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1" d="100"/>
          <a:sy n="81" d="100"/>
        </p:scale>
        <p:origin x="-105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E32E5C-57E3-4D49-AA34-DF181358C4B6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6B845A-E93E-4A7D-80FF-2D0A56302F0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889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C2649E-AC52-480C-9819-F8D8C5F8D0FB}" type="datetimeFigureOut">
              <a:rPr lang="fa-IR" smtClean="0"/>
              <a:pPr/>
              <a:t>07/23/1441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2D276A-DB50-4BA1-8C19-9DFDA775F8F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2ahUKEwjktc3CmIbeAhXSsKQKHasGBCkQjRx6BAgBEAU&amp;url=http://www.biggis-kinderseite.de/mobbing-im-kindergarten/&amp;psig=AOvVaw1cj_sIgEoRQcqJvHPgh1c8&amp;ust=153961521466414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2ahUKEwjmtqOWmIbeAhXFCewKHT0HCFcQjRx6BAgBEAU&amp;url=http://qudsonline.ir/news/532074/%D8%AA%D8%AD%D9%85%DB%8C%D9%84-%D9%87%D8%B2%DB%8C%D9%86%D9%87-%D9%87%D8%A7%DB%8C-%D8%A8%DB%8C-%D8%AD%D8%B3%D8%A7%D8%A8-%D9%88-%DA%A9%D8%AA%D8%A7%D8%A8-%D9%85%D8%B1%D8%A7%DA%A9%D8%B2-%D9%BE%DB%8C%D8%B4-%D8%AF%D8%A8%D8%B3%D8%AA%D8%A7%D9%86%DB%8C-%D8%A8%D8%B1-%D8%AF%D9%88%D8%B4-%D9%88%D8%A7%D9%84%D8%AF%DB%8C%D9%86&amp;psig=AOvVaw1cj_sIgEoRQcqJvHPgh1c8&amp;ust=153961521466414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axe\N\88037467506900366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25" y="-54767"/>
            <a:ext cx="9756576" cy="6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50" y="1848743"/>
            <a:ext cx="10004426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6632"/>
            <a:ext cx="8424936" cy="6137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آیا برنامه های آموزشی اولیه سبب پیشرفت و موفقیت های آموزشی بعدی خواهد شد؟</a:t>
            </a:r>
            <a:endParaRPr lang="en-US" sz="2000" dirty="0" smtClean="0">
              <a:solidFill>
                <a:srgbClr val="C00000"/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مسلماً کسب مهارت‌های حرکتی و ذهنی با سطوح رشد ارگانیسم رابطه دارد.(لزوم توجه به مراحل رشد در آموزش)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این امر بدین معنی است که کودکان صرفاً مینیاتور بزرگسالان نیستند بلکه دارای الگوهای فیزیکی و رشد فکری ویژه خود هستند.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پژوهش‌های سال‌های اخیر نشان داده است که به کودکان خردسال می‌توان انواع گوناگونی از مهارت‌های ویژه را آموزش داد.با این وجود بعضی اوقات یادگیری‌ها دوام و پایداری کمی دارند.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بعضی نیز معتقد اند آموزش رسمی نوعی تحمیل و فشار است و باعث سلب آزادی می‌شود.با این حال مطالعات نشان داده آموزش اولیه از بعضی جهات مطلوب و مناسب است (منظور غنی سازی تجارب اولیه بچه‌ها است)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بلوم دریافت که 50 درصد از رشد هوشی بین زمان تولد و 4 سالگی ،حدود 30 درصد بین 4 و 8 سالگی و 20 درصد باقی مانده در فاصله سنی 8 تا17 سالگی شکل می گیرد.</a:t>
            </a:r>
            <a:endParaRPr lang="en-US" sz="2000" dirty="0">
              <a:effectLst/>
              <a:latin typeface="Calibri"/>
              <a:ea typeface="Calibri"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87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640960" cy="586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a-IR" sz="2000" b="1" dirty="0">
                <a:latin typeface="Calibri"/>
                <a:ea typeface="Calibri"/>
                <a:cs typeface="2  Nazanin" pitchFamily="2" charset="-78"/>
              </a:rPr>
              <a:t>تفاوت بهره هوشی در یک محیط غنی در مقایسه با محیط محروم 20 نمره هوشی است.بدین صورت که از تولد تا 4 سالگی 10 نمره هوشی،از 4 تا 8 سالگی 6 نمره هوشی و از  8 تا 17 سالگی 4 نمره هوشی</a:t>
            </a:r>
            <a:r>
              <a:rPr lang="fa-IR" sz="2000" b="1" dirty="0" smtClean="0">
                <a:latin typeface="Calibri"/>
                <a:ea typeface="Calibri"/>
                <a:cs typeface="2  Nazanin" pitchFamily="2" charset="-78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n-US" b="1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sz="2000" b="1" dirty="0">
                <a:latin typeface="Calibri"/>
                <a:ea typeface="Calibri"/>
                <a:cs typeface="2  Nazanin" pitchFamily="2" charset="-78"/>
              </a:rPr>
              <a:t>از این اطلاعات می‌توان دریافت </a:t>
            </a:r>
            <a:r>
              <a:rPr lang="fa-IR" sz="2000" b="1" dirty="0" smtClean="0">
                <a:latin typeface="Calibri"/>
                <a:ea typeface="Calibri"/>
                <a:cs typeface="2  Nazanin" pitchFamily="2" charset="-78"/>
              </a:rPr>
              <a:t>که: </a:t>
            </a:r>
          </a:p>
          <a:p>
            <a:pPr algn="just">
              <a:spcAft>
                <a:spcPts val="800"/>
              </a:spcAft>
            </a:pPr>
            <a:r>
              <a:rPr lang="fa-IR" sz="2000" b="1" dirty="0" smtClean="0">
                <a:solidFill>
                  <a:srgbClr val="00B050"/>
                </a:solidFill>
                <a:latin typeface="Calibri"/>
                <a:ea typeface="Calibri"/>
                <a:cs typeface="2  Nazanin" pitchFamily="2" charset="-78"/>
              </a:rPr>
              <a:t>1- با </a:t>
            </a:r>
            <a:r>
              <a:rPr lang="fa-IR" sz="2000" b="1" dirty="0">
                <a:solidFill>
                  <a:srgbClr val="00B050"/>
                </a:solidFill>
                <a:latin typeface="Calibri"/>
                <a:ea typeface="Calibri"/>
                <a:cs typeface="2  Nazanin" pitchFamily="2" charset="-78"/>
              </a:rPr>
              <a:t>افزایش سن از آثار مثبت ،سازنده و سودمندی های محیط کاسته می‌شود و اثرپذیری کمتری به محرکات محیطی و خارجی پیدا می‌کند.(اهمیت تجارب اولیه مفید برای رشد هوش</a:t>
            </a:r>
            <a:r>
              <a:rPr lang="fa-IR" sz="2000" b="1" dirty="0" smtClean="0">
                <a:solidFill>
                  <a:srgbClr val="00B050"/>
                </a:solidFill>
                <a:latin typeface="Calibri"/>
                <a:ea typeface="Calibri"/>
                <a:cs typeface="2  Nazanin" pitchFamily="2" charset="-78"/>
              </a:rPr>
              <a:t>)</a:t>
            </a:r>
          </a:p>
          <a:p>
            <a:pPr algn="just">
              <a:spcAft>
                <a:spcPts val="800"/>
              </a:spcAft>
            </a:pPr>
            <a:r>
              <a:rPr lang="fa-IR" sz="2000" b="1" dirty="0" smtClean="0">
                <a:solidFill>
                  <a:srgbClr val="00B050"/>
                </a:solidFill>
                <a:latin typeface="Calibri"/>
                <a:ea typeface="Calibri"/>
                <a:cs typeface="2  Nazanin" pitchFamily="2" charset="-78"/>
              </a:rPr>
              <a:t> 2- هر </a:t>
            </a:r>
            <a:r>
              <a:rPr lang="fa-IR" sz="2000" b="1" dirty="0">
                <a:solidFill>
                  <a:srgbClr val="00B050"/>
                </a:solidFill>
                <a:latin typeface="Calibri"/>
                <a:ea typeface="Calibri"/>
                <a:cs typeface="2  Nazanin" pitchFamily="2" charset="-78"/>
              </a:rPr>
              <a:t>چه قدر کودک از نظر سنی پایین تر باشد ،میزان تأثیرپذیری او از محیط غنی یا محروم اولیه بیشتر است</a:t>
            </a:r>
            <a:r>
              <a:rPr lang="fa-IR" sz="2000" b="1" dirty="0" smtClean="0">
                <a:solidFill>
                  <a:srgbClr val="00B050"/>
                </a:solidFill>
                <a:latin typeface="Calibri"/>
                <a:ea typeface="Calibri"/>
                <a:cs typeface="2  Nazanin" pitchFamily="2" charset="-78"/>
              </a:rPr>
              <a:t>.</a:t>
            </a:r>
            <a:endParaRPr lang="en-US" b="1" dirty="0" smtClean="0">
              <a:solidFill>
                <a:srgbClr val="00B050"/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sz="2400" b="1" dirty="0" smtClean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نتیجه:</a:t>
            </a:r>
          </a:p>
          <a:p>
            <a:pPr algn="just">
              <a:spcAft>
                <a:spcPts val="800"/>
              </a:spcAft>
            </a:pPr>
            <a:r>
              <a:rPr lang="fa-IR" sz="2000" b="1" dirty="0" smtClean="0">
                <a:latin typeface="Calibri"/>
                <a:ea typeface="Calibri"/>
                <a:cs typeface="2  Nazanin" pitchFamily="2" charset="-78"/>
              </a:rPr>
              <a:t>1- محرکات </a:t>
            </a:r>
            <a:r>
              <a:rPr lang="fa-IR" sz="2000" b="1" dirty="0">
                <a:latin typeface="Calibri"/>
                <a:ea typeface="Calibri"/>
                <a:cs typeface="2  Nazanin" pitchFamily="2" charset="-78"/>
              </a:rPr>
              <a:t>محیطی ،آموزش‌های مطلوب ،رشد هوش و یادگیری‌های اولیه را تحت تأثیر قرار می‌دهند.</a:t>
            </a:r>
            <a:endParaRPr lang="en-US" b="1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sz="2000" b="1" dirty="0" smtClean="0">
                <a:latin typeface="Calibri"/>
                <a:ea typeface="Calibri"/>
                <a:cs typeface="2  Nazanin" pitchFamily="2" charset="-78"/>
              </a:rPr>
              <a:t>2- محرومیت‌های </a:t>
            </a:r>
            <a:r>
              <a:rPr lang="fa-IR" sz="2000" b="1" dirty="0">
                <a:latin typeface="Calibri"/>
                <a:ea typeface="Calibri"/>
                <a:cs typeface="2  Nazanin" pitchFamily="2" charset="-78"/>
              </a:rPr>
              <a:t>محیطی مثل عدم برقراری تماس‌های عاطفی و ...آثار منفی بر جنبه‌های رشد ازجمله رشد حرکتی و هوش می‌گذارند.</a:t>
            </a:r>
            <a:endParaRPr lang="en-US" b="1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sz="2000" b="1" dirty="0" smtClean="0">
                <a:latin typeface="Calibri"/>
                <a:ea typeface="Calibri"/>
                <a:cs typeface="2  Nazanin" pitchFamily="2" charset="-78"/>
              </a:rPr>
              <a:t>3- مراکز </a:t>
            </a:r>
            <a:r>
              <a:rPr lang="fa-IR" sz="2000" b="1" dirty="0">
                <a:latin typeface="Calibri"/>
                <a:ea typeface="Calibri"/>
                <a:cs typeface="2  Nazanin" pitchFamily="2" charset="-78"/>
              </a:rPr>
              <a:t>آموزشی و محیط‌های تربیتی باید از تخصص لازم برخوردار باشند تا به مسئله تنوع محرکات و تطابق آن‌ها با سطح سنی و رغبت کودکان توجه کنند.</a:t>
            </a:r>
            <a:endParaRPr lang="en-US" b="1" dirty="0">
              <a:effectLst/>
              <a:latin typeface="Calibri"/>
              <a:ea typeface="Calibri"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00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8550696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solidFill>
                  <a:srgbClr val="7030A0"/>
                </a:solidFill>
                <a:latin typeface="Calibri"/>
                <a:ea typeface="Calibri"/>
                <a:cs typeface="2  Nazanin" pitchFamily="2" charset="-78"/>
              </a:rPr>
              <a:t>اهمیت سال‌های پیش‌دبستانی به عنوان مرحله‌ای حساس در یادگیری و آموزش</a:t>
            </a:r>
            <a:r>
              <a:rPr lang="fa-IR" sz="2000" b="1" dirty="0" smtClean="0">
                <a:solidFill>
                  <a:srgbClr val="7030A0"/>
                </a:solidFill>
                <a:latin typeface="Calibri"/>
                <a:ea typeface="Calibri"/>
                <a:cs typeface="2  Nazanin" pitchFamily="2" charset="-78"/>
              </a:rPr>
              <a:t>:</a:t>
            </a:r>
            <a:endParaRPr lang="en-US" dirty="0" smtClean="0">
              <a:solidFill>
                <a:srgbClr val="7030A0"/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000" dirty="0">
                <a:latin typeface="Calibri"/>
                <a:ea typeface="Calibri"/>
                <a:cs typeface="2  Nazanin" pitchFamily="2" charset="-78"/>
              </a:rPr>
              <a:t>تمرین و آموزش باید در زمان معین و مشخصی صورت </a:t>
            </a:r>
            <a:r>
              <a:rPr lang="fa-IR" sz="2000" dirty="0" smtClean="0">
                <a:latin typeface="Calibri"/>
                <a:ea typeface="Calibri"/>
                <a:cs typeface="2  Nazanin" pitchFamily="2" charset="-78"/>
              </a:rPr>
              <a:t>گیرد. زیرا </a:t>
            </a:r>
            <a:r>
              <a:rPr lang="fa-IR" sz="2000" dirty="0">
                <a:latin typeface="Calibri"/>
                <a:ea typeface="Calibri"/>
                <a:cs typeface="2  Nazanin" pitchFamily="2" charset="-78"/>
              </a:rPr>
              <a:t>در غیر این صورت عادات یادگیری نادرست پدید می‌آید که خود سبب ضعف و کندی در کسب مهارت‌های بعدی می‌شود.(در رشد و یادگیری انسان مراحلی حساس وجود دارد.)</a:t>
            </a:r>
            <a:endParaRPr lang="en-US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000" dirty="0">
                <a:latin typeface="Calibri"/>
                <a:ea typeface="Calibri"/>
                <a:cs typeface="2  Nazanin" pitchFamily="2" charset="-78"/>
              </a:rPr>
              <a:t>مفهوم دوران حساس در آموزش و </a:t>
            </a:r>
            <a:r>
              <a:rPr lang="fa-IR" sz="2000" dirty="0" smtClean="0">
                <a:latin typeface="Calibri"/>
                <a:ea typeface="Calibri"/>
                <a:cs typeface="2  Nazanin" pitchFamily="2" charset="-78"/>
              </a:rPr>
              <a:t>پرورش </a:t>
            </a:r>
            <a:r>
              <a:rPr lang="fa-IR" sz="2000" dirty="0">
                <a:latin typeface="Calibri"/>
                <a:ea typeface="Calibri"/>
                <a:cs typeface="2  Nazanin" pitchFamily="2" charset="-78"/>
              </a:rPr>
              <a:t>اهمیت خاصی دارد </a:t>
            </a:r>
            <a:r>
              <a:rPr lang="fa-IR" sz="2000" dirty="0" smtClean="0">
                <a:latin typeface="Calibri"/>
                <a:ea typeface="Calibri"/>
                <a:cs typeface="2  Nazanin" pitchFamily="2" charset="-78"/>
              </a:rPr>
              <a:t>و از این رو باید سعی شود کودک </a:t>
            </a:r>
            <a:r>
              <a:rPr lang="fa-IR" sz="2000" dirty="0" smtClean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دقیقاً در زمان مناسب </a:t>
            </a:r>
            <a:r>
              <a:rPr lang="fa-IR" sz="2000" dirty="0" smtClean="0">
                <a:latin typeface="Calibri"/>
                <a:ea typeface="Calibri"/>
                <a:cs typeface="2  Nazanin" pitchFamily="2" charset="-78"/>
              </a:rPr>
              <a:t>یعنی در زمانی که برخوردهای محیطی بیشترین تأثیر </a:t>
            </a:r>
            <a:r>
              <a:rPr lang="fa-IR" sz="2000" dirty="0">
                <a:latin typeface="Calibri"/>
                <a:ea typeface="Calibri"/>
                <a:cs typeface="2  Nazanin" pitchFamily="2" charset="-78"/>
              </a:rPr>
              <a:t>را در شکوفایی استعداد ذاتی وی دارند آموزش ببیند </a:t>
            </a:r>
            <a:r>
              <a:rPr lang="fa-IR" sz="2000" dirty="0" smtClean="0">
                <a:latin typeface="Calibri"/>
                <a:ea typeface="Calibri"/>
                <a:cs typeface="2  Nazanin" pitchFamily="2" charset="-78"/>
              </a:rPr>
              <a:t>زیرا </a:t>
            </a:r>
            <a:r>
              <a:rPr lang="fa-IR" sz="2000" dirty="0">
                <a:latin typeface="Calibri"/>
                <a:ea typeface="Calibri"/>
                <a:cs typeface="2  Nazanin" pitchFamily="2" charset="-78"/>
              </a:rPr>
              <a:t>آموزش </a:t>
            </a:r>
            <a:r>
              <a:rPr lang="fa-IR" sz="2000" u="sng" dirty="0">
                <a:latin typeface="Calibri"/>
                <a:ea typeface="Calibri"/>
                <a:cs typeface="2  Nazanin" pitchFamily="2" charset="-78"/>
              </a:rPr>
              <a:t>زودتر یا دیرتر</a:t>
            </a:r>
            <a:r>
              <a:rPr lang="fa-IR" sz="2000" dirty="0">
                <a:latin typeface="Calibri"/>
                <a:ea typeface="Calibri"/>
                <a:cs typeface="2  Nazanin" pitchFamily="2" charset="-78"/>
              </a:rPr>
              <a:t> ممکن است </a:t>
            </a:r>
            <a:r>
              <a:rPr lang="fa-IR" sz="2000" dirty="0" smtClean="0">
                <a:latin typeface="Calibri"/>
                <a:ea typeface="Calibri"/>
                <a:cs typeface="2  Nazanin" pitchFamily="2" charset="-78"/>
              </a:rPr>
              <a:t>مسائل </a:t>
            </a:r>
            <a:r>
              <a:rPr lang="fa-IR" sz="2000" dirty="0">
                <a:latin typeface="Calibri"/>
                <a:ea typeface="Calibri"/>
                <a:cs typeface="2  Nazanin" pitchFamily="2" charset="-78"/>
              </a:rPr>
              <a:t>و مشکلاتی به بار آورد.</a:t>
            </a:r>
            <a:endParaRPr lang="en-US" dirty="0">
              <a:effectLst/>
              <a:latin typeface="Calibri"/>
              <a:ea typeface="Calibri"/>
              <a:cs typeface="2  Nazanin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4077072"/>
            <a:ext cx="4248472" cy="237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1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axe\N\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7704" y="1674674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5400" b="1" dirty="0">
                <a:ln w="11430"/>
                <a:gradFill>
                  <a:gsLst>
                    <a:gs pos="0">
                      <a:srgbClr val="7D3C4A">
                        <a:tint val="90000"/>
                        <a:satMod val="120000"/>
                      </a:srgbClr>
                    </a:gs>
                    <a:gs pos="25000">
                      <a:srgbClr val="7D3C4A">
                        <a:tint val="93000"/>
                        <a:satMod val="120000"/>
                      </a:srgbClr>
                    </a:gs>
                    <a:gs pos="50000">
                      <a:srgbClr val="7D3C4A">
                        <a:shade val="89000"/>
                        <a:satMod val="110000"/>
                      </a:srgbClr>
                    </a:gs>
                    <a:gs pos="75000">
                      <a:srgbClr val="7D3C4A">
                        <a:tint val="93000"/>
                        <a:satMod val="120000"/>
                      </a:srgbClr>
                    </a:gs>
                    <a:gs pos="100000">
                      <a:srgbClr val="7D3C4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از توجه </a:t>
            </a:r>
            <a:r>
              <a:rPr lang="fa-IR" sz="5400" b="1" dirty="0" smtClean="0">
                <a:ln w="11430"/>
                <a:gradFill>
                  <a:gsLst>
                    <a:gs pos="0">
                      <a:srgbClr val="7D3C4A">
                        <a:tint val="90000"/>
                        <a:satMod val="120000"/>
                      </a:srgbClr>
                    </a:gs>
                    <a:gs pos="25000">
                      <a:srgbClr val="7D3C4A">
                        <a:tint val="93000"/>
                        <a:satMod val="120000"/>
                      </a:srgbClr>
                    </a:gs>
                    <a:gs pos="50000">
                      <a:srgbClr val="7D3C4A">
                        <a:shade val="89000"/>
                        <a:satMod val="110000"/>
                      </a:srgbClr>
                    </a:gs>
                    <a:gs pos="75000">
                      <a:srgbClr val="7D3C4A">
                        <a:tint val="93000"/>
                        <a:satMod val="120000"/>
                      </a:srgbClr>
                    </a:gs>
                    <a:gs pos="100000">
                      <a:srgbClr val="7D3C4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شما</a:t>
            </a:r>
          </a:p>
          <a:p>
            <a:pPr lvl="0" algn="ctr"/>
            <a:endParaRPr lang="fa-IR" sz="5400" b="1" dirty="0" smtClean="0">
              <a:ln w="11430"/>
              <a:gradFill>
                <a:gsLst>
                  <a:gs pos="0">
                    <a:srgbClr val="7D3C4A">
                      <a:tint val="90000"/>
                      <a:satMod val="120000"/>
                    </a:srgbClr>
                  </a:gs>
                  <a:gs pos="25000">
                    <a:srgbClr val="7D3C4A">
                      <a:tint val="93000"/>
                      <a:satMod val="120000"/>
                    </a:srgbClr>
                  </a:gs>
                  <a:gs pos="50000">
                    <a:srgbClr val="7D3C4A">
                      <a:shade val="89000"/>
                      <a:satMod val="110000"/>
                    </a:srgbClr>
                  </a:gs>
                  <a:gs pos="75000">
                    <a:srgbClr val="7D3C4A">
                      <a:tint val="93000"/>
                      <a:satMod val="120000"/>
                    </a:srgbClr>
                  </a:gs>
                  <a:gs pos="100000">
                    <a:srgbClr val="7D3C4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 algn="ctr"/>
            <a:r>
              <a:rPr lang="fa-IR" sz="5400" b="1" dirty="0" smtClean="0">
                <a:ln w="11430"/>
                <a:gradFill>
                  <a:gsLst>
                    <a:gs pos="0">
                      <a:srgbClr val="7D3C4A">
                        <a:tint val="90000"/>
                        <a:satMod val="120000"/>
                      </a:srgbClr>
                    </a:gs>
                    <a:gs pos="25000">
                      <a:srgbClr val="7D3C4A">
                        <a:tint val="93000"/>
                        <a:satMod val="120000"/>
                      </a:srgbClr>
                    </a:gs>
                    <a:gs pos="50000">
                      <a:srgbClr val="7D3C4A">
                        <a:shade val="89000"/>
                        <a:satMod val="110000"/>
                      </a:srgbClr>
                    </a:gs>
                    <a:gs pos="75000">
                      <a:srgbClr val="7D3C4A">
                        <a:tint val="93000"/>
                        <a:satMod val="120000"/>
                      </a:srgbClr>
                    </a:gs>
                    <a:gs pos="100000">
                      <a:srgbClr val="7D3C4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5400" b="1" dirty="0">
                <a:ln w="11430"/>
                <a:gradFill>
                  <a:gsLst>
                    <a:gs pos="0">
                      <a:srgbClr val="7D3C4A">
                        <a:tint val="90000"/>
                        <a:satMod val="120000"/>
                      </a:srgbClr>
                    </a:gs>
                    <a:gs pos="25000">
                      <a:srgbClr val="7D3C4A">
                        <a:tint val="93000"/>
                        <a:satMod val="120000"/>
                      </a:srgbClr>
                    </a:gs>
                    <a:gs pos="50000">
                      <a:srgbClr val="7D3C4A">
                        <a:shade val="89000"/>
                        <a:satMod val="110000"/>
                      </a:srgbClr>
                    </a:gs>
                    <a:gs pos="75000">
                      <a:srgbClr val="7D3C4A">
                        <a:tint val="93000"/>
                        <a:satMod val="120000"/>
                      </a:srgbClr>
                    </a:gs>
                    <a:gs pos="100000">
                      <a:srgbClr val="7D3C4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سپاس گزاریم</a:t>
            </a:r>
          </a:p>
        </p:txBody>
      </p:sp>
    </p:spTree>
    <p:extLst>
      <p:ext uri="{BB962C8B-B14F-4D97-AF65-F5344CB8AC3E}">
        <p14:creationId xmlns:p14="http://schemas.microsoft.com/office/powerpoint/2010/main" val="34875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48680"/>
            <a:ext cx="8604448" cy="447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a-IR" sz="3200" b="1" dirty="0" smtClean="0">
                <a:solidFill>
                  <a:srgbClr val="FF0000"/>
                </a:solidFill>
                <a:latin typeface="Calibri"/>
                <a:ea typeface="Calibri"/>
                <a:cs typeface="2  Nazanin" pitchFamily="2" charset="-78"/>
              </a:rPr>
              <a:t>فصل اول:ضرورت و اهمیت آموزش و پرورش در دوران کودکی(پیش‌دبستانی</a:t>
            </a:r>
            <a:r>
              <a:rPr lang="fa-IR" sz="3200" b="1" dirty="0" smtClean="0">
                <a:solidFill>
                  <a:srgbClr val="FF0000"/>
                </a:solidFill>
                <a:latin typeface="Calibri"/>
                <a:ea typeface="Calibri"/>
                <a:cs typeface="2  Nazanin" pitchFamily="2" charset="-78"/>
              </a:rPr>
              <a:t>)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US" sz="3200" b="1" dirty="0" smtClean="0">
              <a:solidFill>
                <a:srgbClr val="FF0000"/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a-IR" sz="44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2  Nazanin" pitchFamily="2" charset="-78"/>
              </a:rPr>
              <a:t>کتاب:مبانی آموزش و پرورش در دوره پیش از </a:t>
            </a:r>
            <a:r>
              <a:rPr lang="fa-IR" sz="44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2  Nazanin" pitchFamily="2" charset="-78"/>
              </a:rPr>
              <a:t>دبستان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US" sz="3200" b="1" dirty="0" smtClean="0">
              <a:solidFill>
                <a:schemeClr val="bg2">
                  <a:lumMod val="50000"/>
                </a:schemeClr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2  Nazanin" pitchFamily="2" charset="-78"/>
              </a:rPr>
              <a:t>مؤلف:دکتر فرخنده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2  Nazanin" pitchFamily="2" charset="-78"/>
              </a:rPr>
              <a:t>مفیدی</a:t>
            </a:r>
            <a:endParaRPr lang="fa-IR" sz="3200" b="1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25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2314" y="1172070"/>
            <a:ext cx="5899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2  Nazanin" pitchFamily="2" charset="-78"/>
              </a:rPr>
              <a:t>العلم</a:t>
            </a:r>
            <a:r>
              <a:rPr lang="fa-IR" sz="4400" dirty="0" smtClean="0">
                <a:solidFill>
                  <a:prstClr val="black"/>
                </a:solidFill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4400" dirty="0">
                <a:solidFill>
                  <a:srgbClr val="FFC000"/>
                </a:solidFill>
                <a:latin typeface="Calibri"/>
                <a:ea typeface="Calibri"/>
                <a:cs typeface="2  Nazanin" pitchFamily="2" charset="-78"/>
              </a:rPr>
              <a:t>فی</a:t>
            </a:r>
            <a:r>
              <a:rPr lang="fa-IR" sz="4400" dirty="0">
                <a:solidFill>
                  <a:prstClr val="black"/>
                </a:solidFill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4400" dirty="0">
                <a:solidFill>
                  <a:srgbClr val="FF0000"/>
                </a:solidFill>
                <a:latin typeface="Calibri"/>
                <a:ea typeface="Calibri"/>
                <a:cs typeface="2  Nazanin" pitchFamily="2" charset="-78"/>
              </a:rPr>
              <a:t>الصغر</a:t>
            </a:r>
            <a:r>
              <a:rPr lang="fa-IR" sz="4400" dirty="0">
                <a:solidFill>
                  <a:prstClr val="black"/>
                </a:solidFill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4400" dirty="0">
                <a:solidFill>
                  <a:srgbClr val="00B050"/>
                </a:solidFill>
                <a:latin typeface="Calibri"/>
                <a:ea typeface="Calibri"/>
                <a:cs typeface="2  Nazanin" pitchFamily="2" charset="-78"/>
              </a:rPr>
              <a:t>کالنقش</a:t>
            </a:r>
            <a:r>
              <a:rPr lang="fa-IR" sz="4400" dirty="0">
                <a:solidFill>
                  <a:prstClr val="black"/>
                </a:solidFill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4400" dirty="0">
                <a:solidFill>
                  <a:srgbClr val="7030A0"/>
                </a:solidFill>
                <a:latin typeface="Calibri"/>
                <a:ea typeface="Calibri"/>
                <a:cs typeface="2  Nazanin" pitchFamily="2" charset="-78"/>
              </a:rPr>
              <a:t>فی</a:t>
            </a:r>
            <a:r>
              <a:rPr lang="fa-IR" sz="4400" dirty="0">
                <a:solidFill>
                  <a:prstClr val="black"/>
                </a:solidFill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4400" dirty="0" smtClean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الحجر</a:t>
            </a:r>
            <a:endParaRPr lang="fa-IR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23" y="2903116"/>
            <a:ext cx="5615954" cy="23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ame 4"/>
          <p:cNvSpPr/>
          <p:nvPr/>
        </p:nvSpPr>
        <p:spPr>
          <a:xfrm>
            <a:off x="899592" y="764704"/>
            <a:ext cx="7344816" cy="15841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40"/>
            <a:ext cx="8874224" cy="641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a-IR" sz="2400" b="1" dirty="0">
                <a:latin typeface="Calibri"/>
                <a:ea typeface="Calibri"/>
                <a:cs typeface="2  Nazanin" pitchFamily="2" charset="-78"/>
              </a:rPr>
              <a:t>کودکی اولین و مهم‌ترین دوره زندگی آدمی است. در این دوره کودک برای نخستین بار با طبیعت ارتباط برقرار می‌کند،روابط اجتماعی خود را بنا می‌نهد و به مفهومی از خود دست می‌یابد.از آنجا که در این دوره ساختار شخصیتی و رفتاری انسان بنیان گذاشته می‌شود،دوران کودکی را دوران سرنوشت‌ساز و مثبتی دانسته‌اند.</a:t>
            </a:r>
            <a:endParaRPr lang="en-US" sz="2000" b="1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a-IR" sz="2400" b="1" dirty="0">
                <a:latin typeface="Calibri"/>
                <a:ea typeface="Calibri"/>
                <a:cs typeface="2  Nazanin" pitchFamily="2" charset="-78"/>
              </a:rPr>
              <a:t>هنوز این سؤال مطرح </a:t>
            </a:r>
            <a:r>
              <a:rPr lang="fa-IR" sz="2400" b="1" dirty="0" smtClean="0">
                <a:latin typeface="Calibri"/>
                <a:ea typeface="Calibri"/>
                <a:cs typeface="2  Nazanin" pitchFamily="2" charset="-78"/>
              </a:rPr>
              <a:t>است: 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که </a:t>
            </a:r>
            <a:r>
              <a:rPr lang="fa-IR" sz="2400" b="1" dirty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آیا آموزش در دوره حساس </a:t>
            </a:r>
            <a:r>
              <a:rPr lang="fa-IR" sz="2400" b="1" dirty="0" smtClean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کودکی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2400" b="1" dirty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قادر است در سرنوشت بعدی </a:t>
            </a:r>
            <a:r>
              <a:rPr lang="fa-IR" sz="2400" b="1" dirty="0" smtClean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کودکان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2400" b="1" dirty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تأثیر مثبت و سازنده بگذارد یا نه؟</a:t>
            </a:r>
            <a:endParaRPr lang="en-US" sz="2000" b="1" dirty="0">
              <a:solidFill>
                <a:srgbClr val="C00000"/>
              </a:solidFill>
              <a:effectLst/>
              <a:latin typeface="Calibri"/>
              <a:ea typeface="Calibri"/>
              <a:cs typeface="2  Nazanin" pitchFamily="2" charset="-78"/>
            </a:endParaRPr>
          </a:p>
        </p:txBody>
      </p:sp>
      <p:pic>
        <p:nvPicPr>
          <p:cNvPr id="5" name="Picture 4" descr="Related imag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39248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3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404664"/>
            <a:ext cx="67687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بیشترین فعالیت پژوهشی حول سه پرسش ذیل متمرکز است:</a:t>
            </a:r>
            <a:endParaRPr lang="en-US" sz="2400" dirty="0" smtClean="0">
              <a:solidFill>
                <a:srgbClr val="C00000"/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800" dirty="0">
                <a:latin typeface="Calibri"/>
                <a:ea typeface="Calibri"/>
                <a:cs typeface="2  Nazanin" pitchFamily="2" charset="-78"/>
              </a:rPr>
              <a:t>-کدام‌یک از عوامل ارثی یا تجارب محیطی تأثیر بیشتری بر رفتار دارند؟</a:t>
            </a:r>
            <a:endParaRPr lang="en-US" sz="24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800" dirty="0">
                <a:latin typeface="Calibri"/>
                <a:ea typeface="Calibri"/>
                <a:cs typeface="2  Nazanin" pitchFamily="2" charset="-78"/>
              </a:rPr>
              <a:t>-چه عواملی تعیین‌کننده‌ی رشد و پرورش و شکوفایی مطلوب‌اند؟</a:t>
            </a:r>
            <a:endParaRPr lang="en-US" sz="24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800" dirty="0">
                <a:latin typeface="Calibri"/>
                <a:ea typeface="Calibri"/>
                <a:cs typeface="2  Nazanin" pitchFamily="2" charset="-78"/>
              </a:rPr>
              <a:t>-آیا برنامه های آموزشی اولیه سبب پیشرفت و موفقیت های آموزشی بعدی خواهد شد؟</a:t>
            </a:r>
            <a:endParaRPr lang="en-US" sz="2400" dirty="0">
              <a:effectLst/>
              <a:latin typeface="Calibri"/>
              <a:ea typeface="Calibri"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69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04664"/>
            <a:ext cx="8136904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چنین پژوهش‌هایی اهمیت آموزش در دوران کودکی را از دو جنبه مدنظر قرار داده‌اند</a:t>
            </a:r>
            <a:r>
              <a:rPr lang="fa-IR" sz="2400" dirty="0" smtClean="0">
                <a:latin typeface="Calibri"/>
                <a:ea typeface="Calibri"/>
                <a:cs typeface="2  Nazanin" pitchFamily="2" charset="-78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00B0F0"/>
                </a:solidFill>
                <a:latin typeface="Calibri"/>
                <a:ea typeface="Calibri"/>
                <a:cs typeface="2  Nazanin" pitchFamily="2" charset="-78"/>
              </a:rPr>
              <a:t>1- حساسیت </a:t>
            </a:r>
            <a:r>
              <a:rPr lang="fa-IR" sz="2400" dirty="0">
                <a:solidFill>
                  <a:srgbClr val="00B0F0"/>
                </a:solidFill>
                <a:latin typeface="Calibri"/>
                <a:ea typeface="Calibri"/>
                <a:cs typeface="2  Nazanin" pitchFamily="2" charset="-78"/>
              </a:rPr>
              <a:t>و سهولت اثرپذیری کودکان از محیط‌های </a:t>
            </a:r>
            <a:r>
              <a:rPr lang="fa-IR" sz="2400" dirty="0" smtClean="0">
                <a:solidFill>
                  <a:srgbClr val="00B0F0"/>
                </a:solidFill>
                <a:latin typeface="Calibri"/>
                <a:ea typeface="Calibri"/>
                <a:cs typeface="2  Nazanin" pitchFamily="2" charset="-78"/>
              </a:rPr>
              <a:t>آموزشی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solidFill>
                  <a:srgbClr val="00B0F0"/>
                </a:solidFill>
                <a:latin typeface="Calibri"/>
                <a:ea typeface="Calibri"/>
                <a:cs typeface="2  Nazanin" pitchFamily="2" charset="-78"/>
              </a:rPr>
              <a:t>2</a:t>
            </a:r>
            <a:r>
              <a:rPr lang="fa-IR" sz="2400" dirty="0" smtClean="0">
                <a:solidFill>
                  <a:srgbClr val="00B0F0"/>
                </a:solidFill>
                <a:latin typeface="Calibri"/>
                <a:ea typeface="Calibri"/>
                <a:cs typeface="2  Nazanin" pitchFamily="2" charset="-78"/>
              </a:rPr>
              <a:t>- دوام </a:t>
            </a:r>
            <a:r>
              <a:rPr lang="fa-IR" sz="2400" dirty="0">
                <a:solidFill>
                  <a:srgbClr val="00B0F0"/>
                </a:solidFill>
                <a:latin typeface="Calibri"/>
                <a:ea typeface="Calibri"/>
                <a:cs typeface="2  Nazanin" pitchFamily="2" charset="-78"/>
              </a:rPr>
              <a:t>تأثرات و عمق یادگیری آنان در این دوران.</a:t>
            </a:r>
            <a:endParaRPr lang="en-US" sz="2000" dirty="0" smtClean="0">
              <a:solidFill>
                <a:srgbClr val="00B0F0"/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یعنی:یادگیری‌های اولیه زمینه‌های مناسبی را برای کسب تجارب بعدی کودکان فراهم می‌آورد و آنچه در سنین اولیه و پیش‌دبستانی آموخته می‌شود هم پایداری و دوام بیشتری دارد و هم تخریب و از بین رفتن آنان مشکل‌تر </a:t>
            </a:r>
            <a:r>
              <a:rPr lang="fa-IR" sz="2400" dirty="0" smtClean="0">
                <a:latin typeface="Calibri"/>
                <a:ea typeface="Calibri"/>
                <a:cs typeface="2  Nazanin" pitchFamily="2" charset="-78"/>
              </a:rPr>
              <a:t>است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غزالی در این باره می‌گوید:هر کار که عظیم بود،تخم آن اندر کودکی افکنده باشند و چون ابتدا به ادب پرورند،این سخن‌ها چون نقشی بر سنگ بود و اگر فروگذاشته باشند،چون خاک از دیوار فروریزد.</a:t>
            </a:r>
            <a:endParaRPr lang="en-US" sz="2000" dirty="0">
              <a:effectLst/>
              <a:latin typeface="Calibri"/>
              <a:ea typeface="Calibri"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897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54256"/>
            <a:ext cx="6678488" cy="635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00B0F0"/>
                </a:solidFill>
                <a:latin typeface="Calibri"/>
                <a:ea typeface="Calibri"/>
                <a:cs typeface="2  Nazanin" pitchFamily="2" charset="-78"/>
              </a:rPr>
              <a:t>کدام‌یک از عوامل ارثی یا تجارب محیطی تأثیر بیشتری بر رفتار دارند؟</a:t>
            </a:r>
            <a:endParaRPr lang="en-US" sz="2000" dirty="0" smtClean="0">
              <a:solidFill>
                <a:srgbClr val="00B0F0"/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اولین عامل </a:t>
            </a:r>
            <a:r>
              <a:rPr lang="fa-IR" sz="2400" b="1" dirty="0">
                <a:solidFill>
                  <a:srgbClr val="92D050"/>
                </a:solidFill>
                <a:latin typeface="Calibri"/>
                <a:ea typeface="Calibri"/>
                <a:cs typeface="2  Nazanin" pitchFamily="2" charset="-78"/>
              </a:rPr>
              <a:t>اساس بیولوژیک</a:t>
            </a:r>
            <a:r>
              <a:rPr lang="fa-IR" sz="2400" dirty="0">
                <a:solidFill>
                  <a:srgbClr val="92D050"/>
                </a:solidFill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است که تحت </a:t>
            </a:r>
            <a:r>
              <a:rPr lang="fa-IR" sz="2400" dirty="0" smtClean="0">
                <a:latin typeface="Calibri"/>
                <a:ea typeface="Calibri"/>
                <a:cs typeface="2  Nazanin" pitchFamily="2" charset="-78"/>
              </a:rPr>
              <a:t>تأثیر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عوامل محیطی و تجربه نیست.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دومین عامل </a:t>
            </a:r>
            <a:r>
              <a:rPr lang="fa-IR" sz="2400" b="1" dirty="0">
                <a:solidFill>
                  <a:srgbClr val="92D050"/>
                </a:solidFill>
                <a:latin typeface="Calibri"/>
                <a:ea typeface="Calibri"/>
                <a:cs typeface="2  Nazanin" pitchFamily="2" charset="-78"/>
              </a:rPr>
              <a:t>،تجربه 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است.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سومین عامل،نتیجه </a:t>
            </a:r>
            <a:r>
              <a:rPr lang="fa-IR" sz="2400" b="1" dirty="0">
                <a:solidFill>
                  <a:srgbClr val="92D050"/>
                </a:solidFill>
                <a:latin typeface="Calibri"/>
                <a:ea typeface="Calibri"/>
                <a:cs typeface="2  Nazanin" pitchFamily="2" charset="-78"/>
              </a:rPr>
              <a:t>تعامل بین این دو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2400" dirty="0" smtClean="0">
                <a:latin typeface="Calibri"/>
                <a:ea typeface="Calibri"/>
                <a:cs typeface="2  Nazanin" pitchFamily="2" charset="-78"/>
              </a:rPr>
              <a:t>یعنی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آثار تجربه و عوامل محیطی بر </a:t>
            </a:r>
            <a:r>
              <a:rPr lang="fa-IR" sz="2400" dirty="0" smtClean="0">
                <a:latin typeface="Calibri"/>
                <a:ea typeface="Calibri"/>
                <a:cs typeface="2  Nazanin" pitchFamily="2" charset="-78"/>
              </a:rPr>
              <a:t>تعیین‌کننده‌های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latin typeface="Calibri"/>
                <a:ea typeface="Calibri"/>
                <a:cs typeface="2  Nazanin" pitchFamily="2" charset="-78"/>
              </a:rPr>
              <a:t> 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ژنتیکی است. 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تخمین درصد اهمیت این عوامل:عوامل ژنتیکی</a:t>
            </a:r>
            <a:r>
              <a:rPr lang="fa-IR" sz="2400" u="sng" dirty="0">
                <a:latin typeface="Calibri"/>
                <a:ea typeface="Calibri"/>
                <a:cs typeface="2  Nazanin" pitchFamily="2" charset="-78"/>
              </a:rPr>
              <a:t>45 درصد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،تجربه و عوامل محیطی</a:t>
            </a:r>
            <a:r>
              <a:rPr lang="fa-IR" sz="2400" u="sng" dirty="0">
                <a:latin typeface="Calibri"/>
                <a:ea typeface="Calibri"/>
                <a:cs typeface="2  Nazanin" pitchFamily="2" charset="-78"/>
              </a:rPr>
              <a:t>35 درصد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،تعامل بین عوامل ارثی و محیطی</a:t>
            </a:r>
            <a:r>
              <a:rPr lang="fa-IR" sz="2400" u="sng" dirty="0">
                <a:latin typeface="Calibri"/>
                <a:ea typeface="Calibri"/>
                <a:cs typeface="2  Nazanin" pitchFamily="2" charset="-78"/>
              </a:rPr>
              <a:t>20 درصد</a:t>
            </a:r>
            <a:endParaRPr lang="en-US" sz="2000" dirty="0">
              <a:effectLst/>
              <a:latin typeface="Calibri"/>
              <a:ea typeface="Calibri"/>
              <a:cs typeface="2  Nazanin" pitchFamily="2" charset="-78"/>
            </a:endParaRPr>
          </a:p>
        </p:txBody>
      </p:sp>
      <p:pic>
        <p:nvPicPr>
          <p:cNvPr id="5" name="Picture 4" descr="Image result for ‫پیش دبستانی‬‎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16835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6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20688"/>
            <a:ext cx="7920880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a-IR" sz="2400" b="1" u="sng" dirty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کدام‌یک از این دو عامل در پدید آوردن یک رفتار ویژه سهم مؤثری دارند</a:t>
            </a:r>
            <a:r>
              <a:rPr lang="fa-IR" sz="2400" b="1" u="sng" dirty="0" smtClean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؟</a:t>
            </a:r>
          </a:p>
          <a:p>
            <a:pPr algn="just">
              <a:spcAft>
                <a:spcPts val="800"/>
              </a:spcAft>
            </a:pPr>
            <a:endParaRPr lang="en-US" sz="1600" b="1" u="sng" dirty="0" smtClean="0">
              <a:solidFill>
                <a:srgbClr val="C00000"/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dirty="0">
                <a:latin typeface="Calibri"/>
                <a:ea typeface="Calibri"/>
                <a:cs typeface="2  Nazanin" pitchFamily="2" charset="-78"/>
              </a:rPr>
              <a:t>خصوصیات فیزیکی مانند رنگ پوست ،چشم و ... نتیجه عوامل </a:t>
            </a:r>
            <a:r>
              <a:rPr lang="fa-IR" b="1" u="sng" dirty="0">
                <a:latin typeface="Calibri"/>
                <a:ea typeface="Calibri"/>
                <a:cs typeface="2  Nazanin" pitchFamily="2" charset="-78"/>
              </a:rPr>
              <a:t>ژنتیکی</a:t>
            </a:r>
            <a:r>
              <a:rPr lang="fa-IR" b="1" dirty="0">
                <a:latin typeface="Calibri"/>
                <a:ea typeface="Calibri"/>
                <a:cs typeface="2  Nazanin" pitchFamily="2" charset="-78"/>
              </a:rPr>
              <a:t> است و به وسیله عوامل محیطی تغییر داده </a:t>
            </a:r>
            <a:r>
              <a:rPr lang="fa-IR" b="1" u="sng" dirty="0">
                <a:latin typeface="Calibri"/>
                <a:ea typeface="Calibri"/>
                <a:cs typeface="2  Nazanin" pitchFamily="2" charset="-78"/>
              </a:rPr>
              <a:t>نمی‌شود.</a:t>
            </a:r>
            <a:endParaRPr lang="en-US" sz="1600" b="1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dirty="0">
                <a:latin typeface="Calibri"/>
                <a:ea typeface="Calibri"/>
                <a:cs typeface="2  Nazanin" pitchFamily="2" charset="-78"/>
              </a:rPr>
              <a:t>عوامل ژنتیکی بر رفتارهایی که اغلب تصور می‌شود دارای </a:t>
            </a:r>
            <a:r>
              <a:rPr lang="fa-IR" b="1" u="sng" dirty="0">
                <a:latin typeface="Calibri"/>
                <a:ea typeface="Calibri"/>
                <a:cs typeface="2  Nazanin" pitchFamily="2" charset="-78"/>
              </a:rPr>
              <a:t>ماهیتی اجتماعی</a:t>
            </a:r>
            <a:r>
              <a:rPr lang="fa-IR" b="1" dirty="0">
                <a:latin typeface="Calibri"/>
                <a:ea typeface="Calibri"/>
                <a:cs typeface="2  Nazanin" pitchFamily="2" charset="-78"/>
              </a:rPr>
              <a:t> هستند اثر می‌گذارند.(دوقلو هایی که از زمان تولد در محیط‌های جداگانه پرورش داده می‌شوند اولین لبخند اجتماعی خود را تقریباً یکسان شروع می‌کنند.)این امر </a:t>
            </a:r>
            <a:r>
              <a:rPr lang="fa-IR" b="1" u="sng" dirty="0">
                <a:latin typeface="Calibri"/>
                <a:ea typeface="Calibri"/>
                <a:cs typeface="2  Nazanin" pitchFamily="2" charset="-78"/>
              </a:rPr>
              <a:t>تقدم ژنتیکی</a:t>
            </a:r>
            <a:r>
              <a:rPr lang="fa-IR" b="1" dirty="0">
                <a:latin typeface="Calibri"/>
                <a:ea typeface="Calibri"/>
                <a:cs typeface="2  Nazanin" pitchFamily="2" charset="-78"/>
              </a:rPr>
              <a:t> را بر </a:t>
            </a:r>
            <a:r>
              <a:rPr lang="fa-IR" b="1" u="sng" dirty="0">
                <a:latin typeface="Calibri"/>
                <a:ea typeface="Calibri"/>
                <a:cs typeface="2  Nazanin" pitchFamily="2" charset="-78"/>
              </a:rPr>
              <a:t>عوامل محیطی</a:t>
            </a:r>
            <a:r>
              <a:rPr lang="fa-IR" b="1" dirty="0">
                <a:latin typeface="Calibri"/>
                <a:ea typeface="Calibri"/>
                <a:cs typeface="2  Nazanin" pitchFamily="2" charset="-78"/>
              </a:rPr>
              <a:t> در این رفتار ویژه نشان می‌دهد.</a:t>
            </a:r>
            <a:endParaRPr lang="en-US" sz="1600" b="1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u="sng" dirty="0">
                <a:latin typeface="Calibri"/>
                <a:ea typeface="Calibri"/>
                <a:cs typeface="2  Nazanin" pitchFamily="2" charset="-78"/>
              </a:rPr>
              <a:t>عوامل محیطی</a:t>
            </a:r>
            <a:r>
              <a:rPr lang="fa-IR" b="1" dirty="0">
                <a:latin typeface="Calibri"/>
                <a:ea typeface="Calibri"/>
                <a:cs typeface="2  Nazanin" pitchFamily="2" charset="-78"/>
              </a:rPr>
              <a:t> بر خصوصیات و رفتارهای ویژه‌ای مانند رشد فیزیکی و اجتماعی تأثیر می‌گذارند.(مثال:افزایش میانگین قد و وزن افراد در چندین دهه گذشته/پاسخ کودکان دارای سو تغذیه به محرکات نسبت به کودکان برخوردار از تغذیه کافی بسیار کمتر بوده است.)</a:t>
            </a:r>
            <a:endParaRPr lang="en-US" sz="1600" b="1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dirty="0">
                <a:latin typeface="Calibri"/>
                <a:ea typeface="Calibri"/>
                <a:cs typeface="2  Nazanin" pitchFamily="2" charset="-78"/>
              </a:rPr>
              <a:t>از شواهد موجود حاکی است که تجربه نه تنها در رفتار،بلکه در واقع ساخت بیولوژیک آن را تغییر می‌دهد.</a:t>
            </a:r>
            <a:endParaRPr lang="en-US" sz="1600" b="1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dirty="0">
                <a:latin typeface="Calibri"/>
                <a:ea typeface="Calibri"/>
                <a:cs typeface="2  Nazanin" pitchFamily="2" charset="-78"/>
              </a:rPr>
              <a:t>عوامل روان‌شناختی محیط نیز ممکن است بر رشد فیزیکی تأثیر بگذارد.</a:t>
            </a:r>
            <a:endParaRPr lang="en-US" sz="1600" b="1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 algn="just">
              <a:spcAft>
                <a:spcPts val="800"/>
              </a:spcAft>
            </a:pPr>
            <a:r>
              <a:rPr lang="fa-IR" b="1" dirty="0">
                <a:latin typeface="Calibri"/>
                <a:ea typeface="Calibri"/>
                <a:cs typeface="2  Nazanin" pitchFamily="2" charset="-78"/>
              </a:rPr>
              <a:t>نتیجه :پاره‌ای از خصوصیات فیزیکی و رفتارهای اجتماعی انسان متأثر از عوامل ژنتیکی و پاره‌ای نیز متأثر از عوامل محیطی است.</a:t>
            </a:r>
            <a:endParaRPr lang="en-US" sz="1600" b="1" dirty="0">
              <a:effectLst/>
              <a:latin typeface="Calibri"/>
              <a:ea typeface="Calibri"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95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10903"/>
            <a:ext cx="8568952" cy="534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C00000"/>
                </a:solidFill>
                <a:latin typeface="Calibri"/>
                <a:ea typeface="Calibri"/>
                <a:cs typeface="2  Nazanin" pitchFamily="2" charset="-78"/>
              </a:rPr>
              <a:t>چه عواملی تعیین‌کننده‌ی رشد و پرورش و شکوفایی مطلوب‌اند؟</a:t>
            </a:r>
            <a:endParaRPr lang="en-US" sz="2000" b="1" dirty="0" smtClean="0">
              <a:solidFill>
                <a:srgbClr val="C00000"/>
              </a:solidFill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قطع‌نظر از </a:t>
            </a:r>
            <a:r>
              <a:rPr lang="fa-IR" sz="2400" u="sng" dirty="0">
                <a:latin typeface="Calibri"/>
                <a:ea typeface="Calibri"/>
                <a:cs typeface="2  Nazanin" pitchFamily="2" charset="-78"/>
              </a:rPr>
              <a:t>زمینه فرهنگی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 برخی نیازهای اساسی وجود دارند که برای رشد عاطفی و فیزیکی کودکان لازم‌اند.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علاوه بر مواظبت‌های مناسب جسمانی، این نیازهای اساسی عبارت‌اند از تماس و کنش و واکنش‌های عاطفی با بزرگسالان(نیاز به تعلق و وابستگی)،رویارویی با مسائل روزمره زندگی و کسب تجارب اولیه،فرصت‌های یادگیری در محیط بزرگسالان،کسب توجه و اهمیت از طریق روابط اجتماعی و فرصت پژوهش و ابراز کنجکاوی در رویارویی با محرکات محیطی.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u="sng" dirty="0">
                <a:latin typeface="Calibri"/>
                <a:ea typeface="Calibri"/>
                <a:cs typeface="2  Nazanin" pitchFamily="2" charset="-78"/>
              </a:rPr>
              <a:t>محیط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 مناسب می‌تواند به رشد طبیعی افراد کمک کند و بالعکس آن‌هم صدمات جبران‌ناپذیری به افراد وارد کرده است.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مثال:محرومیت‌های اجتماعی و عاطفی کودکان پرورشگاهی در مقایسه با کودکان عادی.</a:t>
            </a:r>
            <a:endParaRPr lang="en-US" sz="2000" dirty="0" smtClean="0">
              <a:effectLst/>
              <a:latin typeface="Calibri"/>
              <a:ea typeface="Calibri"/>
              <a:cs typeface="2  Nazanin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نتایج مطلوب و نامطلوب بعدی هم ناشی از </a:t>
            </a:r>
            <a:r>
              <a:rPr lang="fa-IR" sz="2400" u="sng" dirty="0">
                <a:latin typeface="Calibri"/>
                <a:ea typeface="Calibri"/>
                <a:cs typeface="2  Nazanin" pitchFamily="2" charset="-78"/>
              </a:rPr>
              <a:t>تفاوت در طرز رفتار</a:t>
            </a:r>
            <a:r>
              <a:rPr lang="fa-IR" sz="2400" dirty="0">
                <a:latin typeface="Calibri"/>
                <a:ea typeface="Calibri"/>
                <a:cs typeface="2  Nazanin" pitchFamily="2" charset="-78"/>
              </a:rPr>
              <a:t> با افراد است.(مثل تفاوت رفتار مربی صبور در مقابل مربی بی‌صبر و حوصله و تأثیر آن بر دانش آموزان)</a:t>
            </a:r>
            <a:endParaRPr lang="en-US" sz="2000" dirty="0">
              <a:effectLst/>
              <a:latin typeface="Calibri"/>
              <a:ea typeface="Calibri"/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71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</TotalTime>
  <Words>1137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24 DVDs</dc:creator>
  <cp:lastModifiedBy>chortke</cp:lastModifiedBy>
  <cp:revision>13</cp:revision>
  <dcterms:created xsi:type="dcterms:W3CDTF">2018-10-15T15:07:13Z</dcterms:created>
  <dcterms:modified xsi:type="dcterms:W3CDTF">2020-03-17T11:39:01Z</dcterms:modified>
</cp:coreProperties>
</file>