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19" r:id="rId3"/>
    <p:sldId id="318" r:id="rId4"/>
    <p:sldId id="257" r:id="rId5"/>
    <p:sldId id="258" r:id="rId6"/>
    <p:sldId id="260" r:id="rId7"/>
    <p:sldId id="261" r:id="rId8"/>
    <p:sldId id="262" r:id="rId9"/>
    <p:sldId id="259" r:id="rId10"/>
    <p:sldId id="264" r:id="rId11"/>
    <p:sldId id="263" r:id="rId12"/>
    <p:sldId id="265" r:id="rId13"/>
    <p:sldId id="266" r:id="rId14"/>
    <p:sldId id="267" r:id="rId15"/>
    <p:sldId id="296"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301" r:id="rId42"/>
    <p:sldId id="293" r:id="rId43"/>
    <p:sldId id="294" r:id="rId44"/>
    <p:sldId id="298" r:id="rId45"/>
    <p:sldId id="295" r:id="rId46"/>
    <p:sldId id="299" r:id="rId47"/>
    <p:sldId id="300" r:id="rId48"/>
    <p:sldId id="302" r:id="rId49"/>
    <p:sldId id="303" r:id="rId50"/>
    <p:sldId id="304" r:id="rId51"/>
    <p:sldId id="305" r:id="rId52"/>
    <p:sldId id="306" r:id="rId53"/>
    <p:sldId id="307" r:id="rId54"/>
    <p:sldId id="308" r:id="rId55"/>
    <p:sldId id="317" r:id="rId56"/>
    <p:sldId id="312" r:id="rId57"/>
    <p:sldId id="314" r:id="rId58"/>
    <p:sldId id="320" r:id="rId59"/>
    <p:sldId id="315" r:id="rId60"/>
    <p:sldId id="321" r:id="rId61"/>
    <p:sldId id="316" r:id="rId62"/>
    <p:sldId id="311" r:id="rId63"/>
    <p:sldId id="309" r:id="rId64"/>
    <p:sldId id="310" r:id="rId65"/>
    <p:sldId id="322" r:id="rId66"/>
    <p:sldId id="323" r:id="rId67"/>
    <p:sldId id="324" r:id="rId68"/>
    <p:sldId id="326" r:id="rId69"/>
    <p:sldId id="327" r:id="rId70"/>
    <p:sldId id="328" r:id="rId71"/>
    <p:sldId id="329" r:id="rId7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66F6AAC-AAFC-674F-9782-48713F57350D}"/>
              </a:ext>
            </a:extLst>
          </p:cNvPr>
          <p:cNvSpPr>
            <a:spLocks noGrp="1"/>
          </p:cNvSpPr>
          <p:nvPr>
            <p:ph type="ctrTitle"/>
          </p:nvPr>
        </p:nvSpPr>
        <p:spPr>
          <a:xfrm>
            <a:off x="1524000" y="1122363"/>
            <a:ext cx="9144000" cy="2387600"/>
          </a:xfrm>
        </p:spPr>
        <p:txBody>
          <a:bodyPr anchor="b"/>
          <a:lstStyle>
            <a:lvl1pPr algn="ctr">
              <a:defRPr sz="6000"/>
            </a:lvl1pPr>
          </a:lstStyle>
          <a:p>
            <a:r>
              <a:rPr lang="fa-IR"/>
              <a:t>برای ویرایش نسخه اصلی سبک عنوان کلیک کنید</a:t>
            </a:r>
          </a:p>
        </p:txBody>
      </p:sp>
      <p:sp>
        <p:nvSpPr>
          <p:cNvPr id="3" name="زیر نویس 2">
            <a:extLst>
              <a:ext uri="{FF2B5EF4-FFF2-40B4-BE49-F238E27FC236}">
                <a16:creationId xmlns:a16="http://schemas.microsoft.com/office/drawing/2014/main" id="{3D6F8B15-E032-E24F-9568-437D36A877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t>برای ویرایش نسخه اصلی سبک زیرنویس کلیک کنید</a:t>
            </a:r>
          </a:p>
        </p:txBody>
      </p:sp>
      <p:sp>
        <p:nvSpPr>
          <p:cNvPr id="4" name="نگهدارنده مکان تاریخ 3">
            <a:extLst>
              <a:ext uri="{FF2B5EF4-FFF2-40B4-BE49-F238E27FC236}">
                <a16:creationId xmlns:a16="http://schemas.microsoft.com/office/drawing/2014/main" id="{4075461B-319A-7B43-9FAA-32F00875F24E}"/>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5" name="نگهدارنده مکان پانویس 4">
            <a:extLst>
              <a:ext uri="{FF2B5EF4-FFF2-40B4-BE49-F238E27FC236}">
                <a16:creationId xmlns:a16="http://schemas.microsoft.com/office/drawing/2014/main" id="{F756885B-5859-E847-AFB7-AF84351EA2F1}"/>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BB69B935-2D78-3842-9BB1-9234E2845DEE}"/>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269543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0D6723-5BE1-AB41-886B-9458F0A35B12}"/>
              </a:ext>
            </a:extLst>
          </p:cNvPr>
          <p:cNvSpPr>
            <a:spLocks noGrp="1"/>
          </p:cNvSpPr>
          <p:nvPr>
            <p:ph type="title"/>
          </p:nvPr>
        </p:nvSpPr>
        <p:spPr/>
        <p:txBody>
          <a:bodyPr/>
          <a:lstStyle/>
          <a:p>
            <a:r>
              <a:rPr lang="fa-IR"/>
              <a:t>برای ویرایش نسخه اصلی سبک عنوان کلیک کنید</a:t>
            </a:r>
          </a:p>
        </p:txBody>
      </p:sp>
      <p:sp>
        <p:nvSpPr>
          <p:cNvPr id="3" name="نگهدارنده مکان متن عمودی 2">
            <a:extLst>
              <a:ext uri="{FF2B5EF4-FFF2-40B4-BE49-F238E27FC236}">
                <a16:creationId xmlns:a16="http://schemas.microsoft.com/office/drawing/2014/main" id="{2B2B7339-74C4-B14C-9F31-FAA4B383A01D}"/>
              </a:ext>
            </a:extLst>
          </p:cNvPr>
          <p:cNvSpPr>
            <a:spLocks noGrp="1"/>
          </p:cNvSpPr>
          <p:nvPr>
            <p:ph type="body" orient="vert" idx="1"/>
          </p:nvPr>
        </p:nvSpPr>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تاریخ 3">
            <a:extLst>
              <a:ext uri="{FF2B5EF4-FFF2-40B4-BE49-F238E27FC236}">
                <a16:creationId xmlns:a16="http://schemas.microsoft.com/office/drawing/2014/main" id="{DB4DC0B6-F51E-D44F-B090-93C13D6EFA1E}"/>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5" name="نگهدارنده مکان پانویس 4">
            <a:extLst>
              <a:ext uri="{FF2B5EF4-FFF2-40B4-BE49-F238E27FC236}">
                <a16:creationId xmlns:a16="http://schemas.microsoft.com/office/drawing/2014/main" id="{04613DEF-7C03-F648-9793-4EC4F4A76233}"/>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5EF8B2EF-EB04-F749-BB5C-F4308976283A}"/>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348785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عنوان عمودی 1">
            <a:extLst>
              <a:ext uri="{FF2B5EF4-FFF2-40B4-BE49-F238E27FC236}">
                <a16:creationId xmlns:a16="http://schemas.microsoft.com/office/drawing/2014/main" id="{64A43007-7E03-4A4F-8809-5AF347746F7B}"/>
              </a:ext>
            </a:extLst>
          </p:cNvPr>
          <p:cNvSpPr>
            <a:spLocks noGrp="1"/>
          </p:cNvSpPr>
          <p:nvPr>
            <p:ph type="title" orient="vert"/>
          </p:nvPr>
        </p:nvSpPr>
        <p:spPr>
          <a:xfrm>
            <a:off x="8724900" y="365125"/>
            <a:ext cx="2628900" cy="5811838"/>
          </a:xfrm>
        </p:spPr>
        <p:txBody>
          <a:bodyPr vert="eaVert"/>
          <a:lstStyle/>
          <a:p>
            <a:r>
              <a:rPr lang="fa-IR"/>
              <a:t>برای ویرایش نسخه اصلی سبک عنوان کلیک کنید</a:t>
            </a:r>
          </a:p>
        </p:txBody>
      </p:sp>
      <p:sp>
        <p:nvSpPr>
          <p:cNvPr id="3" name="نگهدارنده مکان متن عمودی 2">
            <a:extLst>
              <a:ext uri="{FF2B5EF4-FFF2-40B4-BE49-F238E27FC236}">
                <a16:creationId xmlns:a16="http://schemas.microsoft.com/office/drawing/2014/main" id="{F4BD4CED-C732-C648-B992-EBF5952BBBF5}"/>
              </a:ext>
            </a:extLst>
          </p:cNvPr>
          <p:cNvSpPr>
            <a:spLocks noGrp="1"/>
          </p:cNvSpPr>
          <p:nvPr>
            <p:ph type="body" orient="vert" idx="1"/>
          </p:nvPr>
        </p:nvSpPr>
        <p:spPr>
          <a:xfrm>
            <a:off x="838200" y="365125"/>
            <a:ext cx="7734300" cy="5811838"/>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تاریخ 3">
            <a:extLst>
              <a:ext uri="{FF2B5EF4-FFF2-40B4-BE49-F238E27FC236}">
                <a16:creationId xmlns:a16="http://schemas.microsoft.com/office/drawing/2014/main" id="{9FBC9105-430A-CB42-A404-4E232B17FB5B}"/>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5" name="نگهدارنده مکان پانویس 4">
            <a:extLst>
              <a:ext uri="{FF2B5EF4-FFF2-40B4-BE49-F238E27FC236}">
                <a16:creationId xmlns:a16="http://schemas.microsoft.com/office/drawing/2014/main" id="{E85CAC5E-516D-9D4B-BEB6-648484A347DE}"/>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F19EF3BE-78F2-A74C-A35A-0747014B795E}"/>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216594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30D411-89DF-F449-AE03-79BB0F89B493}"/>
              </a:ext>
            </a:extLst>
          </p:cNvPr>
          <p:cNvSpPr>
            <a:spLocks noGrp="1"/>
          </p:cNvSpPr>
          <p:nvPr>
            <p:ph type="title"/>
          </p:nvPr>
        </p:nvSpPr>
        <p:spPr/>
        <p:txBody>
          <a:bodyPr/>
          <a:lstStyle/>
          <a:p>
            <a:r>
              <a:rPr lang="fa-IR"/>
              <a:t>برای ویرایش نسخه اصلی سبک عنوان کلیک کنید</a:t>
            </a:r>
          </a:p>
        </p:txBody>
      </p:sp>
      <p:sp>
        <p:nvSpPr>
          <p:cNvPr id="3" name="نگهدارنده مکان محتوا 2">
            <a:extLst>
              <a:ext uri="{FF2B5EF4-FFF2-40B4-BE49-F238E27FC236}">
                <a16:creationId xmlns:a16="http://schemas.microsoft.com/office/drawing/2014/main" id="{AA0A7C9D-9A42-2C44-97B1-D657DF9845FD}"/>
              </a:ext>
            </a:extLst>
          </p:cNvPr>
          <p:cNvSpPr>
            <a:spLocks noGrp="1"/>
          </p:cNvSpPr>
          <p:nvPr>
            <p:ph idx="1"/>
          </p:nvPr>
        </p:nvSpPr>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تاریخ 3">
            <a:extLst>
              <a:ext uri="{FF2B5EF4-FFF2-40B4-BE49-F238E27FC236}">
                <a16:creationId xmlns:a16="http://schemas.microsoft.com/office/drawing/2014/main" id="{1D31F99C-3022-3D46-A429-41A85D083ACB}"/>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5" name="نگهدارنده مکان پانویس 4">
            <a:extLst>
              <a:ext uri="{FF2B5EF4-FFF2-40B4-BE49-F238E27FC236}">
                <a16:creationId xmlns:a16="http://schemas.microsoft.com/office/drawing/2014/main" id="{012F9A0B-C26C-1E49-867B-5128E6AA0E3A}"/>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E0409E8F-EFD2-F245-82B3-17EFD3DE57B4}"/>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151473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B66DF5-7BD4-1549-9BF1-4EC9E6DB8D3D}"/>
              </a:ext>
            </a:extLst>
          </p:cNvPr>
          <p:cNvSpPr>
            <a:spLocks noGrp="1"/>
          </p:cNvSpPr>
          <p:nvPr>
            <p:ph type="title"/>
          </p:nvPr>
        </p:nvSpPr>
        <p:spPr>
          <a:xfrm>
            <a:off x="831850" y="1709738"/>
            <a:ext cx="10515600" cy="2852737"/>
          </a:xfrm>
        </p:spPr>
        <p:txBody>
          <a:bodyPr anchor="b"/>
          <a:lstStyle>
            <a:lvl1pPr>
              <a:defRPr sz="6000"/>
            </a:lvl1pPr>
          </a:lstStyle>
          <a:p>
            <a:r>
              <a:rPr lang="fa-IR"/>
              <a:t>برای ویرایش نسخه اصلی سبک عنوان کلیک کنید</a:t>
            </a:r>
          </a:p>
        </p:txBody>
      </p:sp>
      <p:sp>
        <p:nvSpPr>
          <p:cNvPr id="3" name="نگهدارنده مکان متن 2">
            <a:extLst>
              <a:ext uri="{FF2B5EF4-FFF2-40B4-BE49-F238E27FC236}">
                <a16:creationId xmlns:a16="http://schemas.microsoft.com/office/drawing/2014/main" id="{4F86E4B2-5988-F44B-83A7-68333CBE20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t>برای ویرایش سبک‌های متن اصلی، کلیک کنید</a:t>
            </a:r>
          </a:p>
        </p:txBody>
      </p:sp>
      <p:sp>
        <p:nvSpPr>
          <p:cNvPr id="4" name="نگهدارنده مکان تاریخ 3">
            <a:extLst>
              <a:ext uri="{FF2B5EF4-FFF2-40B4-BE49-F238E27FC236}">
                <a16:creationId xmlns:a16="http://schemas.microsoft.com/office/drawing/2014/main" id="{D6DD2599-729D-104C-B6B5-A8259888F573}"/>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5" name="نگهدارنده مکان پانویس 4">
            <a:extLst>
              <a:ext uri="{FF2B5EF4-FFF2-40B4-BE49-F238E27FC236}">
                <a16:creationId xmlns:a16="http://schemas.microsoft.com/office/drawing/2014/main" id="{7ECDD117-86A6-8646-85C5-8CF41DE4AEFC}"/>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015A7C24-44B0-A743-B3E7-8E5F54EA014D}"/>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176154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71792D-7BAE-064D-85B5-24BA288B1A1F}"/>
              </a:ext>
            </a:extLst>
          </p:cNvPr>
          <p:cNvSpPr>
            <a:spLocks noGrp="1"/>
          </p:cNvSpPr>
          <p:nvPr>
            <p:ph type="title"/>
          </p:nvPr>
        </p:nvSpPr>
        <p:spPr/>
        <p:txBody>
          <a:bodyPr/>
          <a:lstStyle/>
          <a:p>
            <a:r>
              <a:rPr lang="fa-IR"/>
              <a:t>برای ویرایش نسخه اصلی سبک عنوان کلیک کنید</a:t>
            </a:r>
          </a:p>
        </p:txBody>
      </p:sp>
      <p:sp>
        <p:nvSpPr>
          <p:cNvPr id="3" name="نگهدارنده مکان محتوا 2">
            <a:extLst>
              <a:ext uri="{FF2B5EF4-FFF2-40B4-BE49-F238E27FC236}">
                <a16:creationId xmlns:a16="http://schemas.microsoft.com/office/drawing/2014/main" id="{8AF41BC2-DE5A-7146-A4E5-A3B53DCEB40A}"/>
              </a:ext>
            </a:extLst>
          </p:cNvPr>
          <p:cNvSpPr>
            <a:spLocks noGrp="1"/>
          </p:cNvSpPr>
          <p:nvPr>
            <p:ph sz="half" idx="1"/>
          </p:nvPr>
        </p:nvSpPr>
        <p:spPr>
          <a:xfrm>
            <a:off x="838200" y="1825625"/>
            <a:ext cx="5181600" cy="4351338"/>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محتوا 3">
            <a:extLst>
              <a:ext uri="{FF2B5EF4-FFF2-40B4-BE49-F238E27FC236}">
                <a16:creationId xmlns:a16="http://schemas.microsoft.com/office/drawing/2014/main" id="{BF32215B-4D65-6945-B5D4-86C8F07D093C}"/>
              </a:ext>
            </a:extLst>
          </p:cNvPr>
          <p:cNvSpPr>
            <a:spLocks noGrp="1"/>
          </p:cNvSpPr>
          <p:nvPr>
            <p:ph sz="half" idx="2"/>
          </p:nvPr>
        </p:nvSpPr>
        <p:spPr>
          <a:xfrm>
            <a:off x="6172200" y="1825625"/>
            <a:ext cx="5181600" cy="4351338"/>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5" name="نگهدارنده مکان تاریخ 4">
            <a:extLst>
              <a:ext uri="{FF2B5EF4-FFF2-40B4-BE49-F238E27FC236}">
                <a16:creationId xmlns:a16="http://schemas.microsoft.com/office/drawing/2014/main" id="{69E07D25-E7DF-B546-BB39-965E7B4B3B2F}"/>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6" name="نگهدارنده مکان پانویس 5">
            <a:extLst>
              <a:ext uri="{FF2B5EF4-FFF2-40B4-BE49-F238E27FC236}">
                <a16:creationId xmlns:a16="http://schemas.microsoft.com/office/drawing/2014/main" id="{744F0CE2-3429-F04A-B1A3-4265110BF9ED}"/>
              </a:ext>
            </a:extLst>
          </p:cNvPr>
          <p:cNvSpPr>
            <a:spLocks noGrp="1"/>
          </p:cNvSpPr>
          <p:nvPr>
            <p:ph type="ftr" sz="quarter" idx="11"/>
          </p:nvPr>
        </p:nvSpPr>
        <p:spPr/>
        <p:txBody>
          <a:bodyPr/>
          <a:lstStyle/>
          <a:p>
            <a:endParaRPr lang="fa-IR"/>
          </a:p>
        </p:txBody>
      </p:sp>
      <p:sp>
        <p:nvSpPr>
          <p:cNvPr id="7" name="نگهدارنده مکان شماره اسلاید 6">
            <a:extLst>
              <a:ext uri="{FF2B5EF4-FFF2-40B4-BE49-F238E27FC236}">
                <a16:creationId xmlns:a16="http://schemas.microsoft.com/office/drawing/2014/main" id="{C837F8E3-D7DF-AE4B-8A74-98B191D1B714}"/>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312476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227575-9ABD-134A-88DB-B285D772AC3A}"/>
              </a:ext>
            </a:extLst>
          </p:cNvPr>
          <p:cNvSpPr>
            <a:spLocks noGrp="1"/>
          </p:cNvSpPr>
          <p:nvPr>
            <p:ph type="title"/>
          </p:nvPr>
        </p:nvSpPr>
        <p:spPr>
          <a:xfrm>
            <a:off x="839788" y="365125"/>
            <a:ext cx="10515600" cy="1325563"/>
          </a:xfrm>
        </p:spPr>
        <p:txBody>
          <a:bodyPr/>
          <a:lstStyle/>
          <a:p>
            <a:r>
              <a:rPr lang="fa-IR"/>
              <a:t>برای ویرایش نسخه اصلی سبک عنوان کلیک کنید</a:t>
            </a:r>
          </a:p>
        </p:txBody>
      </p:sp>
      <p:sp>
        <p:nvSpPr>
          <p:cNvPr id="3" name="نگهدارنده مکان متن 2">
            <a:extLst>
              <a:ext uri="{FF2B5EF4-FFF2-40B4-BE49-F238E27FC236}">
                <a16:creationId xmlns:a16="http://schemas.microsoft.com/office/drawing/2014/main" id="{BF8D47EB-5F0F-BD49-95B3-7C522AB60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 name="نگهدارنده مکان محتوا 3">
            <a:extLst>
              <a:ext uri="{FF2B5EF4-FFF2-40B4-BE49-F238E27FC236}">
                <a16:creationId xmlns:a16="http://schemas.microsoft.com/office/drawing/2014/main" id="{3609633D-682D-7944-BB87-32F436687964}"/>
              </a:ext>
            </a:extLst>
          </p:cNvPr>
          <p:cNvSpPr>
            <a:spLocks noGrp="1"/>
          </p:cNvSpPr>
          <p:nvPr>
            <p:ph sz="half" idx="2"/>
          </p:nvPr>
        </p:nvSpPr>
        <p:spPr>
          <a:xfrm>
            <a:off x="839788" y="2505075"/>
            <a:ext cx="5157787" cy="3684588"/>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5" name="نگهدارنده مکان متن 4">
            <a:extLst>
              <a:ext uri="{FF2B5EF4-FFF2-40B4-BE49-F238E27FC236}">
                <a16:creationId xmlns:a16="http://schemas.microsoft.com/office/drawing/2014/main" id="{534F1D13-2E4B-EE40-AB5F-5D149705F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6" name="نگهدارنده مکان محتوا 5">
            <a:extLst>
              <a:ext uri="{FF2B5EF4-FFF2-40B4-BE49-F238E27FC236}">
                <a16:creationId xmlns:a16="http://schemas.microsoft.com/office/drawing/2014/main" id="{79CAE861-8083-D64E-81FD-2B4EE470ABD9}"/>
              </a:ext>
            </a:extLst>
          </p:cNvPr>
          <p:cNvSpPr>
            <a:spLocks noGrp="1"/>
          </p:cNvSpPr>
          <p:nvPr>
            <p:ph sz="quarter" idx="4"/>
          </p:nvPr>
        </p:nvSpPr>
        <p:spPr>
          <a:xfrm>
            <a:off x="6172200" y="2505075"/>
            <a:ext cx="5183188" cy="3684588"/>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7" name="نگهدارنده مکان تاریخ 6">
            <a:extLst>
              <a:ext uri="{FF2B5EF4-FFF2-40B4-BE49-F238E27FC236}">
                <a16:creationId xmlns:a16="http://schemas.microsoft.com/office/drawing/2014/main" id="{CB031424-0523-B145-BA18-9481498B407C}"/>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8" name="نگهدارنده مکان پانویس 7">
            <a:extLst>
              <a:ext uri="{FF2B5EF4-FFF2-40B4-BE49-F238E27FC236}">
                <a16:creationId xmlns:a16="http://schemas.microsoft.com/office/drawing/2014/main" id="{6E9762F3-7385-5048-A6A0-FD36930CB0DC}"/>
              </a:ext>
            </a:extLst>
          </p:cNvPr>
          <p:cNvSpPr>
            <a:spLocks noGrp="1"/>
          </p:cNvSpPr>
          <p:nvPr>
            <p:ph type="ftr" sz="quarter" idx="11"/>
          </p:nvPr>
        </p:nvSpPr>
        <p:spPr/>
        <p:txBody>
          <a:bodyPr/>
          <a:lstStyle/>
          <a:p>
            <a:endParaRPr lang="fa-IR"/>
          </a:p>
        </p:txBody>
      </p:sp>
      <p:sp>
        <p:nvSpPr>
          <p:cNvPr id="9" name="نگهدارنده مکان شماره اسلاید 8">
            <a:extLst>
              <a:ext uri="{FF2B5EF4-FFF2-40B4-BE49-F238E27FC236}">
                <a16:creationId xmlns:a16="http://schemas.microsoft.com/office/drawing/2014/main" id="{0C72BAAE-C719-0745-890A-CAFC18E0F29F}"/>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412945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218D16-1A84-1242-98F6-BDCDBF206A09}"/>
              </a:ext>
            </a:extLst>
          </p:cNvPr>
          <p:cNvSpPr>
            <a:spLocks noGrp="1"/>
          </p:cNvSpPr>
          <p:nvPr>
            <p:ph type="title"/>
          </p:nvPr>
        </p:nvSpPr>
        <p:spPr/>
        <p:txBody>
          <a:bodyPr/>
          <a:lstStyle/>
          <a:p>
            <a:r>
              <a:rPr lang="fa-IR"/>
              <a:t>برای ویرایش نسخه اصلی سبک عنوان کلیک کنید</a:t>
            </a:r>
          </a:p>
        </p:txBody>
      </p:sp>
      <p:sp>
        <p:nvSpPr>
          <p:cNvPr id="3" name="نگهدارنده مکان تاریخ 2">
            <a:extLst>
              <a:ext uri="{FF2B5EF4-FFF2-40B4-BE49-F238E27FC236}">
                <a16:creationId xmlns:a16="http://schemas.microsoft.com/office/drawing/2014/main" id="{32B7827E-82DD-3445-B788-2A3B1EAE2041}"/>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4" name="نگهدارنده مکان پانویس 3">
            <a:extLst>
              <a:ext uri="{FF2B5EF4-FFF2-40B4-BE49-F238E27FC236}">
                <a16:creationId xmlns:a16="http://schemas.microsoft.com/office/drawing/2014/main" id="{ADC5E525-C16B-E246-B586-83016DEA43FF}"/>
              </a:ext>
            </a:extLst>
          </p:cNvPr>
          <p:cNvSpPr>
            <a:spLocks noGrp="1"/>
          </p:cNvSpPr>
          <p:nvPr>
            <p:ph type="ftr" sz="quarter" idx="11"/>
          </p:nvPr>
        </p:nvSpPr>
        <p:spPr/>
        <p:txBody>
          <a:bodyPr/>
          <a:lstStyle/>
          <a:p>
            <a:endParaRPr lang="fa-IR"/>
          </a:p>
        </p:txBody>
      </p:sp>
      <p:sp>
        <p:nvSpPr>
          <p:cNvPr id="5" name="نگهدارنده مکان شماره اسلاید 4">
            <a:extLst>
              <a:ext uri="{FF2B5EF4-FFF2-40B4-BE49-F238E27FC236}">
                <a16:creationId xmlns:a16="http://schemas.microsoft.com/office/drawing/2014/main" id="{D70CF06B-465E-374B-8951-82A907FF231E}"/>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111326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نگهدارنده مکان تاریخ 1">
            <a:extLst>
              <a:ext uri="{FF2B5EF4-FFF2-40B4-BE49-F238E27FC236}">
                <a16:creationId xmlns:a16="http://schemas.microsoft.com/office/drawing/2014/main" id="{1ECFF9A1-D69D-3744-A443-4D5263712492}"/>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3" name="نگهدارنده مکان پانویس 2">
            <a:extLst>
              <a:ext uri="{FF2B5EF4-FFF2-40B4-BE49-F238E27FC236}">
                <a16:creationId xmlns:a16="http://schemas.microsoft.com/office/drawing/2014/main" id="{C78E63EA-D014-A448-B053-8DEFEE69FA1E}"/>
              </a:ext>
            </a:extLst>
          </p:cNvPr>
          <p:cNvSpPr>
            <a:spLocks noGrp="1"/>
          </p:cNvSpPr>
          <p:nvPr>
            <p:ph type="ftr" sz="quarter" idx="11"/>
          </p:nvPr>
        </p:nvSpPr>
        <p:spPr/>
        <p:txBody>
          <a:bodyPr/>
          <a:lstStyle/>
          <a:p>
            <a:endParaRPr lang="fa-IR"/>
          </a:p>
        </p:txBody>
      </p:sp>
      <p:sp>
        <p:nvSpPr>
          <p:cNvPr id="4" name="نگهدارنده مکان شماره اسلاید 3">
            <a:extLst>
              <a:ext uri="{FF2B5EF4-FFF2-40B4-BE49-F238E27FC236}">
                <a16:creationId xmlns:a16="http://schemas.microsoft.com/office/drawing/2014/main" id="{5C354411-2442-1648-953F-0D1AD40FA411}"/>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375447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73CDCC-1D87-A547-87CC-784DE876EFA6}"/>
              </a:ext>
            </a:extLst>
          </p:cNvPr>
          <p:cNvSpPr>
            <a:spLocks noGrp="1"/>
          </p:cNvSpPr>
          <p:nvPr>
            <p:ph type="title"/>
          </p:nvPr>
        </p:nvSpPr>
        <p:spPr>
          <a:xfrm>
            <a:off x="839788" y="457200"/>
            <a:ext cx="3932237" cy="1600200"/>
          </a:xfrm>
        </p:spPr>
        <p:txBody>
          <a:bodyPr anchor="b"/>
          <a:lstStyle>
            <a:lvl1pPr>
              <a:defRPr sz="3200"/>
            </a:lvl1pPr>
          </a:lstStyle>
          <a:p>
            <a:r>
              <a:rPr lang="fa-IR"/>
              <a:t>برای ویرایش نسخه اصلی سبک عنوان کلیک کنید</a:t>
            </a:r>
          </a:p>
        </p:txBody>
      </p:sp>
      <p:sp>
        <p:nvSpPr>
          <p:cNvPr id="3" name="نگهدارنده مکان محتوا 2">
            <a:extLst>
              <a:ext uri="{FF2B5EF4-FFF2-40B4-BE49-F238E27FC236}">
                <a16:creationId xmlns:a16="http://schemas.microsoft.com/office/drawing/2014/main" id="{3B3A3E31-4DE1-C846-BB97-4C3750835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متن 3">
            <a:extLst>
              <a:ext uri="{FF2B5EF4-FFF2-40B4-BE49-F238E27FC236}">
                <a16:creationId xmlns:a16="http://schemas.microsoft.com/office/drawing/2014/main" id="{6852DE95-0895-5742-A9D1-3C49B8B03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نگهدارنده مکان تاریخ 4">
            <a:extLst>
              <a:ext uri="{FF2B5EF4-FFF2-40B4-BE49-F238E27FC236}">
                <a16:creationId xmlns:a16="http://schemas.microsoft.com/office/drawing/2014/main" id="{2931A0E8-ED45-5549-992E-50BC07108524}"/>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6" name="نگهدارنده مکان پانویس 5">
            <a:extLst>
              <a:ext uri="{FF2B5EF4-FFF2-40B4-BE49-F238E27FC236}">
                <a16:creationId xmlns:a16="http://schemas.microsoft.com/office/drawing/2014/main" id="{C571B8FA-0E06-8548-A5F6-9D6EEB00A738}"/>
              </a:ext>
            </a:extLst>
          </p:cNvPr>
          <p:cNvSpPr>
            <a:spLocks noGrp="1"/>
          </p:cNvSpPr>
          <p:nvPr>
            <p:ph type="ftr" sz="quarter" idx="11"/>
          </p:nvPr>
        </p:nvSpPr>
        <p:spPr/>
        <p:txBody>
          <a:bodyPr/>
          <a:lstStyle/>
          <a:p>
            <a:endParaRPr lang="fa-IR"/>
          </a:p>
        </p:txBody>
      </p:sp>
      <p:sp>
        <p:nvSpPr>
          <p:cNvPr id="7" name="نگهدارنده مکان شماره اسلاید 6">
            <a:extLst>
              <a:ext uri="{FF2B5EF4-FFF2-40B4-BE49-F238E27FC236}">
                <a16:creationId xmlns:a16="http://schemas.microsoft.com/office/drawing/2014/main" id="{B36EF67A-AC84-6E41-8428-9BEC24972E29}"/>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236816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6A1390-6A79-1C40-A0F0-F4E5E4CF78CE}"/>
              </a:ext>
            </a:extLst>
          </p:cNvPr>
          <p:cNvSpPr>
            <a:spLocks noGrp="1"/>
          </p:cNvSpPr>
          <p:nvPr>
            <p:ph type="title"/>
          </p:nvPr>
        </p:nvSpPr>
        <p:spPr>
          <a:xfrm>
            <a:off x="839788" y="457200"/>
            <a:ext cx="3932237" cy="1600200"/>
          </a:xfrm>
        </p:spPr>
        <p:txBody>
          <a:bodyPr anchor="b"/>
          <a:lstStyle>
            <a:lvl1pPr>
              <a:defRPr sz="3200"/>
            </a:lvl1pPr>
          </a:lstStyle>
          <a:p>
            <a:r>
              <a:rPr lang="fa-IR"/>
              <a:t>برای ویرایش نسخه اصلی سبک عنوان کلیک کنید</a:t>
            </a:r>
          </a:p>
        </p:txBody>
      </p:sp>
      <p:sp>
        <p:nvSpPr>
          <p:cNvPr id="3" name="نگهدارنده مکان تصویر 2">
            <a:extLst>
              <a:ext uri="{FF2B5EF4-FFF2-40B4-BE49-F238E27FC236}">
                <a16:creationId xmlns:a16="http://schemas.microsoft.com/office/drawing/2014/main" id="{6B7D7AA6-5D2B-4146-8FF4-542553128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نگهدارنده مکان متن 3">
            <a:extLst>
              <a:ext uri="{FF2B5EF4-FFF2-40B4-BE49-F238E27FC236}">
                <a16:creationId xmlns:a16="http://schemas.microsoft.com/office/drawing/2014/main" id="{C6A007D7-BF2D-7547-9013-76D06F80B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نگهدارنده مکان تاریخ 4">
            <a:extLst>
              <a:ext uri="{FF2B5EF4-FFF2-40B4-BE49-F238E27FC236}">
                <a16:creationId xmlns:a16="http://schemas.microsoft.com/office/drawing/2014/main" id="{F42A69ED-62B2-7B4F-971E-D77D01BDCBE4}"/>
              </a:ext>
            </a:extLst>
          </p:cNvPr>
          <p:cNvSpPr>
            <a:spLocks noGrp="1"/>
          </p:cNvSpPr>
          <p:nvPr>
            <p:ph type="dt" sz="half" idx="10"/>
          </p:nvPr>
        </p:nvSpPr>
        <p:spPr/>
        <p:txBody>
          <a:bodyPr/>
          <a:lstStyle/>
          <a:p>
            <a:fld id="{7021F969-7E8E-3545-9301-554DA697834F}" type="datetimeFigureOut">
              <a:rPr lang="fa-IR" smtClean="0"/>
              <a:t>16/07/1441</a:t>
            </a:fld>
            <a:endParaRPr lang="fa-IR"/>
          </a:p>
        </p:txBody>
      </p:sp>
      <p:sp>
        <p:nvSpPr>
          <p:cNvPr id="6" name="نگهدارنده مکان پانویس 5">
            <a:extLst>
              <a:ext uri="{FF2B5EF4-FFF2-40B4-BE49-F238E27FC236}">
                <a16:creationId xmlns:a16="http://schemas.microsoft.com/office/drawing/2014/main" id="{A426690D-0B46-194E-A9B6-CC4065B1A536}"/>
              </a:ext>
            </a:extLst>
          </p:cNvPr>
          <p:cNvSpPr>
            <a:spLocks noGrp="1"/>
          </p:cNvSpPr>
          <p:nvPr>
            <p:ph type="ftr" sz="quarter" idx="11"/>
          </p:nvPr>
        </p:nvSpPr>
        <p:spPr/>
        <p:txBody>
          <a:bodyPr/>
          <a:lstStyle/>
          <a:p>
            <a:endParaRPr lang="fa-IR"/>
          </a:p>
        </p:txBody>
      </p:sp>
      <p:sp>
        <p:nvSpPr>
          <p:cNvPr id="7" name="نگهدارنده مکان شماره اسلاید 6">
            <a:extLst>
              <a:ext uri="{FF2B5EF4-FFF2-40B4-BE49-F238E27FC236}">
                <a16:creationId xmlns:a16="http://schemas.microsoft.com/office/drawing/2014/main" id="{377D505C-1445-7C4E-BAA9-8C1BC7DA5AFE}"/>
              </a:ext>
            </a:extLst>
          </p:cNvPr>
          <p:cNvSpPr>
            <a:spLocks noGrp="1"/>
          </p:cNvSpPr>
          <p:nvPr>
            <p:ph type="sldNum" sz="quarter" idx="12"/>
          </p:nvPr>
        </p:nvSpPr>
        <p:spPr/>
        <p:txBody>
          <a:bodyPr/>
          <a:lstStyle/>
          <a:p>
            <a:fld id="{73F25D57-2061-6642-87EB-90444E0F1CA7}" type="slidenum">
              <a:rPr lang="fa-IR" smtClean="0"/>
              <a:t>‹#›</a:t>
            </a:fld>
            <a:endParaRPr lang="fa-IR"/>
          </a:p>
        </p:txBody>
      </p:sp>
    </p:spTree>
    <p:extLst>
      <p:ext uri="{BB962C8B-B14F-4D97-AF65-F5344CB8AC3E}">
        <p14:creationId xmlns:p14="http://schemas.microsoft.com/office/powerpoint/2010/main" val="395974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عنوان 1">
            <a:extLst>
              <a:ext uri="{FF2B5EF4-FFF2-40B4-BE49-F238E27FC236}">
                <a16:creationId xmlns:a16="http://schemas.microsoft.com/office/drawing/2014/main" id="{34A81F66-18D7-1245-A09C-43A067C6072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fa-IR"/>
              <a:t>برای ویرایش نسخه اصلی سبک عنوان کلیک کنید</a:t>
            </a:r>
          </a:p>
        </p:txBody>
      </p:sp>
      <p:sp>
        <p:nvSpPr>
          <p:cNvPr id="3" name="نگهدارنده مکان متن 2">
            <a:extLst>
              <a:ext uri="{FF2B5EF4-FFF2-40B4-BE49-F238E27FC236}">
                <a16:creationId xmlns:a16="http://schemas.microsoft.com/office/drawing/2014/main" id="{03B419A0-5159-9A4C-8A45-F6371864425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تاریخ 3">
            <a:extLst>
              <a:ext uri="{FF2B5EF4-FFF2-40B4-BE49-F238E27FC236}">
                <a16:creationId xmlns:a16="http://schemas.microsoft.com/office/drawing/2014/main" id="{E1D00FC6-FF07-F64D-8A94-7BAB346FDBB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021F969-7E8E-3545-9301-554DA697834F}" type="datetimeFigureOut">
              <a:rPr lang="fa-IR" smtClean="0"/>
              <a:t>16/07/1441</a:t>
            </a:fld>
            <a:endParaRPr lang="fa-IR"/>
          </a:p>
        </p:txBody>
      </p:sp>
      <p:sp>
        <p:nvSpPr>
          <p:cNvPr id="5" name="نگهدارنده مکان پانویس 4">
            <a:extLst>
              <a:ext uri="{FF2B5EF4-FFF2-40B4-BE49-F238E27FC236}">
                <a16:creationId xmlns:a16="http://schemas.microsoft.com/office/drawing/2014/main" id="{DEF330A7-6276-D14F-8F32-3BBD1F6A0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نگهدارنده مکان شماره اسلاید 5">
            <a:extLst>
              <a:ext uri="{FF2B5EF4-FFF2-40B4-BE49-F238E27FC236}">
                <a16:creationId xmlns:a16="http://schemas.microsoft.com/office/drawing/2014/main" id="{9F36C493-B982-8F46-804D-C91E7232F80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F25D57-2061-6642-87EB-90444E0F1CA7}" type="slidenum">
              <a:rPr lang="fa-IR" smtClean="0"/>
              <a:t>‹#›</a:t>
            </a:fld>
            <a:endParaRPr lang="fa-IR"/>
          </a:p>
        </p:txBody>
      </p:sp>
    </p:spTree>
    <p:extLst>
      <p:ext uri="{BB962C8B-B14F-4D97-AF65-F5344CB8AC3E}">
        <p14:creationId xmlns:p14="http://schemas.microsoft.com/office/powerpoint/2010/main" val="321416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5" Type="http://schemas.openxmlformats.org/officeDocument/2006/relationships/image" Target="../media/image13.jpeg" /><Relationship Id="rId4" Type="http://schemas.openxmlformats.org/officeDocument/2006/relationships/image" Target="../media/image12.jpeg" /></Relationships>
</file>

<file path=ppt/slides/_rels/slide1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 Id="rId6" Type="http://schemas.openxmlformats.org/officeDocument/2006/relationships/image" Target="../media/image21.jpeg" /><Relationship Id="rId5" Type="http://schemas.openxmlformats.org/officeDocument/2006/relationships/image" Target="../media/image20.jpeg" /><Relationship Id="rId4" Type="http://schemas.openxmlformats.org/officeDocument/2006/relationships/image" Target="../media/image19.jpeg" /></Relationships>
</file>

<file path=ppt/slides/_rels/slide15.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48.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49.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image" Target="../media/image51.jpeg" /><Relationship Id="rId2" Type="http://schemas.openxmlformats.org/officeDocument/2006/relationships/image" Target="../media/image50.jpeg" /><Relationship Id="rId1" Type="http://schemas.openxmlformats.org/officeDocument/2006/relationships/slideLayout" Target="../slideLayouts/slideLayout2.xml" /><Relationship Id="rId4" Type="http://schemas.openxmlformats.org/officeDocument/2006/relationships/image" Target="../media/image52.jpeg"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54.jpeg" /><Relationship Id="rId2" Type="http://schemas.openxmlformats.org/officeDocument/2006/relationships/image" Target="../media/image53.jpeg" /><Relationship Id="rId1" Type="http://schemas.openxmlformats.org/officeDocument/2006/relationships/slideLayout" Target="../slideLayouts/slideLayout2.xml" /><Relationship Id="rId4" Type="http://schemas.openxmlformats.org/officeDocument/2006/relationships/image" Target="../media/image55.jpe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56.jpe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57.jpe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58.jpe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60.jpe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3" Type="http://schemas.openxmlformats.org/officeDocument/2006/relationships/image" Target="../media/image62.jpeg" /><Relationship Id="rId2" Type="http://schemas.openxmlformats.org/officeDocument/2006/relationships/image" Target="../media/image61.jpe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3" Type="http://schemas.openxmlformats.org/officeDocument/2006/relationships/image" Target="../media/image64.jpeg" /><Relationship Id="rId2" Type="http://schemas.openxmlformats.org/officeDocument/2006/relationships/image" Target="../media/image63.jpe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3" Type="http://schemas.openxmlformats.org/officeDocument/2006/relationships/image" Target="../media/image66.jpeg" /><Relationship Id="rId2" Type="http://schemas.openxmlformats.org/officeDocument/2006/relationships/image" Target="../media/image65.jpe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67.jpe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68.jpe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3" Type="http://schemas.openxmlformats.org/officeDocument/2006/relationships/image" Target="../media/image70.jpeg" /><Relationship Id="rId2" Type="http://schemas.openxmlformats.org/officeDocument/2006/relationships/image" Target="../media/image6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3140246B-6158-2045-8CBD-57A54411B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227" y="0"/>
            <a:ext cx="6661546" cy="6607969"/>
          </a:xfrm>
          <a:prstGeom prst="rect">
            <a:avLst/>
          </a:prstGeom>
        </p:spPr>
      </p:pic>
    </p:spTree>
    <p:extLst>
      <p:ext uri="{BB962C8B-B14F-4D97-AF65-F5344CB8AC3E}">
        <p14:creationId xmlns:p14="http://schemas.microsoft.com/office/powerpoint/2010/main" val="81826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2">
            <a:extLst>
              <a:ext uri="{FF2B5EF4-FFF2-40B4-BE49-F238E27FC236}">
                <a16:creationId xmlns:a16="http://schemas.microsoft.com/office/drawing/2014/main" id="{1340C1C1-489B-124A-A744-9DDD79D9231A}"/>
              </a:ext>
            </a:extLst>
          </p:cNvPr>
          <p:cNvSpPr>
            <a:spLocks noGrp="1"/>
          </p:cNvSpPr>
          <p:nvPr>
            <p:ph idx="1"/>
          </p:nvPr>
        </p:nvSpPr>
        <p:spPr>
          <a:xfrm>
            <a:off x="838200" y="1825625"/>
            <a:ext cx="10515600" cy="4351338"/>
          </a:xfrm>
        </p:spPr>
        <p:txBody>
          <a:bodyPr/>
          <a:lstStyle/>
          <a:p>
            <a:r>
              <a:rPr lang="fa-IR"/>
              <a:t>شلوار: </a:t>
            </a:r>
          </a:p>
          <a:p>
            <a:pPr marL="0" indent="0">
              <a:buNone/>
            </a:pPr>
            <a:r>
              <a:rPr lang="fa-IR"/>
              <a:t>به علت کوتاهی شلیته بانوان ناگزیر شلواری</a:t>
            </a:r>
          </a:p>
          <a:p>
            <a:pPr marL="0" indent="0">
              <a:buNone/>
            </a:pPr>
            <a:r>
              <a:rPr lang="fa-IR"/>
              <a:t> راسته و مشکی به پا می کنند که در نزد برخی ها</a:t>
            </a:r>
          </a:p>
          <a:p>
            <a:pPr marL="0" indent="0">
              <a:buNone/>
            </a:pPr>
            <a:r>
              <a:rPr lang="fa-IR"/>
              <a:t> تا به پشت پا است ودر نزد برخی دیگر کوتاه وتا </a:t>
            </a:r>
          </a:p>
          <a:p>
            <a:pPr marL="0" indent="0">
              <a:buNone/>
            </a:pPr>
            <a:r>
              <a:rPr lang="fa-IR"/>
              <a:t>میان ساق پا می باشد. </a:t>
            </a:r>
          </a:p>
        </p:txBody>
      </p:sp>
      <p:pic>
        <p:nvPicPr>
          <p:cNvPr id="6" name="تصویر 6">
            <a:extLst>
              <a:ext uri="{FF2B5EF4-FFF2-40B4-BE49-F238E27FC236}">
                <a16:creationId xmlns:a16="http://schemas.microsoft.com/office/drawing/2014/main" id="{7B0AED95-DCDF-5F42-8347-B2963889E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218" y="681037"/>
            <a:ext cx="3095625" cy="4667250"/>
          </a:xfrm>
          <a:prstGeom prst="rect">
            <a:avLst/>
          </a:prstGeom>
        </p:spPr>
      </p:pic>
    </p:spTree>
    <p:extLst>
      <p:ext uri="{BB962C8B-B14F-4D97-AF65-F5344CB8AC3E}">
        <p14:creationId xmlns:p14="http://schemas.microsoft.com/office/powerpoint/2010/main" val="94596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52E04A03-7AB1-FF4F-8A4E-261278E0FD86}"/>
              </a:ext>
            </a:extLst>
          </p:cNvPr>
          <p:cNvSpPr>
            <a:spLocks noGrp="1"/>
          </p:cNvSpPr>
          <p:nvPr>
            <p:ph idx="1"/>
          </p:nvPr>
        </p:nvSpPr>
        <p:spPr/>
        <p:txBody>
          <a:bodyPr/>
          <a:lstStyle/>
          <a:p>
            <a:r>
              <a:rPr lang="fa-IR"/>
              <a:t>جوراب: </a:t>
            </a:r>
          </a:p>
          <a:p>
            <a:pPr marL="0" indent="0">
              <a:buNone/>
            </a:pPr>
            <a:r>
              <a:rPr lang="fa-IR"/>
              <a:t>بانوان این سامان جوراب های پشمی</a:t>
            </a:r>
          </a:p>
          <a:p>
            <a:pPr marL="0" indent="0">
              <a:buNone/>
            </a:pPr>
            <a:r>
              <a:rPr lang="fa-IR"/>
              <a:t> با سلیقه و نقش های متنوع می بافند. </a:t>
            </a:r>
          </a:p>
        </p:txBody>
      </p:sp>
      <p:pic>
        <p:nvPicPr>
          <p:cNvPr id="4" name="تصویر 4">
            <a:extLst>
              <a:ext uri="{FF2B5EF4-FFF2-40B4-BE49-F238E27FC236}">
                <a16:creationId xmlns:a16="http://schemas.microsoft.com/office/drawing/2014/main" id="{7F95AE3C-2B2D-434B-91B5-F5AF5D1B7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62" y="681037"/>
            <a:ext cx="3387107" cy="3319463"/>
          </a:xfrm>
          <a:prstGeom prst="rect">
            <a:avLst/>
          </a:prstGeom>
        </p:spPr>
      </p:pic>
      <p:pic>
        <p:nvPicPr>
          <p:cNvPr id="6" name="تصویر 6">
            <a:extLst>
              <a:ext uri="{FF2B5EF4-FFF2-40B4-BE49-F238E27FC236}">
                <a16:creationId xmlns:a16="http://schemas.microsoft.com/office/drawing/2014/main" id="{63D6D629-D48B-824F-BA20-D2E8A7B58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69" y="681037"/>
            <a:ext cx="2830870" cy="3040337"/>
          </a:xfrm>
          <a:prstGeom prst="rect">
            <a:avLst/>
          </a:prstGeom>
        </p:spPr>
      </p:pic>
      <p:pic>
        <p:nvPicPr>
          <p:cNvPr id="8" name="تصویر 8">
            <a:extLst>
              <a:ext uri="{FF2B5EF4-FFF2-40B4-BE49-F238E27FC236}">
                <a16:creationId xmlns:a16="http://schemas.microsoft.com/office/drawing/2014/main" id="{6E88AAAD-6D66-8E4B-A450-7A56915EC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92" y="3721374"/>
            <a:ext cx="3387107" cy="2761211"/>
          </a:xfrm>
          <a:prstGeom prst="rect">
            <a:avLst/>
          </a:prstGeom>
        </p:spPr>
      </p:pic>
      <p:pic>
        <p:nvPicPr>
          <p:cNvPr id="10" name="تصویر 10">
            <a:extLst>
              <a:ext uri="{FF2B5EF4-FFF2-40B4-BE49-F238E27FC236}">
                <a16:creationId xmlns:a16="http://schemas.microsoft.com/office/drawing/2014/main" id="{6D9DDDBA-2489-5F47-9162-83283BB7E0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239" y="3860936"/>
            <a:ext cx="2812499" cy="2621649"/>
          </a:xfrm>
          <a:prstGeom prst="rect">
            <a:avLst/>
          </a:prstGeom>
        </p:spPr>
      </p:pic>
    </p:spTree>
    <p:extLst>
      <p:ext uri="{BB962C8B-B14F-4D97-AF65-F5344CB8AC3E}">
        <p14:creationId xmlns:p14="http://schemas.microsoft.com/office/powerpoint/2010/main" val="44498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2EB267E0-0108-0049-BEE6-AA6DC8B9CB39}"/>
              </a:ext>
            </a:extLst>
          </p:cNvPr>
          <p:cNvSpPr>
            <a:spLocks noGrp="1"/>
          </p:cNvSpPr>
          <p:nvPr>
            <p:ph idx="1"/>
          </p:nvPr>
        </p:nvSpPr>
        <p:spPr/>
        <p:txBody>
          <a:bodyPr>
            <a:normAutofit lnSpcReduction="10000"/>
          </a:bodyPr>
          <a:lstStyle/>
          <a:p>
            <a:r>
              <a:rPr lang="fa-IR"/>
              <a:t>کفش : </a:t>
            </a:r>
          </a:p>
          <a:p>
            <a:pPr marL="0" indent="0">
              <a:buNone/>
            </a:pPr>
            <a:r>
              <a:rPr lang="fa-IR"/>
              <a:t>گذشته از کفشهای معمول روز بانوان از دو نوع </a:t>
            </a:r>
          </a:p>
          <a:p>
            <a:pPr marL="0" indent="0">
              <a:buNone/>
            </a:pPr>
            <a:r>
              <a:rPr lang="fa-IR"/>
              <a:t>دیگری به نام چاروق و چوموش نیز استفاده میکردند .</a:t>
            </a:r>
          </a:p>
          <a:p>
            <a:pPr marL="0" indent="0">
              <a:buNone/>
            </a:pPr>
            <a:r>
              <a:rPr lang="fa-IR"/>
              <a:t> که اولی تقلید ناشیانه و خالی از سلیقه کفشهای معمول</a:t>
            </a:r>
          </a:p>
          <a:p>
            <a:pPr marL="0" indent="0">
              <a:buNone/>
            </a:pPr>
            <a:r>
              <a:rPr lang="fa-IR"/>
              <a:t> روز است و دومی پاره پوستی است با پشم و مو که از</a:t>
            </a:r>
          </a:p>
          <a:p>
            <a:pPr marL="0" indent="0">
              <a:buNone/>
            </a:pPr>
            <a:r>
              <a:rPr lang="fa-IR"/>
              <a:t> زیر کف پا به اطراف دیواره آن بالا آمده و در پشت پا</a:t>
            </a:r>
          </a:p>
          <a:p>
            <a:pPr marL="0" indent="0">
              <a:buNone/>
            </a:pPr>
            <a:r>
              <a:rPr lang="fa-IR"/>
              <a:t> وقوزک و روی پا به شکل مناسب بریده می شود و</a:t>
            </a:r>
          </a:p>
          <a:p>
            <a:pPr marL="0" indent="0">
              <a:buNone/>
            </a:pPr>
            <a:r>
              <a:rPr lang="fa-IR"/>
              <a:t> سپس با تعبیه سوراخهایی در آن به وسیله ی بندها به</a:t>
            </a:r>
          </a:p>
          <a:p>
            <a:pPr marL="0" indent="0">
              <a:buNone/>
            </a:pPr>
            <a:r>
              <a:rPr lang="fa-IR"/>
              <a:t> دور مچ پا بسته می شود. </a:t>
            </a:r>
          </a:p>
        </p:txBody>
      </p:sp>
      <p:pic>
        <p:nvPicPr>
          <p:cNvPr id="4" name="تصویر 4">
            <a:extLst>
              <a:ext uri="{FF2B5EF4-FFF2-40B4-BE49-F238E27FC236}">
                <a16:creationId xmlns:a16="http://schemas.microsoft.com/office/drawing/2014/main" id="{7E75FFF0-C8EE-E243-99D2-7AE9C85C6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257"/>
            <a:ext cx="3209998" cy="2926556"/>
          </a:xfrm>
          <a:prstGeom prst="rect">
            <a:avLst/>
          </a:prstGeom>
        </p:spPr>
      </p:pic>
      <p:pic>
        <p:nvPicPr>
          <p:cNvPr id="6" name="تصویر 6">
            <a:extLst>
              <a:ext uri="{FF2B5EF4-FFF2-40B4-BE49-F238E27FC236}">
                <a16:creationId xmlns:a16="http://schemas.microsoft.com/office/drawing/2014/main" id="{697A332E-6C6D-C24C-9314-29964C27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0526"/>
            <a:ext cx="3209999" cy="2926556"/>
          </a:xfrm>
          <a:prstGeom prst="rect">
            <a:avLst/>
          </a:prstGeom>
        </p:spPr>
      </p:pic>
    </p:spTree>
    <p:extLst>
      <p:ext uri="{BB962C8B-B14F-4D97-AF65-F5344CB8AC3E}">
        <p14:creationId xmlns:p14="http://schemas.microsoft.com/office/powerpoint/2010/main" val="259077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07401D9D-9C2D-584C-8A0F-D0E6AF95CEBB}"/>
              </a:ext>
            </a:extLst>
          </p:cNvPr>
          <p:cNvSpPr>
            <a:spLocks noGrp="1"/>
          </p:cNvSpPr>
          <p:nvPr>
            <p:ph idx="1"/>
          </p:nvPr>
        </p:nvSpPr>
        <p:spPr/>
        <p:txBody>
          <a:bodyPr>
            <a:normAutofit/>
          </a:bodyPr>
          <a:lstStyle/>
          <a:p>
            <a:r>
              <a:rPr lang="fa-IR"/>
              <a:t>چادر: </a:t>
            </a:r>
          </a:p>
          <a:p>
            <a:pPr marL="0" indent="0">
              <a:buNone/>
            </a:pPr>
            <a:r>
              <a:rPr lang="fa-IR"/>
              <a:t>برش آن نیم گرد است و مشهور</a:t>
            </a:r>
          </a:p>
          <a:p>
            <a:pPr marL="0" indent="0">
              <a:buNone/>
            </a:pPr>
            <a:r>
              <a:rPr lang="fa-IR"/>
              <a:t> به چادر نماز می باشد. </a:t>
            </a:r>
          </a:p>
          <a:p>
            <a:pPr marL="0" indent="0">
              <a:buNone/>
            </a:pPr>
            <a:r>
              <a:rPr lang="fa-IR"/>
              <a:t>این چادر به اندازه ی قد بلند است</a:t>
            </a:r>
          </a:p>
          <a:p>
            <a:pPr marL="0" indent="0">
              <a:buNone/>
            </a:pPr>
            <a:r>
              <a:rPr lang="fa-IR"/>
              <a:t> و وسط قطر نیمگردی چادر را بر</a:t>
            </a:r>
          </a:p>
          <a:p>
            <a:pPr marL="0" indent="0">
              <a:buNone/>
            </a:pPr>
            <a:r>
              <a:rPr lang="fa-IR"/>
              <a:t> بالای پیشانی قرار می دهند و ان را </a:t>
            </a:r>
          </a:p>
          <a:p>
            <a:pPr marL="0" indent="0">
              <a:buNone/>
            </a:pPr>
            <a:r>
              <a:rPr lang="fa-IR"/>
              <a:t>به انواع  مختلف مورد استفاده قرار</a:t>
            </a:r>
          </a:p>
          <a:p>
            <a:pPr marL="0" indent="0">
              <a:buNone/>
            </a:pPr>
            <a:r>
              <a:rPr lang="fa-IR"/>
              <a:t> می دهند.  </a:t>
            </a:r>
          </a:p>
        </p:txBody>
      </p:sp>
      <p:pic>
        <p:nvPicPr>
          <p:cNvPr id="6" name="تصویر 6">
            <a:extLst>
              <a:ext uri="{FF2B5EF4-FFF2-40B4-BE49-F238E27FC236}">
                <a16:creationId xmlns:a16="http://schemas.microsoft.com/office/drawing/2014/main" id="{2F48B2A8-4BD2-4748-8916-873AEEEF3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21" y="1995353"/>
            <a:ext cx="6727031" cy="2469490"/>
          </a:xfrm>
          <a:prstGeom prst="rect">
            <a:avLst/>
          </a:prstGeom>
        </p:spPr>
      </p:pic>
    </p:spTree>
    <p:extLst>
      <p:ext uri="{BB962C8B-B14F-4D97-AF65-F5344CB8AC3E}">
        <p14:creationId xmlns:p14="http://schemas.microsoft.com/office/powerpoint/2010/main" val="201513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A8936624-19CA-914D-A688-BF82752C86FF}"/>
              </a:ext>
            </a:extLst>
          </p:cNvPr>
          <p:cNvSpPr>
            <a:spLocks noGrp="1"/>
          </p:cNvSpPr>
          <p:nvPr>
            <p:ph idx="1"/>
          </p:nvPr>
        </p:nvSpPr>
        <p:spPr/>
        <p:txBody>
          <a:bodyPr/>
          <a:lstStyle/>
          <a:p>
            <a:r>
              <a:rPr lang="fa-IR"/>
              <a:t>لباس و پوشاک بانوان گیلان در سراسر</a:t>
            </a:r>
          </a:p>
          <a:p>
            <a:pPr marL="0" indent="0">
              <a:buNone/>
            </a:pPr>
            <a:r>
              <a:rPr lang="fa-IR"/>
              <a:t> مناطق گیلان مشتمل بر یازده تکه به شرح</a:t>
            </a:r>
          </a:p>
          <a:p>
            <a:pPr marL="0" indent="0">
              <a:buNone/>
            </a:pPr>
            <a:r>
              <a:rPr lang="fa-IR"/>
              <a:t> زیر میباشد. </a:t>
            </a:r>
          </a:p>
          <a:p>
            <a:pPr marL="0" indent="0">
              <a:buNone/>
            </a:pPr>
            <a:r>
              <a:rPr lang="fa-IR"/>
              <a:t>لچک و چارقد، پیراهن، یل، کت، جلیقه، </a:t>
            </a:r>
          </a:p>
          <a:p>
            <a:pPr marL="0" indent="0">
              <a:buNone/>
            </a:pPr>
            <a:r>
              <a:rPr lang="fa-IR"/>
              <a:t>تنبان یا شلیته، جوراب، چادرشب یا کمر،</a:t>
            </a:r>
          </a:p>
          <a:p>
            <a:pPr marL="0" indent="0">
              <a:buNone/>
            </a:pPr>
            <a:r>
              <a:rPr lang="fa-IR"/>
              <a:t>عرقچین یا کلاهک، روسری</a:t>
            </a:r>
          </a:p>
        </p:txBody>
      </p:sp>
      <p:pic>
        <p:nvPicPr>
          <p:cNvPr id="4" name="تصویر 4">
            <a:extLst>
              <a:ext uri="{FF2B5EF4-FFF2-40B4-BE49-F238E27FC236}">
                <a16:creationId xmlns:a16="http://schemas.microsoft.com/office/drawing/2014/main" id="{AFEBB9B5-B204-9543-B90C-CC6ABBA4A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475"/>
            <a:ext cx="2214563" cy="3346978"/>
          </a:xfrm>
          <a:prstGeom prst="rect">
            <a:avLst/>
          </a:prstGeom>
        </p:spPr>
      </p:pic>
      <p:pic>
        <p:nvPicPr>
          <p:cNvPr id="6" name="تصویر 6">
            <a:extLst>
              <a:ext uri="{FF2B5EF4-FFF2-40B4-BE49-F238E27FC236}">
                <a16:creationId xmlns:a16="http://schemas.microsoft.com/office/drawing/2014/main" id="{EE3650D0-0C19-1042-80D8-36A7CC5DE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903" y="326099"/>
            <a:ext cx="2214563" cy="3299354"/>
          </a:xfrm>
          <a:prstGeom prst="rect">
            <a:avLst/>
          </a:prstGeom>
        </p:spPr>
      </p:pic>
      <p:pic>
        <p:nvPicPr>
          <p:cNvPr id="8" name="تصویر 8">
            <a:extLst>
              <a:ext uri="{FF2B5EF4-FFF2-40B4-BE49-F238E27FC236}">
                <a16:creationId xmlns:a16="http://schemas.microsoft.com/office/drawing/2014/main" id="{514D5A4B-46C3-0F41-88D3-1C7682EF0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86704"/>
            <a:ext cx="2214563" cy="2845197"/>
          </a:xfrm>
          <a:prstGeom prst="rect">
            <a:avLst/>
          </a:prstGeom>
        </p:spPr>
      </p:pic>
      <p:pic>
        <p:nvPicPr>
          <p:cNvPr id="10" name="تصویر 10">
            <a:extLst>
              <a:ext uri="{FF2B5EF4-FFF2-40B4-BE49-F238E27FC236}">
                <a16:creationId xmlns:a16="http://schemas.microsoft.com/office/drawing/2014/main" id="{D0169196-CF10-7D49-A266-47FEC2169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3052763" y="10587652"/>
            <a:ext cx="3412331" cy="4351339"/>
          </a:xfrm>
          <a:prstGeom prst="rect">
            <a:avLst/>
          </a:prstGeom>
        </p:spPr>
      </p:pic>
      <p:pic>
        <p:nvPicPr>
          <p:cNvPr id="12" name="تصویر 12">
            <a:extLst>
              <a:ext uri="{FF2B5EF4-FFF2-40B4-BE49-F238E27FC236}">
                <a16:creationId xmlns:a16="http://schemas.microsoft.com/office/drawing/2014/main" id="{6EF276B9-6452-444E-B71A-FCA4013351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8903" y="3686704"/>
            <a:ext cx="2214563" cy="3044020"/>
          </a:xfrm>
          <a:prstGeom prst="rect">
            <a:avLst/>
          </a:prstGeom>
        </p:spPr>
      </p:pic>
    </p:spTree>
    <p:extLst>
      <p:ext uri="{BB962C8B-B14F-4D97-AF65-F5344CB8AC3E}">
        <p14:creationId xmlns:p14="http://schemas.microsoft.com/office/powerpoint/2010/main" val="257339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6E825CAA-908F-C74A-ADFB-20C8E8DA18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9084" y="0"/>
            <a:ext cx="6173832" cy="6858000"/>
          </a:xfrm>
          <a:prstGeom prst="rect">
            <a:avLst/>
          </a:prstGeom>
        </p:spPr>
      </p:pic>
    </p:spTree>
    <p:extLst>
      <p:ext uri="{BB962C8B-B14F-4D97-AF65-F5344CB8AC3E}">
        <p14:creationId xmlns:p14="http://schemas.microsoft.com/office/powerpoint/2010/main" val="224724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CAEB3B4D-F120-1B41-B36C-95735523552E}"/>
              </a:ext>
            </a:extLst>
          </p:cNvPr>
          <p:cNvSpPr>
            <a:spLocks noGrp="1"/>
          </p:cNvSpPr>
          <p:nvPr>
            <p:ph idx="1"/>
          </p:nvPr>
        </p:nvSpPr>
        <p:spPr/>
        <p:txBody>
          <a:bodyPr/>
          <a:lstStyle/>
          <a:p>
            <a:r>
              <a:rPr lang="fa-IR"/>
              <a:t>لچک یا چارقد: </a:t>
            </a:r>
          </a:p>
          <a:p>
            <a:pPr marL="0" indent="0">
              <a:buNone/>
            </a:pPr>
            <a:r>
              <a:rPr lang="fa-IR"/>
              <a:t> لچک و چارقد بانوان گاهی به رنگ سیاه میباشد. تزئیناتی از نوارهای رنگی در جلوی آن دیده می شودلچک را بر سر می نهند و زیر گلو با سنجاق سوزنی از طلا به هم وصل می کنند بسیاری مواقع  گوشه های جلو لچک را از دو طرف به زیر گوشه ی سوم ان در پشت گردن برده و با عبور از هم آن را روی سر گره می زنندو حلقه ای به دور سر ایجاد می کنند سپس دنباله های گوشه های گره زده را در زیر حلقه برده و محکم می کنند. </a:t>
            </a:r>
          </a:p>
        </p:txBody>
      </p:sp>
    </p:spTree>
    <p:extLst>
      <p:ext uri="{BB962C8B-B14F-4D97-AF65-F5344CB8AC3E}">
        <p14:creationId xmlns:p14="http://schemas.microsoft.com/office/powerpoint/2010/main" val="196840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445E6B9D-46A8-9A42-92DD-B54E09A41C69}"/>
              </a:ext>
            </a:extLst>
          </p:cNvPr>
          <p:cNvSpPr>
            <a:spLocks noGrp="1"/>
          </p:cNvSpPr>
          <p:nvPr>
            <p:ph idx="1"/>
          </p:nvPr>
        </p:nvSpPr>
        <p:spPr/>
        <p:txBody>
          <a:bodyPr/>
          <a:lstStyle/>
          <a:p>
            <a:r>
              <a:rPr lang="fa-IR"/>
              <a:t>پیراهن: </a:t>
            </a:r>
          </a:p>
          <a:p>
            <a:pPr marL="0" indent="0">
              <a:buNone/>
            </a:pPr>
            <a:r>
              <a:rPr lang="fa-IR"/>
              <a:t>پیراهن بانوان دارای قدی کوتاه تا نیمه ی اندام و یقه ای کوتاه و بدون برگرد جلوی این پیراهن چین های موازی عمودی تعبیه میکنند ودر زیر آن نیز نوارهایی چند رنگ به صورت افقی می دوزند آستین این پیراهن بلند بوده ودر قسمت مچ دارای سر دست می باشد انتهای قد پیراهن پارچه ای به طول ۱۵سانت را به صورت پلیسه وهموهمچنین بالای پلیسه را به بلندی ۱۰تا۱۵سانت به صورت پلیسه دوخته می شود. </a:t>
            </a:r>
          </a:p>
        </p:txBody>
      </p:sp>
      <p:pic>
        <p:nvPicPr>
          <p:cNvPr id="6" name="تصویر 6">
            <a:extLst>
              <a:ext uri="{FF2B5EF4-FFF2-40B4-BE49-F238E27FC236}">
                <a16:creationId xmlns:a16="http://schemas.microsoft.com/office/drawing/2014/main" id="{5F5A0F3C-539F-474E-92D6-1C3D0E1E2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4577954"/>
            <a:ext cx="3957473" cy="1885950"/>
          </a:xfrm>
          <a:prstGeom prst="rect">
            <a:avLst/>
          </a:prstGeom>
        </p:spPr>
      </p:pic>
      <p:pic>
        <p:nvPicPr>
          <p:cNvPr id="8" name="تصویر 8">
            <a:extLst>
              <a:ext uri="{FF2B5EF4-FFF2-40B4-BE49-F238E27FC236}">
                <a16:creationId xmlns:a16="http://schemas.microsoft.com/office/drawing/2014/main" id="{E6914AF7-2F2D-0040-BD6D-0EA7B331A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67" y="4432697"/>
            <a:ext cx="3957473" cy="2318147"/>
          </a:xfrm>
          <a:prstGeom prst="rect">
            <a:avLst/>
          </a:prstGeom>
        </p:spPr>
      </p:pic>
    </p:spTree>
    <p:extLst>
      <p:ext uri="{BB962C8B-B14F-4D97-AF65-F5344CB8AC3E}">
        <p14:creationId xmlns:p14="http://schemas.microsoft.com/office/powerpoint/2010/main" val="3971079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FA813073-A8AB-BB43-94CA-D1BE77ACC113}"/>
              </a:ext>
            </a:extLst>
          </p:cNvPr>
          <p:cNvSpPr>
            <a:spLocks noGrp="1"/>
          </p:cNvSpPr>
          <p:nvPr>
            <p:ph idx="1"/>
          </p:nvPr>
        </p:nvSpPr>
        <p:spPr/>
        <p:txBody>
          <a:bodyPr/>
          <a:lstStyle/>
          <a:p>
            <a:r>
              <a:rPr lang="fa-IR"/>
              <a:t>یل: </a:t>
            </a:r>
          </a:p>
          <a:p>
            <a:pPr marL="0" indent="0">
              <a:buNone/>
            </a:pPr>
            <a:r>
              <a:rPr lang="fa-IR"/>
              <a:t>یلز مخمل الوان تهیه و دارای قدی کوتاه بوده که حدود زیر سینه و بالای کمر گاه میرسد یل فاقد یقه بوده و یکسره به دوبر یل ممتد تست و جلوی یل از هم باز می ماند استین یل بلند بوده وبا سمبوسه ای کوتاه مشخص می شود. امروزه استفاده از آن چندان مرسوم نیست و به جای ان از جلیقه استفاده می کنند. </a:t>
            </a:r>
          </a:p>
        </p:txBody>
      </p:sp>
      <p:pic>
        <p:nvPicPr>
          <p:cNvPr id="4" name="تصویر 4">
            <a:extLst>
              <a:ext uri="{FF2B5EF4-FFF2-40B4-BE49-F238E27FC236}">
                <a16:creationId xmlns:a16="http://schemas.microsoft.com/office/drawing/2014/main" id="{EFD4BDFE-9ED0-F045-98B3-719983490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204" y="3768328"/>
            <a:ext cx="4879578" cy="2786062"/>
          </a:xfrm>
          <a:prstGeom prst="rect">
            <a:avLst/>
          </a:prstGeom>
        </p:spPr>
      </p:pic>
    </p:spTree>
    <p:extLst>
      <p:ext uri="{BB962C8B-B14F-4D97-AF65-F5344CB8AC3E}">
        <p14:creationId xmlns:p14="http://schemas.microsoft.com/office/powerpoint/2010/main" val="200079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741D33FE-1826-9343-9717-83C2ADEC2C92}"/>
              </a:ext>
            </a:extLst>
          </p:cNvPr>
          <p:cNvSpPr>
            <a:spLocks noGrp="1"/>
          </p:cNvSpPr>
          <p:nvPr>
            <p:ph idx="1"/>
          </p:nvPr>
        </p:nvSpPr>
        <p:spPr/>
        <p:txBody>
          <a:bodyPr/>
          <a:lstStyle/>
          <a:p>
            <a:r>
              <a:rPr lang="fa-IR"/>
              <a:t>کت: </a:t>
            </a:r>
          </a:p>
          <a:p>
            <a:pPr marL="0" indent="0">
              <a:buNone/>
            </a:pPr>
            <a:r>
              <a:rPr lang="fa-IR"/>
              <a:t>بانان گیلان از کت هم استفاده می کنند که مانند کت مردان با آستین بلند ویقه ی برگردان دوخته می شود. کت را معمولا  از مخمل الوان رنگارنگ وساده تهیه می کنند. </a:t>
            </a:r>
          </a:p>
        </p:txBody>
      </p:sp>
    </p:spTree>
    <p:extLst>
      <p:ext uri="{BB962C8B-B14F-4D97-AF65-F5344CB8AC3E}">
        <p14:creationId xmlns:p14="http://schemas.microsoft.com/office/powerpoint/2010/main" val="198727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721FDA01-B61E-7F42-B042-FC91764864A8}"/>
              </a:ext>
            </a:extLst>
          </p:cNvPr>
          <p:cNvSpPr>
            <a:spLocks noGrp="1"/>
          </p:cNvSpPr>
          <p:nvPr>
            <p:ph type="title"/>
          </p:nvPr>
        </p:nvSpPr>
        <p:spPr>
          <a:xfrm>
            <a:off x="-1692585" y="557609"/>
            <a:ext cx="8751093" cy="5742781"/>
          </a:xfrm>
        </p:spPr>
        <p:txBody>
          <a:bodyPr/>
          <a:lstStyle/>
          <a:p>
            <a:r>
              <a:rPr lang="fa-IR"/>
              <a:t>تاریخ لباس </a:t>
            </a:r>
          </a:p>
        </p:txBody>
      </p:sp>
      <p:sp>
        <p:nvSpPr>
          <p:cNvPr id="6" name="کادر متن 5">
            <a:extLst>
              <a:ext uri="{FF2B5EF4-FFF2-40B4-BE49-F238E27FC236}">
                <a16:creationId xmlns:a16="http://schemas.microsoft.com/office/drawing/2014/main" id="{3909EACE-D527-C941-A854-E7CE8083761B}"/>
              </a:ext>
            </a:extLst>
          </p:cNvPr>
          <p:cNvSpPr txBox="1"/>
          <p:nvPr/>
        </p:nvSpPr>
        <p:spPr>
          <a:xfrm rot="518113" flipV="1">
            <a:off x="5184576" y="-517922"/>
            <a:ext cx="4120158" cy="3032522"/>
          </a:xfrm>
          <a:prstGeom prst="rect">
            <a:avLst/>
          </a:prstGeom>
          <a:noFill/>
        </p:spPr>
        <p:txBody>
          <a:bodyPr wrap="square" rtlCol="1">
            <a:spAutoFit/>
          </a:bodyPr>
          <a:lstStyle/>
          <a:p>
            <a:pPr algn="r"/>
            <a:endParaRPr lang="fa-IR"/>
          </a:p>
        </p:txBody>
      </p:sp>
    </p:spTree>
    <p:extLst>
      <p:ext uri="{BB962C8B-B14F-4D97-AF65-F5344CB8AC3E}">
        <p14:creationId xmlns:p14="http://schemas.microsoft.com/office/powerpoint/2010/main" val="787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4A71CF73-FD78-E245-B1FF-15E5670D93F5}"/>
              </a:ext>
            </a:extLst>
          </p:cNvPr>
          <p:cNvSpPr>
            <a:spLocks noGrp="1"/>
          </p:cNvSpPr>
          <p:nvPr>
            <p:ph idx="1"/>
          </p:nvPr>
        </p:nvSpPr>
        <p:spPr/>
        <p:txBody>
          <a:bodyPr/>
          <a:lstStyle/>
          <a:p>
            <a:r>
              <a:rPr lang="fa-IR"/>
              <a:t>جلیقه : </a:t>
            </a:r>
          </a:p>
          <a:p>
            <a:pPr marL="0" indent="0">
              <a:buNone/>
            </a:pPr>
            <a:r>
              <a:rPr lang="fa-IR"/>
              <a:t>امروزه درمیان زنان گیلان جلیقه جای یل را گرفته وآن پوششی است جلو باز بدون آستین و یقه هفت وگاهی در جلوی آن برگردانی نیز دیده می شود. این جلیقه تماما آستر کشی شده و معمولا پشمی ویا از جنس مخمل است که با سکه های فراوان تزئین می شود. </a:t>
            </a:r>
          </a:p>
        </p:txBody>
      </p:sp>
      <p:pic>
        <p:nvPicPr>
          <p:cNvPr id="4" name="تصویر 4">
            <a:extLst>
              <a:ext uri="{FF2B5EF4-FFF2-40B4-BE49-F238E27FC236}">
                <a16:creationId xmlns:a16="http://schemas.microsoft.com/office/drawing/2014/main" id="{03253C8D-9CCB-D041-B1F7-FE0AF9E2D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60" y="3521867"/>
            <a:ext cx="3089671" cy="3071814"/>
          </a:xfrm>
          <a:prstGeom prst="rect">
            <a:avLst/>
          </a:prstGeom>
        </p:spPr>
      </p:pic>
      <p:pic>
        <p:nvPicPr>
          <p:cNvPr id="6" name="تصویر 6">
            <a:extLst>
              <a:ext uri="{FF2B5EF4-FFF2-40B4-BE49-F238E27FC236}">
                <a16:creationId xmlns:a16="http://schemas.microsoft.com/office/drawing/2014/main" id="{64EC06DF-E283-714B-A311-774F2216C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870" y="3521867"/>
            <a:ext cx="2930129" cy="3071814"/>
          </a:xfrm>
          <a:prstGeom prst="rect">
            <a:avLst/>
          </a:prstGeom>
        </p:spPr>
      </p:pic>
    </p:spTree>
    <p:extLst>
      <p:ext uri="{BB962C8B-B14F-4D97-AF65-F5344CB8AC3E}">
        <p14:creationId xmlns:p14="http://schemas.microsoft.com/office/powerpoint/2010/main" val="13217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47C19322-52C2-2746-A11A-5B21DEE64AE5}"/>
              </a:ext>
            </a:extLst>
          </p:cNvPr>
          <p:cNvSpPr>
            <a:spLocks noGrp="1"/>
          </p:cNvSpPr>
          <p:nvPr>
            <p:ph idx="1"/>
          </p:nvPr>
        </p:nvSpPr>
        <p:spPr/>
        <p:txBody>
          <a:bodyPr/>
          <a:lstStyle/>
          <a:p>
            <a:r>
              <a:rPr lang="fa-IR"/>
              <a:t>تنبان یا شلیته: </a:t>
            </a:r>
          </a:p>
          <a:p>
            <a:pPr marL="0" indent="0">
              <a:buNone/>
            </a:pPr>
            <a:r>
              <a:rPr lang="fa-IR"/>
              <a:t>تنبان های زنان گیلان کمرگاه جای لیفه کمری اضافه دارد واز میان آن بند تنبان رد می کنند وبرای زیبا نشان دادن تنبانها از از پایین دامن به طرف بالا و در فاصله های کم نوارهای رنگین تا اواسط قد تنبان میدوزند. </a:t>
            </a:r>
          </a:p>
        </p:txBody>
      </p:sp>
      <p:pic>
        <p:nvPicPr>
          <p:cNvPr id="4" name="تصویر 4">
            <a:extLst>
              <a:ext uri="{FF2B5EF4-FFF2-40B4-BE49-F238E27FC236}">
                <a16:creationId xmlns:a16="http://schemas.microsoft.com/office/drawing/2014/main" id="{20F20A35-58C5-1B40-9267-1C2249069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6" y="3429001"/>
            <a:ext cx="4809394" cy="3117718"/>
          </a:xfrm>
          <a:prstGeom prst="rect">
            <a:avLst/>
          </a:prstGeom>
        </p:spPr>
      </p:pic>
      <p:pic>
        <p:nvPicPr>
          <p:cNvPr id="6" name="تصویر 6">
            <a:extLst>
              <a:ext uri="{FF2B5EF4-FFF2-40B4-BE49-F238E27FC236}">
                <a16:creationId xmlns:a16="http://schemas.microsoft.com/office/drawing/2014/main" id="{81DBC394-8F00-3C4C-95E5-885766499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028" y="3612885"/>
            <a:ext cx="3739753" cy="3117719"/>
          </a:xfrm>
          <a:prstGeom prst="rect">
            <a:avLst/>
          </a:prstGeom>
        </p:spPr>
      </p:pic>
    </p:spTree>
    <p:extLst>
      <p:ext uri="{BB962C8B-B14F-4D97-AF65-F5344CB8AC3E}">
        <p14:creationId xmlns:p14="http://schemas.microsoft.com/office/powerpoint/2010/main" val="47897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92FD444D-50F6-DA40-BC50-FB8FBBFAC505}"/>
              </a:ext>
            </a:extLst>
          </p:cNvPr>
          <p:cNvSpPr>
            <a:spLocks noGrp="1"/>
          </p:cNvSpPr>
          <p:nvPr>
            <p:ph idx="1"/>
          </p:nvPr>
        </p:nvSpPr>
        <p:spPr/>
        <p:txBody>
          <a:bodyPr/>
          <a:lstStyle/>
          <a:p>
            <a:r>
              <a:rPr lang="fa-IR"/>
              <a:t>جوراب: </a:t>
            </a:r>
          </a:p>
          <a:p>
            <a:pPr marL="0" indent="0">
              <a:buNone/>
            </a:pPr>
            <a:r>
              <a:rPr lang="fa-IR"/>
              <a:t>بانوان گیلان جوراب های خود و مردانشان رابا نخهای پشمی و ابریشمی الوان می بافند که بالای آن به وسیله ی ریسمانی پشمی به دور پا بسته می شود. این جوراب های دستبافت زیبا امروزه نیز در روستاهای گیلان متداول است.  </a:t>
            </a:r>
          </a:p>
        </p:txBody>
      </p:sp>
      <p:pic>
        <p:nvPicPr>
          <p:cNvPr id="4" name="تصویر 4">
            <a:extLst>
              <a:ext uri="{FF2B5EF4-FFF2-40B4-BE49-F238E27FC236}">
                <a16:creationId xmlns:a16="http://schemas.microsoft.com/office/drawing/2014/main" id="{A4C412D2-B6B7-3C43-92F1-BD3A2D2F8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459" y="3565921"/>
            <a:ext cx="3093244" cy="3161227"/>
          </a:xfrm>
          <a:prstGeom prst="rect">
            <a:avLst/>
          </a:prstGeom>
        </p:spPr>
      </p:pic>
    </p:spTree>
    <p:extLst>
      <p:ext uri="{BB962C8B-B14F-4D97-AF65-F5344CB8AC3E}">
        <p14:creationId xmlns:p14="http://schemas.microsoft.com/office/powerpoint/2010/main" val="289068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D62999A8-CB36-7645-8DB5-5E8C5B9E8694}"/>
              </a:ext>
            </a:extLst>
          </p:cNvPr>
          <p:cNvSpPr>
            <a:spLocks noGrp="1"/>
          </p:cNvSpPr>
          <p:nvPr>
            <p:ph idx="1"/>
          </p:nvPr>
        </p:nvSpPr>
        <p:spPr/>
        <p:txBody>
          <a:bodyPr/>
          <a:lstStyle/>
          <a:p>
            <a:r>
              <a:rPr lang="fa-IR"/>
              <a:t>کفش: </a:t>
            </a:r>
          </a:p>
          <a:p>
            <a:pPr marL="0" indent="0">
              <a:buNone/>
            </a:pPr>
            <a:r>
              <a:rPr lang="fa-IR"/>
              <a:t>علاوه بر کفش معمول روز دو نوع کفش محلی یکی را چاروق و دیگری را چوموش می نامند. چاروق کفشی است بند دار که آن را در محل از چرمهای الوان می دوزند. چوموش کفشی است که معمولا آن را از چرم خام و با رنگهای قرمز تهیه می کنند این کفش دو درز یکی بر روی رویه و دیگری در پشت پا قرار دارد برای راحتی پا بر روی لبه ی چوموش از پهلویی تا پهلویی دیگر یک مغزی خوابانده و می دوزند تا تیززی برش لبه ی چوموش را خنثی نماید. ۸</a:t>
            </a:r>
          </a:p>
        </p:txBody>
      </p:sp>
      <p:pic>
        <p:nvPicPr>
          <p:cNvPr id="4" name="تصویر 4">
            <a:extLst>
              <a:ext uri="{FF2B5EF4-FFF2-40B4-BE49-F238E27FC236}">
                <a16:creationId xmlns:a16="http://schemas.microsoft.com/office/drawing/2014/main" id="{F30B6F32-A429-A642-9DAE-79776CD44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759" y="4572000"/>
            <a:ext cx="4232208" cy="1604963"/>
          </a:xfrm>
          <a:prstGeom prst="rect">
            <a:avLst/>
          </a:prstGeom>
        </p:spPr>
      </p:pic>
    </p:spTree>
    <p:extLst>
      <p:ext uri="{BB962C8B-B14F-4D97-AF65-F5344CB8AC3E}">
        <p14:creationId xmlns:p14="http://schemas.microsoft.com/office/powerpoint/2010/main" val="3101253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827A0FE5-654B-B84D-BCC9-CD5CD316E34A}"/>
              </a:ext>
            </a:extLst>
          </p:cNvPr>
          <p:cNvSpPr>
            <a:spLocks noGrp="1"/>
          </p:cNvSpPr>
          <p:nvPr>
            <p:ph idx="1"/>
          </p:nvPr>
        </p:nvSpPr>
        <p:spPr/>
        <p:txBody>
          <a:bodyPr/>
          <a:lstStyle/>
          <a:p>
            <a:r>
              <a:rPr lang="fa-IR"/>
              <a:t>چادر شب: </a:t>
            </a:r>
          </a:p>
          <a:p>
            <a:pPr marL="0" indent="0">
              <a:buNone/>
            </a:pPr>
            <a:r>
              <a:rPr lang="fa-IR"/>
              <a:t>این پارچه ی چادری  را بانوان می بافند ویکی از مهمترین مراکز تولید چادر شب قاسم آباد رودسر است که به کمک مواد اولیه ای که از ابریشم طبیعی، نخ پنبه ای وگاه ابریشم مصنوعی است اقدام به تولید میکنند که گاهی ابتدا آنهارا در ابعاد  ۲۵در۲۵ سانت بافته وبه هم  میدوزند تا چادر شب به اندازه ۲در۲متر مربع اماده میشود. بانوان گیلانی برای استفاده از چادر، آن را دولاو سه گوش کرده ودر محل کمر روی پشت میگذارند و گوشه های آن را به جلو آورده مثل علامتXاز هم رد میکنند ودوباره به پشت برده و روی کمرگاه گره می زنند گاهی نیز هنگام کار کردن کودکان خود را به وسیله ی چادر شب بر روی پشتشان بسته وبا خود حمل میکنند </a:t>
            </a:r>
          </a:p>
        </p:txBody>
      </p:sp>
    </p:spTree>
    <p:extLst>
      <p:ext uri="{BB962C8B-B14F-4D97-AF65-F5344CB8AC3E}">
        <p14:creationId xmlns:p14="http://schemas.microsoft.com/office/powerpoint/2010/main" val="181173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8D7A24FC-10D4-E24C-BAD2-2ACAC74E5E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6096000" cy="6857999"/>
          </a:xfrm>
          <a:prstGeom prst="rect">
            <a:avLst/>
          </a:prstGeom>
        </p:spPr>
      </p:pic>
      <p:pic>
        <p:nvPicPr>
          <p:cNvPr id="6" name="تصویر 6">
            <a:extLst>
              <a:ext uri="{FF2B5EF4-FFF2-40B4-BE49-F238E27FC236}">
                <a16:creationId xmlns:a16="http://schemas.microsoft.com/office/drawing/2014/main" id="{48F82533-5C0A-E044-B8A6-3D8380991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3089697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35949DB5-0627-F244-B856-CAA52779E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906" y="0"/>
            <a:ext cx="7465219" cy="6858000"/>
          </a:xfrm>
          <a:prstGeom prst="rect">
            <a:avLst/>
          </a:prstGeom>
        </p:spPr>
      </p:pic>
    </p:spTree>
    <p:extLst>
      <p:ext uri="{BB962C8B-B14F-4D97-AF65-F5344CB8AC3E}">
        <p14:creationId xmlns:p14="http://schemas.microsoft.com/office/powerpoint/2010/main" val="3168612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505FA1A6-F420-D941-8B55-8DF198BFF0C9}"/>
              </a:ext>
            </a:extLst>
          </p:cNvPr>
          <p:cNvSpPr>
            <a:spLocks noGrp="1"/>
          </p:cNvSpPr>
          <p:nvPr>
            <p:ph idx="1"/>
          </p:nvPr>
        </p:nvSpPr>
        <p:spPr/>
        <p:txBody>
          <a:bodyPr/>
          <a:lstStyle/>
          <a:p>
            <a:r>
              <a:rPr lang="fa-IR"/>
              <a:t>عرقچین یا کلاهک: </a:t>
            </a:r>
          </a:p>
          <a:p>
            <a:pPr marL="0" indent="0">
              <a:buNone/>
            </a:pPr>
            <a:r>
              <a:rPr lang="fa-IR"/>
              <a:t>بانوان گیلان چون خواهران کرد ودیگر </a:t>
            </a:r>
          </a:p>
          <a:p>
            <a:pPr marL="0" indent="0">
              <a:buNone/>
            </a:pPr>
            <a:r>
              <a:rPr lang="fa-IR"/>
              <a:t>بانوان از عرقچین استفاده میکنند اکثرا</a:t>
            </a:r>
          </a:p>
          <a:p>
            <a:pPr marL="0" indent="0">
              <a:buNone/>
            </a:pPr>
            <a:r>
              <a:rPr lang="fa-IR"/>
              <a:t>جهت تزئین بیشتر در قسمت جلوی </a:t>
            </a:r>
          </a:p>
          <a:p>
            <a:pPr marL="0" indent="0">
              <a:buNone/>
            </a:pPr>
            <a:r>
              <a:rPr lang="fa-IR"/>
              <a:t>عرقچین سکه های پول می آویزند که</a:t>
            </a:r>
          </a:p>
          <a:p>
            <a:pPr marL="0" indent="0">
              <a:buNone/>
            </a:pPr>
            <a:r>
              <a:rPr lang="fa-IR"/>
              <a:t> بر پیشلنی جلوه گری می نماید. </a:t>
            </a:r>
          </a:p>
        </p:txBody>
      </p:sp>
      <p:pic>
        <p:nvPicPr>
          <p:cNvPr id="4" name="تصویر 4">
            <a:extLst>
              <a:ext uri="{FF2B5EF4-FFF2-40B4-BE49-F238E27FC236}">
                <a16:creationId xmlns:a16="http://schemas.microsoft.com/office/drawing/2014/main" id="{6584CDC3-16B7-E247-914D-7171F3B31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30307"/>
            <a:ext cx="3268266" cy="4923896"/>
          </a:xfrm>
          <a:prstGeom prst="rect">
            <a:avLst/>
          </a:prstGeom>
        </p:spPr>
      </p:pic>
      <p:pic>
        <p:nvPicPr>
          <p:cNvPr id="6" name="تصویر 6">
            <a:extLst>
              <a:ext uri="{FF2B5EF4-FFF2-40B4-BE49-F238E27FC236}">
                <a16:creationId xmlns:a16="http://schemas.microsoft.com/office/drawing/2014/main" id="{13D894E9-DB4E-7341-9EA0-5EDBA3F92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141" y="67799"/>
            <a:ext cx="3268266" cy="4923896"/>
          </a:xfrm>
          <a:prstGeom prst="rect">
            <a:avLst/>
          </a:prstGeom>
        </p:spPr>
      </p:pic>
    </p:spTree>
    <p:extLst>
      <p:ext uri="{BB962C8B-B14F-4D97-AF65-F5344CB8AC3E}">
        <p14:creationId xmlns:p14="http://schemas.microsoft.com/office/powerpoint/2010/main" val="1444698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114DC005-7E94-AD40-BE19-6CB0062A6C99}"/>
              </a:ext>
            </a:extLst>
          </p:cNvPr>
          <p:cNvSpPr>
            <a:spLocks noGrp="1"/>
          </p:cNvSpPr>
          <p:nvPr>
            <p:ph idx="1"/>
          </p:nvPr>
        </p:nvSpPr>
        <p:spPr/>
        <p:txBody>
          <a:bodyPr>
            <a:normAutofit fontScale="92500" lnSpcReduction="20000"/>
          </a:bodyPr>
          <a:lstStyle/>
          <a:p>
            <a:r>
              <a:rPr lang="fa-IR"/>
              <a:t>روسری : </a:t>
            </a:r>
          </a:p>
          <a:p>
            <a:pPr marL="0" indent="0">
              <a:buNone/>
            </a:pPr>
            <a:r>
              <a:rPr lang="fa-IR"/>
              <a:t>بانون گیلان از دو نوع روسری استفاده میکنند نوعی از</a:t>
            </a:r>
          </a:p>
          <a:p>
            <a:pPr marL="0" indent="0">
              <a:buNone/>
            </a:pPr>
            <a:r>
              <a:rPr lang="fa-IR"/>
              <a:t> آن چهار گوش وبه ابعاد حدودا ۱۴۰در۱۴۰سانت بوده و</a:t>
            </a:r>
          </a:p>
          <a:p>
            <a:pPr marL="0" indent="0">
              <a:buNone/>
            </a:pPr>
            <a:r>
              <a:rPr lang="fa-IR"/>
              <a:t>از جنس نخ می باشد چلوار که بر روی آن گلدوزی  کرده</a:t>
            </a:r>
          </a:p>
          <a:p>
            <a:pPr marL="0" indent="0">
              <a:buNone/>
            </a:pPr>
            <a:r>
              <a:rPr lang="fa-IR"/>
              <a:t> و دورادور روسری را به اندازه ی ۱۶یا ۲۰ سانت نخ کش</a:t>
            </a:r>
          </a:p>
          <a:p>
            <a:pPr marL="0" indent="0">
              <a:buNone/>
            </a:pPr>
            <a:r>
              <a:rPr lang="fa-IR"/>
              <a:t>می کنند ریشه های به دست آمده را به دسته های کوچک </a:t>
            </a:r>
          </a:p>
          <a:p>
            <a:pPr marL="0" indent="0">
              <a:buNone/>
            </a:pPr>
            <a:r>
              <a:rPr lang="fa-IR"/>
              <a:t>۵-۶تایی تقسیم کرده و سپس این دسته ها را چند ردیف گره</a:t>
            </a:r>
          </a:p>
          <a:p>
            <a:pPr marL="0" indent="0">
              <a:buNone/>
            </a:pPr>
            <a:r>
              <a:rPr lang="fa-IR"/>
              <a:t> می زنند که در آخر کار شبیه ژور مشبک می گردد. نوع دوم</a:t>
            </a:r>
          </a:p>
          <a:p>
            <a:pPr marL="0" indent="0">
              <a:buNone/>
            </a:pPr>
            <a:r>
              <a:rPr lang="fa-IR"/>
              <a:t> روسری سه گوش تور بافتی است که با نخ ابریشم و به وسیله ی</a:t>
            </a:r>
          </a:p>
          <a:p>
            <a:pPr marL="0" indent="0">
              <a:buNone/>
            </a:pPr>
            <a:r>
              <a:rPr lang="fa-IR"/>
              <a:t> میل قلاب بافی شده وجهت تزئین بیشتر به آن ریشه هم میدهند </a:t>
            </a:r>
          </a:p>
        </p:txBody>
      </p:sp>
      <p:pic>
        <p:nvPicPr>
          <p:cNvPr id="4" name="تصویر 4">
            <a:extLst>
              <a:ext uri="{FF2B5EF4-FFF2-40B4-BE49-F238E27FC236}">
                <a16:creationId xmlns:a16="http://schemas.microsoft.com/office/drawing/2014/main" id="{51B84F10-5C8D-3D48-BD1E-9ED93D8EC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97" y="1528961"/>
            <a:ext cx="3782616" cy="4944666"/>
          </a:xfrm>
          <a:prstGeom prst="rect">
            <a:avLst/>
          </a:prstGeom>
        </p:spPr>
      </p:pic>
    </p:spTree>
    <p:extLst>
      <p:ext uri="{BB962C8B-B14F-4D97-AF65-F5344CB8AC3E}">
        <p14:creationId xmlns:p14="http://schemas.microsoft.com/office/powerpoint/2010/main" val="3742664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6AB9399E-0507-0049-BD99-6455F9ACF0E0}"/>
              </a:ext>
            </a:extLst>
          </p:cNvPr>
          <p:cNvSpPr>
            <a:spLocks noGrp="1"/>
          </p:cNvSpPr>
          <p:nvPr>
            <p:ph idx="1"/>
          </p:nvPr>
        </p:nvSpPr>
        <p:spPr/>
        <p:txBody>
          <a:bodyPr/>
          <a:lstStyle/>
          <a:p>
            <a:r>
              <a:rPr lang="fa-IR"/>
              <a:t>لباس و پوشاک مردام گیلان: </a:t>
            </a:r>
          </a:p>
          <a:p>
            <a:pPr marL="0" indent="0">
              <a:buNone/>
            </a:pPr>
            <a:r>
              <a:rPr lang="fa-IR"/>
              <a:t>پوشاک مردان ساکن گیلان به شرح زیر است: </a:t>
            </a:r>
          </a:p>
          <a:p>
            <a:pPr marL="0" indent="0">
              <a:buNone/>
            </a:pPr>
            <a:r>
              <a:rPr lang="fa-IR"/>
              <a:t>پیراهن، شلوار،جلیقه، کت، شال کمر، کلاه  می باشد. </a:t>
            </a:r>
          </a:p>
        </p:txBody>
      </p:sp>
      <p:pic>
        <p:nvPicPr>
          <p:cNvPr id="2" name="تصویر 3">
            <a:extLst>
              <a:ext uri="{FF2B5EF4-FFF2-40B4-BE49-F238E27FC236}">
                <a16:creationId xmlns:a16="http://schemas.microsoft.com/office/drawing/2014/main" id="{C2830BAA-90BA-B744-980B-C8FB08FE3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4" y="681037"/>
            <a:ext cx="4553687" cy="5418667"/>
          </a:xfrm>
          <a:prstGeom prst="rect">
            <a:avLst/>
          </a:prstGeom>
        </p:spPr>
      </p:pic>
    </p:spTree>
    <p:extLst>
      <p:ext uri="{BB962C8B-B14F-4D97-AF65-F5344CB8AC3E}">
        <p14:creationId xmlns:p14="http://schemas.microsoft.com/office/powerpoint/2010/main" val="121737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D6353721-46B9-BE4F-AB41-FAF99F26869C}"/>
              </a:ext>
            </a:extLst>
          </p:cNvPr>
          <p:cNvSpPr>
            <a:spLocks noGrp="1"/>
          </p:cNvSpPr>
          <p:nvPr>
            <p:ph idx="1"/>
          </p:nvPr>
        </p:nvSpPr>
        <p:spPr/>
        <p:txBody>
          <a:bodyPr/>
          <a:lstStyle/>
          <a:p>
            <a:r>
              <a:rPr lang="fa-IR"/>
              <a:t>معرفی لباس محلی :</a:t>
            </a:r>
          </a:p>
          <a:p>
            <a:pPr marL="0" indent="0">
              <a:buNone/>
            </a:pPr>
            <a:r>
              <a:rPr lang="fa-IR"/>
              <a:t>ایران وسعت بسیاری دارد که در نتیجه آن دارای قومیت های بسیار است که همه ما میشناسیم و به آن افتخار میکنیم. آنها زبانهای مخصوص، سنت های خاص و البته لباس های خودرا دارا هستند که تمام آنها به ارزشمندی کشور کمک میکند. اگر این لباس ها را بشناسیم به راحتی می توان لباس محلی ایران را تشخیص داده و بگوییم که کدام لباس مربوط به کدام ناحیه می باشد انها هر کدام به مرور زمان و به دلایل متفاوتی شکل گرفته اند.  شما با توجه به رنگ، پارچه، الگوهای متفاوت، زیور آلاتی که روی انها کار شده است و البته نوع حجاب آن ها متوجه میشوید که لباس برای کدام منطقه است.  </a:t>
            </a:r>
          </a:p>
        </p:txBody>
      </p:sp>
    </p:spTree>
    <p:extLst>
      <p:ext uri="{BB962C8B-B14F-4D97-AF65-F5344CB8AC3E}">
        <p14:creationId xmlns:p14="http://schemas.microsoft.com/office/powerpoint/2010/main" val="2558017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179C8FEA-C956-B342-A575-DC31A1EF3CEA}"/>
              </a:ext>
            </a:extLst>
          </p:cNvPr>
          <p:cNvSpPr>
            <a:spLocks noGrp="1"/>
          </p:cNvSpPr>
          <p:nvPr>
            <p:ph idx="1"/>
          </p:nvPr>
        </p:nvSpPr>
        <p:spPr/>
        <p:txBody>
          <a:bodyPr/>
          <a:lstStyle/>
          <a:p>
            <a:r>
              <a:rPr lang="fa-IR"/>
              <a:t>پیراهن مردان دارای برشی ساده بدون یقه ی برگردان و گاه دارای یقه ای کوتاه وایستاده با آستین راسته میباشد قد ایت پیراهن کوتاه و تقریبا تا حدود باسن کوچک همین قدر که بشود داخل کمر شلوار قرار داد دارای چاکی در پهلوی یقه است  سربه راحتی از  داخل یقه بگذرد و گاهی چاک یقه را در قسمت وسط جلو و در زیر گردن تعبیه میکنند رنگ پیراهن مردان گیلان اغلب سفید وگاه قرمز تیره و یا قهوه ای می باشد. </a:t>
            </a:r>
          </a:p>
        </p:txBody>
      </p:sp>
      <p:pic>
        <p:nvPicPr>
          <p:cNvPr id="4" name="تصویر 4">
            <a:extLst>
              <a:ext uri="{FF2B5EF4-FFF2-40B4-BE49-F238E27FC236}">
                <a16:creationId xmlns:a16="http://schemas.microsoft.com/office/drawing/2014/main" id="{4D5CBEA5-F2C9-D64C-AEC0-72AAA1238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34" y="3963194"/>
            <a:ext cx="6165453" cy="2645018"/>
          </a:xfrm>
          <a:prstGeom prst="rect">
            <a:avLst/>
          </a:prstGeom>
        </p:spPr>
      </p:pic>
    </p:spTree>
    <p:extLst>
      <p:ext uri="{BB962C8B-B14F-4D97-AF65-F5344CB8AC3E}">
        <p14:creationId xmlns:p14="http://schemas.microsoft.com/office/powerpoint/2010/main" val="207225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B3B43A11-377E-CC41-9F4C-35B437A9FDAC}"/>
              </a:ext>
            </a:extLst>
          </p:cNvPr>
          <p:cNvSpPr>
            <a:spLocks noGrp="1"/>
          </p:cNvSpPr>
          <p:nvPr>
            <p:ph idx="1"/>
          </p:nvPr>
        </p:nvSpPr>
        <p:spPr>
          <a:xfrm>
            <a:off x="1320404" y="699162"/>
            <a:ext cx="10515600" cy="4351338"/>
          </a:xfrm>
        </p:spPr>
        <p:txBody>
          <a:bodyPr>
            <a:normAutofit/>
          </a:bodyPr>
          <a:lstStyle/>
          <a:p>
            <a:r>
              <a:rPr lang="fa-IR"/>
              <a:t>شلوار: </a:t>
            </a:r>
          </a:p>
          <a:p>
            <a:pPr marL="0" indent="0">
              <a:buNone/>
            </a:pPr>
            <a:r>
              <a:rPr lang="fa-IR"/>
              <a:t>شلوار مردان در این منطقه دارای دو ساق بلند</a:t>
            </a:r>
          </a:p>
          <a:p>
            <a:pPr marL="0" indent="0">
              <a:buNone/>
            </a:pPr>
            <a:r>
              <a:rPr lang="fa-IR"/>
              <a:t>دمپای تنگ میان ساقی متوسط و دارای لیفه</a:t>
            </a:r>
          </a:p>
          <a:p>
            <a:pPr marL="0" indent="0">
              <a:buNone/>
            </a:pPr>
            <a:r>
              <a:rPr lang="fa-IR"/>
              <a:t> می باشد که رنگ آن اغلب سیاه است جنس</a:t>
            </a:r>
          </a:p>
          <a:p>
            <a:pPr marL="0" indent="0">
              <a:buNone/>
            </a:pPr>
            <a:r>
              <a:rPr lang="fa-IR"/>
              <a:t> آن از پارچه های بافته شده در محل که معمولا</a:t>
            </a:r>
          </a:p>
          <a:p>
            <a:r>
              <a:rPr lang="fa-IR"/>
              <a:t> از نخ پشمی یا ابریشم «کخ»است و دمپای آن</a:t>
            </a:r>
          </a:p>
          <a:p>
            <a:pPr marL="0" indent="0">
              <a:buNone/>
            </a:pPr>
            <a:r>
              <a:rPr lang="fa-IR"/>
              <a:t>همیشه داخل ساق جوراب خود که کوتاه و گاهی بلند</a:t>
            </a:r>
          </a:p>
          <a:p>
            <a:pPr marL="0" indent="0">
              <a:buNone/>
            </a:pPr>
            <a:r>
              <a:rPr lang="fa-IR"/>
              <a:t> است قرار میدهند و یا بر روی آن پتاوه می بندد.  </a:t>
            </a:r>
          </a:p>
        </p:txBody>
      </p:sp>
      <p:pic>
        <p:nvPicPr>
          <p:cNvPr id="4" name="تصویر 4">
            <a:extLst>
              <a:ext uri="{FF2B5EF4-FFF2-40B4-BE49-F238E27FC236}">
                <a16:creationId xmlns:a16="http://schemas.microsoft.com/office/drawing/2014/main" id="{05874FB2-1192-F347-A86F-25AD4321E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04" y="895086"/>
            <a:ext cx="4805311" cy="3959489"/>
          </a:xfrm>
          <a:prstGeom prst="rect">
            <a:avLst/>
          </a:prstGeom>
        </p:spPr>
      </p:pic>
    </p:spTree>
    <p:extLst>
      <p:ext uri="{BB962C8B-B14F-4D97-AF65-F5344CB8AC3E}">
        <p14:creationId xmlns:p14="http://schemas.microsoft.com/office/powerpoint/2010/main" val="1605599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23C882D2-BC7E-D548-B551-4D56A2010857}"/>
              </a:ext>
            </a:extLst>
          </p:cNvPr>
          <p:cNvSpPr>
            <a:spLocks noGrp="1"/>
          </p:cNvSpPr>
          <p:nvPr>
            <p:ph idx="1"/>
          </p:nvPr>
        </p:nvSpPr>
        <p:spPr/>
        <p:txBody>
          <a:bodyPr/>
          <a:lstStyle/>
          <a:p>
            <a:r>
              <a:rPr lang="fa-IR"/>
              <a:t>جلیقه: </a:t>
            </a:r>
          </a:p>
          <a:p>
            <a:r>
              <a:rPr lang="fa-IR"/>
              <a:t>جلیقه مردان گیلان دارای قدی کوتاه و بی آستین می باشد که در قسمت وسط جلو با دکمه بسته می شود معمولا جنس آن در قسمت جلو از پشم و قسمت پشت اکثرا از جنس ساتن است و یا استری می باشد این جلیقه در محل کمر پشت گاهی چین دار است و گاه ساده که به وسیله دو بندینگ و سگک اندکی در قسمت پشت جمع می شود. </a:t>
            </a:r>
          </a:p>
        </p:txBody>
      </p:sp>
      <p:pic>
        <p:nvPicPr>
          <p:cNvPr id="4" name="تصویر 4">
            <a:extLst>
              <a:ext uri="{FF2B5EF4-FFF2-40B4-BE49-F238E27FC236}">
                <a16:creationId xmlns:a16="http://schemas.microsoft.com/office/drawing/2014/main" id="{2FDFA83B-1A28-1949-8B3F-835B5E2ED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70" y="3982641"/>
            <a:ext cx="3170634" cy="2625327"/>
          </a:xfrm>
          <a:prstGeom prst="rect">
            <a:avLst/>
          </a:prstGeom>
        </p:spPr>
      </p:pic>
    </p:spTree>
    <p:extLst>
      <p:ext uri="{BB962C8B-B14F-4D97-AF65-F5344CB8AC3E}">
        <p14:creationId xmlns:p14="http://schemas.microsoft.com/office/powerpoint/2010/main" val="125122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نگهدارنده مکان محتوا 6">
            <a:extLst>
              <a:ext uri="{FF2B5EF4-FFF2-40B4-BE49-F238E27FC236}">
                <a16:creationId xmlns:a16="http://schemas.microsoft.com/office/drawing/2014/main" id="{4AF1A193-38B7-B545-B86A-E8BFC6AA7AC5}"/>
              </a:ext>
            </a:extLst>
          </p:cNvPr>
          <p:cNvSpPr>
            <a:spLocks noGrp="1"/>
          </p:cNvSpPr>
          <p:nvPr>
            <p:ph idx="1"/>
          </p:nvPr>
        </p:nvSpPr>
        <p:spPr>
          <a:xfrm>
            <a:off x="1034653" y="379015"/>
            <a:ext cx="10515600" cy="4351338"/>
          </a:xfrm>
        </p:spPr>
        <p:txBody>
          <a:bodyPr/>
          <a:lstStyle/>
          <a:p>
            <a:r>
              <a:rPr lang="fa-IR"/>
              <a:t>کت: </a:t>
            </a:r>
          </a:p>
          <a:p>
            <a:r>
              <a:rPr lang="fa-IR"/>
              <a:t>مردان گیلان در هوای سرد از کتی به نام چوخا یا چوقا استفاده میکنند که پارچه ی آن پشمی و دستبافت است و تماما از نخهایی پشمی اکثرا دستریس میباشد. </a:t>
            </a:r>
          </a:p>
        </p:txBody>
      </p:sp>
      <p:pic>
        <p:nvPicPr>
          <p:cNvPr id="8" name="تصویر 8">
            <a:extLst>
              <a:ext uri="{FF2B5EF4-FFF2-40B4-BE49-F238E27FC236}">
                <a16:creationId xmlns:a16="http://schemas.microsoft.com/office/drawing/2014/main" id="{485F353A-6791-FC4A-9BFD-1AA054253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47" y="1879204"/>
            <a:ext cx="3629403" cy="4312708"/>
          </a:xfrm>
          <a:prstGeom prst="rect">
            <a:avLst/>
          </a:prstGeom>
        </p:spPr>
      </p:pic>
    </p:spTree>
    <p:extLst>
      <p:ext uri="{BB962C8B-B14F-4D97-AF65-F5344CB8AC3E}">
        <p14:creationId xmlns:p14="http://schemas.microsoft.com/office/powerpoint/2010/main" val="1136704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A383D7AC-9169-424D-AC48-6CB8E7576653}"/>
              </a:ext>
            </a:extLst>
          </p:cNvPr>
          <p:cNvSpPr>
            <a:spLocks noGrp="1"/>
          </p:cNvSpPr>
          <p:nvPr>
            <p:ph idx="1"/>
          </p:nvPr>
        </p:nvSpPr>
        <p:spPr/>
        <p:txBody>
          <a:bodyPr/>
          <a:lstStyle/>
          <a:p>
            <a:r>
              <a:rPr lang="fa-IR"/>
              <a:t>شال کمر: </a:t>
            </a:r>
          </a:p>
          <a:p>
            <a:pPr marL="0" indent="0">
              <a:buNone/>
            </a:pPr>
            <a:r>
              <a:rPr lang="fa-IR"/>
              <a:t>شالی که مردان گیلان به خود می بندند از جنس پشم بوده وتوسط زنان محلی بافته می شود و اغلب به رنگ سفید و یا قهوه ای انتخاب شده گاه آن را چون جوراب می بافند و اندازه اش ۳۰در۳۰سانت میباشد.   </a:t>
            </a:r>
          </a:p>
        </p:txBody>
      </p:sp>
      <p:pic>
        <p:nvPicPr>
          <p:cNvPr id="4" name="تصویر 4">
            <a:extLst>
              <a:ext uri="{FF2B5EF4-FFF2-40B4-BE49-F238E27FC236}">
                <a16:creationId xmlns:a16="http://schemas.microsoft.com/office/drawing/2014/main" id="{D3515C09-4DD2-6446-A8FF-B96DE4E41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031" y="3429000"/>
            <a:ext cx="4893470" cy="3346745"/>
          </a:xfrm>
          <a:prstGeom prst="rect">
            <a:avLst/>
          </a:prstGeom>
        </p:spPr>
      </p:pic>
    </p:spTree>
    <p:extLst>
      <p:ext uri="{BB962C8B-B14F-4D97-AF65-F5344CB8AC3E}">
        <p14:creationId xmlns:p14="http://schemas.microsoft.com/office/powerpoint/2010/main" val="4086908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919EBE77-EED0-7149-961A-BF1F15925587}"/>
              </a:ext>
            </a:extLst>
          </p:cNvPr>
          <p:cNvSpPr>
            <a:spLocks noGrp="1"/>
          </p:cNvSpPr>
          <p:nvPr>
            <p:ph idx="1"/>
          </p:nvPr>
        </p:nvSpPr>
        <p:spPr/>
        <p:txBody>
          <a:bodyPr/>
          <a:lstStyle/>
          <a:p>
            <a:r>
              <a:rPr lang="fa-IR"/>
              <a:t>کلاه:</a:t>
            </a:r>
          </a:p>
          <a:p>
            <a:pPr marL="0" indent="0">
              <a:buNone/>
            </a:pPr>
            <a:r>
              <a:rPr lang="fa-IR"/>
              <a:t>مردان گیلانی از دو نوع کلاه استفاده میکنند که نوعی از آن نمدی و از پارچه ی بافت پشمی ودر مدلهای مختلف ساخته می شود. نوع دیگر کلاه مردان گیلان از پارچه های دستبافت محلی و به صورت ترکدار دوخته می شود.   </a:t>
            </a:r>
          </a:p>
          <a:p>
            <a:endParaRPr lang="fa-IR"/>
          </a:p>
        </p:txBody>
      </p:sp>
      <p:pic>
        <p:nvPicPr>
          <p:cNvPr id="4" name="تصویر 4">
            <a:extLst>
              <a:ext uri="{FF2B5EF4-FFF2-40B4-BE49-F238E27FC236}">
                <a16:creationId xmlns:a16="http://schemas.microsoft.com/office/drawing/2014/main" id="{46B7C424-AD1A-3A4B-A36F-5D9D19A06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59" y="3964781"/>
            <a:ext cx="8128000" cy="2527572"/>
          </a:xfrm>
          <a:prstGeom prst="rect">
            <a:avLst/>
          </a:prstGeom>
        </p:spPr>
      </p:pic>
    </p:spTree>
    <p:extLst>
      <p:ext uri="{BB962C8B-B14F-4D97-AF65-F5344CB8AC3E}">
        <p14:creationId xmlns:p14="http://schemas.microsoft.com/office/powerpoint/2010/main" val="167177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2977F9E4-F161-F347-94FD-C3221BE20563}"/>
              </a:ext>
            </a:extLst>
          </p:cNvPr>
          <p:cNvSpPr>
            <a:spLocks noGrp="1"/>
          </p:cNvSpPr>
          <p:nvPr>
            <p:ph idx="1"/>
          </p:nvPr>
        </p:nvSpPr>
        <p:spPr/>
        <p:txBody>
          <a:bodyPr/>
          <a:lstStyle/>
          <a:p>
            <a:r>
              <a:rPr lang="fa-IR"/>
              <a:t>شرق خراسان: </a:t>
            </a:r>
          </a:p>
          <a:p>
            <a:pPr marL="0" indent="0">
              <a:buNone/>
            </a:pPr>
            <a:r>
              <a:rPr lang="fa-IR"/>
              <a:t>بانوان شرق خراسان دارای ۶تکه لباس به شرح زیر می باشند: </a:t>
            </a:r>
          </a:p>
          <a:p>
            <a:pPr marL="0" indent="0">
              <a:buNone/>
            </a:pPr>
            <a:r>
              <a:rPr lang="fa-IR"/>
              <a:t>روسری و کلاغی، پیراهن، شلوار، جلیقه، چادر، کفش </a:t>
            </a:r>
          </a:p>
        </p:txBody>
      </p:sp>
      <p:pic>
        <p:nvPicPr>
          <p:cNvPr id="2" name="تصویر 3">
            <a:extLst>
              <a:ext uri="{FF2B5EF4-FFF2-40B4-BE49-F238E27FC236}">
                <a16:creationId xmlns:a16="http://schemas.microsoft.com/office/drawing/2014/main" id="{1705A90F-A794-874D-B27A-BC526DBFB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19" y="681037"/>
            <a:ext cx="3162912" cy="5418667"/>
          </a:xfrm>
          <a:prstGeom prst="rect">
            <a:avLst/>
          </a:prstGeom>
        </p:spPr>
      </p:pic>
    </p:spTree>
    <p:extLst>
      <p:ext uri="{BB962C8B-B14F-4D97-AF65-F5344CB8AC3E}">
        <p14:creationId xmlns:p14="http://schemas.microsoft.com/office/powerpoint/2010/main" val="184639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579A2B8C-938E-EB4A-B307-A4A7D6168AFD}"/>
              </a:ext>
            </a:extLst>
          </p:cNvPr>
          <p:cNvSpPr>
            <a:spLocks noGrp="1"/>
          </p:cNvSpPr>
          <p:nvPr>
            <p:ph idx="1"/>
          </p:nvPr>
        </p:nvSpPr>
        <p:spPr/>
        <p:txBody>
          <a:bodyPr/>
          <a:lstStyle/>
          <a:p>
            <a:r>
              <a:rPr lang="fa-IR"/>
              <a:t>روسری و کلاغی: </a:t>
            </a:r>
          </a:p>
          <a:p>
            <a:pPr marL="0" indent="0">
              <a:buNone/>
            </a:pPr>
            <a:r>
              <a:rPr lang="fa-IR"/>
              <a:t>روسری بانوان در این منطقه چارقدی است سفید و بزرگ که آن را سه گوش ولچکی بر سر می گذارند بر لبه ی این نوع روسری مانند قیطان نازک نواری می دوزند و به گوشه هایش نیز منگوله هایی از نخ های ابریشمی الوان وصل می کنند.این روسری را با دستمال کلاغی روی پیشانی بر سر می کنند. </a:t>
            </a:r>
          </a:p>
        </p:txBody>
      </p:sp>
    </p:spTree>
    <p:extLst>
      <p:ext uri="{BB962C8B-B14F-4D97-AF65-F5344CB8AC3E}">
        <p14:creationId xmlns:p14="http://schemas.microsoft.com/office/powerpoint/2010/main" val="2818926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6C7C2BD9-FA63-5D47-85F1-C2D3A98E8279}"/>
              </a:ext>
            </a:extLst>
          </p:cNvPr>
          <p:cNvSpPr>
            <a:spLocks noGrp="1"/>
          </p:cNvSpPr>
          <p:nvPr>
            <p:ph idx="1"/>
          </p:nvPr>
        </p:nvSpPr>
        <p:spPr/>
        <p:txBody>
          <a:bodyPr/>
          <a:lstStyle/>
          <a:p>
            <a:r>
              <a:rPr lang="fa-IR"/>
              <a:t>پیراهن : </a:t>
            </a:r>
          </a:p>
          <a:p>
            <a:pPr marL="0" indent="0">
              <a:buNone/>
            </a:pPr>
            <a:r>
              <a:rPr lang="fa-IR"/>
              <a:t>پیراهن بانوان دارای بالاتنه ی کوتاه و دامنی پرچین و بلند است. آستین آن معمولی دارای سر دست میباشد و بر روی پیش سینه ی پیراهن و همچنین پایین دامن آن گاه نقش بندی می کنند این پیراهن یقه ای گرد و باز تا حوالی سینه دارد که زیر آن چاکی تا انتهای بالاتنه ی کوتاه این پیراهن دارد تا سر به راحتی از داخل یقه ی آن بگذرد.  رنگ پارچهذی را اغلب از نوع قرمز و بدون گل و بته انتخاب می کنند. </a:t>
            </a:r>
          </a:p>
        </p:txBody>
      </p:sp>
    </p:spTree>
    <p:extLst>
      <p:ext uri="{BB962C8B-B14F-4D97-AF65-F5344CB8AC3E}">
        <p14:creationId xmlns:p14="http://schemas.microsoft.com/office/powerpoint/2010/main" val="4147695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367C156E-47D1-0B40-ADAA-560897CA8F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5031" y="98227"/>
            <a:ext cx="5936859" cy="6661546"/>
          </a:xfrm>
          <a:prstGeom prst="rect">
            <a:avLst/>
          </a:prstGeom>
        </p:spPr>
      </p:pic>
    </p:spTree>
    <p:extLst>
      <p:ext uri="{BB962C8B-B14F-4D97-AF65-F5344CB8AC3E}">
        <p14:creationId xmlns:p14="http://schemas.microsoft.com/office/powerpoint/2010/main" val="376268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نگهدارنده مکان محتوا 6">
            <a:extLst>
              <a:ext uri="{FF2B5EF4-FFF2-40B4-BE49-F238E27FC236}">
                <a16:creationId xmlns:a16="http://schemas.microsoft.com/office/drawing/2014/main" id="{408D053A-52DF-314F-BE84-081752FA29DB}"/>
              </a:ext>
            </a:extLst>
          </p:cNvPr>
          <p:cNvSpPr>
            <a:spLocks noGrp="1"/>
          </p:cNvSpPr>
          <p:nvPr>
            <p:ph idx="1"/>
          </p:nvPr>
        </p:nvSpPr>
        <p:spPr>
          <a:xfrm>
            <a:off x="838200" y="1487883"/>
            <a:ext cx="10515600" cy="4351338"/>
          </a:xfrm>
        </p:spPr>
        <p:txBody>
          <a:bodyPr/>
          <a:lstStyle/>
          <a:p>
            <a:r>
              <a:rPr lang="fa-IR"/>
              <a:t>پوشاک دوره مازندران: </a:t>
            </a:r>
          </a:p>
          <a:p>
            <a:pPr marL="0" indent="0">
              <a:buNone/>
            </a:pPr>
            <a:r>
              <a:rPr lang="fa-IR"/>
              <a:t>لچک، روسری یا چارقد،پیراهن، جلیقه، شلیته، شلوار،</a:t>
            </a:r>
          </a:p>
          <a:p>
            <a:pPr marL="0" indent="0">
              <a:buNone/>
            </a:pPr>
            <a:r>
              <a:rPr lang="fa-IR"/>
              <a:t> جوراب، کفش، چادر</a:t>
            </a:r>
          </a:p>
        </p:txBody>
      </p:sp>
      <p:pic>
        <p:nvPicPr>
          <p:cNvPr id="8" name="تصویر 8">
            <a:extLst>
              <a:ext uri="{FF2B5EF4-FFF2-40B4-BE49-F238E27FC236}">
                <a16:creationId xmlns:a16="http://schemas.microsoft.com/office/drawing/2014/main" id="{AD77BEC6-DE1E-4C49-B886-52CC7F74A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49" y="420554"/>
            <a:ext cx="2859054" cy="5418667"/>
          </a:xfrm>
          <a:prstGeom prst="rect">
            <a:avLst/>
          </a:prstGeom>
        </p:spPr>
      </p:pic>
    </p:spTree>
    <p:extLst>
      <p:ext uri="{BB962C8B-B14F-4D97-AF65-F5344CB8AC3E}">
        <p14:creationId xmlns:p14="http://schemas.microsoft.com/office/powerpoint/2010/main" val="2813844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6722469B-3F64-4647-B576-64AC4A2BF20E}"/>
              </a:ext>
            </a:extLst>
          </p:cNvPr>
          <p:cNvSpPr>
            <a:spLocks noGrp="1"/>
          </p:cNvSpPr>
          <p:nvPr>
            <p:ph idx="1"/>
          </p:nvPr>
        </p:nvSpPr>
        <p:spPr/>
        <p:txBody>
          <a:bodyPr/>
          <a:lstStyle/>
          <a:p>
            <a:r>
              <a:rPr lang="fa-IR"/>
              <a:t>شلوار : </a:t>
            </a:r>
          </a:p>
          <a:p>
            <a:pPr marL="0" indent="0">
              <a:buNone/>
            </a:pPr>
            <a:r>
              <a:rPr lang="fa-IR"/>
              <a:t>شلوار زنان شرق خراسان از نظر برش بیرونی دارای ساقهای قائم است و از لحاظ شکل عمومی مانند شلوار مردان بلوچ می باشد. برش های داخلی این شلوار از میانساقی اوریب و فراخ و دمپای تنگ در حدود ۱تا ۵سانت می باشد.  این شلوار دارای دور کمری به اندازه ی ۶متر است که همهی این ۶متر در موقع پوشیدن به وسیله ی بندی در دور کمر جمع می شود.  رنگ این شلوار معمولا الوان رنگارنگ و اغلب قرمز و سفید است. </a:t>
            </a:r>
          </a:p>
        </p:txBody>
      </p:sp>
    </p:spTree>
    <p:extLst>
      <p:ext uri="{BB962C8B-B14F-4D97-AF65-F5344CB8AC3E}">
        <p14:creationId xmlns:p14="http://schemas.microsoft.com/office/powerpoint/2010/main" val="386007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517B0638-00A0-5F43-98F6-476180E5B0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8164" y="133945"/>
            <a:ext cx="5375672" cy="6590109"/>
          </a:xfrm>
          <a:prstGeom prst="rect">
            <a:avLst/>
          </a:prstGeom>
        </p:spPr>
      </p:pic>
    </p:spTree>
    <p:extLst>
      <p:ext uri="{BB962C8B-B14F-4D97-AF65-F5344CB8AC3E}">
        <p14:creationId xmlns:p14="http://schemas.microsoft.com/office/powerpoint/2010/main" val="1188456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9C5A0915-B765-3545-B295-1124503C5BD7}"/>
              </a:ext>
            </a:extLst>
          </p:cNvPr>
          <p:cNvSpPr>
            <a:spLocks noGrp="1"/>
          </p:cNvSpPr>
          <p:nvPr>
            <p:ph idx="1"/>
          </p:nvPr>
        </p:nvSpPr>
        <p:spPr/>
        <p:txBody>
          <a:bodyPr/>
          <a:lstStyle/>
          <a:p>
            <a:r>
              <a:rPr lang="fa-IR"/>
              <a:t>جلیقه : </a:t>
            </a:r>
          </a:p>
          <a:p>
            <a:pPr marL="0" indent="0">
              <a:buNone/>
            </a:pPr>
            <a:r>
              <a:rPr lang="fa-IR"/>
              <a:t>بانوان شرق خراسان جلیقه ای دارند که از جنس</a:t>
            </a:r>
          </a:p>
          <a:p>
            <a:pPr marL="0" indent="0">
              <a:buNone/>
            </a:pPr>
            <a:r>
              <a:rPr lang="fa-IR"/>
              <a:t> مخمل بوده و به رنگهای الوان و همچنین زربفت</a:t>
            </a:r>
          </a:p>
          <a:p>
            <a:pPr marL="0" indent="0">
              <a:buNone/>
            </a:pPr>
            <a:r>
              <a:rPr lang="fa-IR"/>
              <a:t> می باشد که هنگام سرما ی احتمالی جای یل،</a:t>
            </a:r>
          </a:p>
          <a:p>
            <a:pPr marL="0" indent="0">
              <a:buNone/>
            </a:pPr>
            <a:r>
              <a:rPr lang="fa-IR"/>
              <a:t> آرخالق یا کت را می گیرد. </a:t>
            </a:r>
          </a:p>
        </p:txBody>
      </p:sp>
      <p:pic>
        <p:nvPicPr>
          <p:cNvPr id="4" name="تصویر 4">
            <a:extLst>
              <a:ext uri="{FF2B5EF4-FFF2-40B4-BE49-F238E27FC236}">
                <a16:creationId xmlns:a16="http://schemas.microsoft.com/office/drawing/2014/main" id="{4C811B23-CBD5-4C45-A822-7065A2560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6" y="758296"/>
            <a:ext cx="4788452" cy="5418667"/>
          </a:xfrm>
          <a:prstGeom prst="rect">
            <a:avLst/>
          </a:prstGeom>
        </p:spPr>
      </p:pic>
    </p:spTree>
    <p:extLst>
      <p:ext uri="{BB962C8B-B14F-4D97-AF65-F5344CB8AC3E}">
        <p14:creationId xmlns:p14="http://schemas.microsoft.com/office/powerpoint/2010/main" val="434970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9E391B76-49E2-4E4D-916D-85114533E766}"/>
              </a:ext>
            </a:extLst>
          </p:cNvPr>
          <p:cNvSpPr>
            <a:spLocks noGrp="1"/>
          </p:cNvSpPr>
          <p:nvPr>
            <p:ph idx="1"/>
          </p:nvPr>
        </p:nvSpPr>
        <p:spPr/>
        <p:txBody>
          <a:bodyPr/>
          <a:lstStyle/>
          <a:p>
            <a:r>
              <a:rPr lang="fa-IR"/>
              <a:t>چادر: </a:t>
            </a:r>
          </a:p>
          <a:p>
            <a:pPr marL="0" indent="0">
              <a:buNone/>
            </a:pPr>
            <a:r>
              <a:rPr lang="fa-IR"/>
              <a:t>بانوان از چادری کوتاه و نخی به رنگ روناسی روشن یا نخودی روشن استفاده می کنند که شکل آن مستطیل است و حاشیه ای بر یک یا دو کناره ی آن دارد و موقع بر سر نهادن چادر مقداری از عرض آن را تا زده و سپس آن رابر سر می نهند. </a:t>
            </a:r>
          </a:p>
        </p:txBody>
      </p:sp>
    </p:spTree>
    <p:extLst>
      <p:ext uri="{BB962C8B-B14F-4D97-AF65-F5344CB8AC3E}">
        <p14:creationId xmlns:p14="http://schemas.microsoft.com/office/powerpoint/2010/main" val="3174483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E0CB4071-4371-7648-ABED-385EB836A16A}"/>
              </a:ext>
            </a:extLst>
          </p:cNvPr>
          <p:cNvSpPr>
            <a:spLocks noGrp="1"/>
          </p:cNvSpPr>
          <p:nvPr>
            <p:ph idx="1"/>
          </p:nvPr>
        </p:nvSpPr>
        <p:spPr/>
        <p:txBody>
          <a:bodyPr/>
          <a:lstStyle/>
          <a:p>
            <a:r>
              <a:rPr lang="fa-IR"/>
              <a:t>کفش بانوان: </a:t>
            </a:r>
          </a:p>
          <a:p>
            <a:pPr marL="0" indent="0">
              <a:buNone/>
            </a:pPr>
            <a:r>
              <a:rPr lang="fa-IR"/>
              <a:t>کفش بانوان از نوع نعلین است و پاشنه ی آن به جای اینکه در زیر تخت کفش باشد روی تخت و درست در زیر پاشنه ی پا کار گذاشته است. چرم این کفش ها الوان است و تزئیناتی از چرم های رنگی به ان می افزایند بر روی پاشنه ی ان به شکل پاشنه صفحه ای از استخوان شتر میخکوب می کنند وزیر پاشنه ی کفش را نعل میکوبند لازم به توضیح است که بدانیم این نوع کفش را بیشتر در بیرجند می دوزند. </a:t>
            </a:r>
          </a:p>
        </p:txBody>
      </p:sp>
      <p:pic>
        <p:nvPicPr>
          <p:cNvPr id="6" name="تصویر 6">
            <a:extLst>
              <a:ext uri="{FF2B5EF4-FFF2-40B4-BE49-F238E27FC236}">
                <a16:creationId xmlns:a16="http://schemas.microsoft.com/office/drawing/2014/main" id="{2643E0AB-1863-D144-835B-315FC04F9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3407"/>
            <a:ext cx="6341269" cy="2321718"/>
          </a:xfrm>
          <a:prstGeom prst="rect">
            <a:avLst/>
          </a:prstGeom>
        </p:spPr>
      </p:pic>
    </p:spTree>
    <p:extLst>
      <p:ext uri="{BB962C8B-B14F-4D97-AF65-F5344CB8AC3E}">
        <p14:creationId xmlns:p14="http://schemas.microsoft.com/office/powerpoint/2010/main" val="2018392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F1D5027A-5476-2B48-925D-B0220BD36F5B}"/>
              </a:ext>
            </a:extLst>
          </p:cNvPr>
          <p:cNvSpPr>
            <a:spLocks noGrp="1"/>
          </p:cNvSpPr>
          <p:nvPr>
            <p:ph idx="1"/>
          </p:nvPr>
        </p:nvSpPr>
        <p:spPr>
          <a:xfrm>
            <a:off x="-2412207" y="2129235"/>
            <a:ext cx="10515600" cy="4351338"/>
          </a:xfrm>
        </p:spPr>
        <p:txBody>
          <a:bodyPr/>
          <a:lstStyle/>
          <a:p>
            <a:r>
              <a:rPr lang="fa-IR"/>
              <a:t>پوشاک مردان شرق خراسان: </a:t>
            </a:r>
          </a:p>
          <a:p>
            <a:pPr marL="0" indent="0">
              <a:buNone/>
            </a:pPr>
            <a:r>
              <a:rPr lang="fa-IR"/>
              <a:t>پوشاک مردان شرق خراسان عبارتند از : </a:t>
            </a:r>
          </a:p>
          <a:p>
            <a:pPr marL="0" indent="0">
              <a:buNone/>
            </a:pPr>
            <a:r>
              <a:rPr lang="fa-IR"/>
              <a:t>عمامه وکلاه، پیراهن،شلوار،کفش </a:t>
            </a:r>
          </a:p>
        </p:txBody>
      </p:sp>
    </p:spTree>
    <p:extLst>
      <p:ext uri="{BB962C8B-B14F-4D97-AF65-F5344CB8AC3E}">
        <p14:creationId xmlns:p14="http://schemas.microsoft.com/office/powerpoint/2010/main" val="71812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99E8610D-6485-5D43-8BDE-C84809B5AE10}"/>
              </a:ext>
            </a:extLst>
          </p:cNvPr>
          <p:cNvSpPr>
            <a:spLocks noGrp="1"/>
          </p:cNvSpPr>
          <p:nvPr>
            <p:ph idx="1"/>
          </p:nvPr>
        </p:nvSpPr>
        <p:spPr>
          <a:xfrm>
            <a:off x="757833" y="2441774"/>
            <a:ext cx="10515600" cy="4351338"/>
          </a:xfrm>
        </p:spPr>
        <p:txBody>
          <a:bodyPr/>
          <a:lstStyle/>
          <a:p>
            <a:r>
              <a:rPr lang="fa-IR"/>
              <a:t>عمامه و کلاه: </a:t>
            </a:r>
          </a:p>
          <a:p>
            <a:pPr marL="0" indent="0">
              <a:buNone/>
            </a:pPr>
            <a:r>
              <a:rPr lang="fa-IR"/>
              <a:t>مردان این سامان کلاهی استوانه ای کم ارتفاع وبا کلگی اندک بر آمده که با مقوا ساخته میشود دارند این کلاه با چند ردیف مخمل الوان روکش شده و با نخهای روکش شده و با نخ های زری بر روی آن زر دوزی می کنند. عمامه عبارت از پارچه ای از جنس توری با رنگهای سفید یا نخودی روشن و به طول حدود ۶تا۹متر است که آن را بر دور کلاه می پیچند و دنباله اش را تا حوالی کمر گاه رها می کنند.  در این سامان بر خلاف بلوچ ها عمامه را مرتب واز روی حوصله و با چینهای خوش نما به دو سر کلاه استوار می کنند و گاه دنباله عمامه را به جلو آورده واز روی سینه می آویزند. </a:t>
            </a:r>
          </a:p>
        </p:txBody>
      </p:sp>
    </p:spTree>
    <p:extLst>
      <p:ext uri="{BB962C8B-B14F-4D97-AF65-F5344CB8AC3E}">
        <p14:creationId xmlns:p14="http://schemas.microsoft.com/office/powerpoint/2010/main" val="570755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C658BDA3-AB15-2B4F-A787-31D313507F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007" y="1059060"/>
            <a:ext cx="3099870" cy="4739878"/>
          </a:xfrm>
          <a:prstGeom prst="rect">
            <a:avLst/>
          </a:prstGeom>
        </p:spPr>
      </p:pic>
      <p:pic>
        <p:nvPicPr>
          <p:cNvPr id="6" name="تصویر 6">
            <a:extLst>
              <a:ext uri="{FF2B5EF4-FFF2-40B4-BE49-F238E27FC236}">
                <a16:creationId xmlns:a16="http://schemas.microsoft.com/office/drawing/2014/main" id="{79565E42-479C-2242-9AE4-234206D2A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122" y="1059060"/>
            <a:ext cx="3336529" cy="4739879"/>
          </a:xfrm>
          <a:prstGeom prst="rect">
            <a:avLst/>
          </a:prstGeom>
        </p:spPr>
      </p:pic>
      <p:pic>
        <p:nvPicPr>
          <p:cNvPr id="8" name="تصویر 8">
            <a:extLst>
              <a:ext uri="{FF2B5EF4-FFF2-40B4-BE49-F238E27FC236}">
                <a16:creationId xmlns:a16="http://schemas.microsoft.com/office/drawing/2014/main" id="{E4285E8C-02EB-5846-A233-E2C9DE555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337" y="1043781"/>
            <a:ext cx="2981325" cy="4755157"/>
          </a:xfrm>
          <a:prstGeom prst="rect">
            <a:avLst/>
          </a:prstGeom>
        </p:spPr>
      </p:pic>
    </p:spTree>
    <p:extLst>
      <p:ext uri="{BB962C8B-B14F-4D97-AF65-F5344CB8AC3E}">
        <p14:creationId xmlns:p14="http://schemas.microsoft.com/office/powerpoint/2010/main" val="1603412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3A53D55E-A0D2-1341-A814-C832EC390E72}"/>
              </a:ext>
            </a:extLst>
          </p:cNvPr>
          <p:cNvSpPr>
            <a:spLocks noGrp="1"/>
          </p:cNvSpPr>
          <p:nvPr>
            <p:ph idx="1"/>
          </p:nvPr>
        </p:nvSpPr>
        <p:spPr/>
        <p:txBody>
          <a:bodyPr/>
          <a:lstStyle/>
          <a:p>
            <a:r>
              <a:rPr lang="fa-IR"/>
              <a:t>پیراهن : </a:t>
            </a:r>
          </a:p>
          <a:p>
            <a:pPr marL="0" indent="0">
              <a:buNone/>
            </a:pPr>
            <a:r>
              <a:rPr lang="fa-IR"/>
              <a:t>پیراهن مردان شرق خراسان دارای برش خاصی است بلندی ان تا زانو بالاتنه اندکی چسبیده به بدن البته ن تنگ و چسبان دامنش ترکدار و پر چین یقه این پیراهن بیضی شکل «یقه قایقی»است که درازای ان در راستای دو شانه قرار می گیرد پیش سینه و پشت بالاتنه پیراهن صاف و بدپن چین و ضمنا با سجافی پهن در قسمت یقه دوخته میشود این پیراهن از خطکمر به پایین ۱۶ترک دارد دامنی فراخ، پرچین و قیفی شکل به دست می آید آستین این پیراهن با داشتن زیر بغلی.. مرغک.. گشاد بوده و با ملایمت تا مچ دست تنگی شلوار می گراید و بر سر دست آستین ان حالتی ساده دارد نیز چرخ دوزی می شود. </a:t>
            </a:r>
          </a:p>
        </p:txBody>
      </p:sp>
    </p:spTree>
    <p:extLst>
      <p:ext uri="{BB962C8B-B14F-4D97-AF65-F5344CB8AC3E}">
        <p14:creationId xmlns:p14="http://schemas.microsoft.com/office/powerpoint/2010/main" val="3100015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2D0E0BB3-D511-974A-981C-6E6EEF465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473" y="715565"/>
            <a:ext cx="3796199" cy="5231607"/>
          </a:xfrm>
          <a:prstGeom prst="rect">
            <a:avLst/>
          </a:prstGeom>
        </p:spPr>
      </p:pic>
      <p:pic>
        <p:nvPicPr>
          <p:cNvPr id="6" name="تصویر 6">
            <a:extLst>
              <a:ext uri="{FF2B5EF4-FFF2-40B4-BE49-F238E27FC236}">
                <a16:creationId xmlns:a16="http://schemas.microsoft.com/office/drawing/2014/main" id="{5312C10B-0258-4944-ADC9-20D19B58F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348" y="715565"/>
            <a:ext cx="3706179" cy="5231607"/>
          </a:xfrm>
          <a:prstGeom prst="rect">
            <a:avLst/>
          </a:prstGeom>
        </p:spPr>
      </p:pic>
      <p:pic>
        <p:nvPicPr>
          <p:cNvPr id="8" name="تصویر 8">
            <a:extLst>
              <a:ext uri="{FF2B5EF4-FFF2-40B4-BE49-F238E27FC236}">
                <a16:creationId xmlns:a16="http://schemas.microsoft.com/office/drawing/2014/main" id="{96C63C86-C3D8-5843-AFF2-32C7086F9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9595" y="715565"/>
            <a:ext cx="3662830" cy="5461000"/>
          </a:xfrm>
          <a:prstGeom prst="rect">
            <a:avLst/>
          </a:prstGeom>
        </p:spPr>
      </p:pic>
    </p:spTree>
    <p:extLst>
      <p:ext uri="{BB962C8B-B14F-4D97-AF65-F5344CB8AC3E}">
        <p14:creationId xmlns:p14="http://schemas.microsoft.com/office/powerpoint/2010/main" val="236094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D28C6AB7-D983-E848-879B-6FAA01989DFE}"/>
              </a:ext>
            </a:extLst>
          </p:cNvPr>
          <p:cNvSpPr>
            <a:spLocks noGrp="1"/>
          </p:cNvSpPr>
          <p:nvPr>
            <p:ph idx="1"/>
          </p:nvPr>
        </p:nvSpPr>
        <p:spPr/>
        <p:txBody>
          <a:bodyPr/>
          <a:lstStyle/>
          <a:p>
            <a:r>
              <a:rPr lang="fa-IR"/>
              <a:t>لچک:</a:t>
            </a:r>
          </a:p>
          <a:p>
            <a:pPr marL="0" indent="0">
              <a:buNone/>
            </a:pPr>
            <a:r>
              <a:rPr lang="fa-IR"/>
              <a:t>پارچه ای است سه گوش ومعمولا سفید رنگ که بخش جلوی آن را نوار دوزی میکنند. وسط خط جلوی لچک را بر بالای پیشانی قرار میدهند. دو گوشه ی آن را به پشت سر برده از زیر گوشه ی سوم رد میکنند و دوباره آن را به جلو آورده روی پیشانی گره میزنند. </a:t>
            </a:r>
          </a:p>
        </p:txBody>
      </p:sp>
    </p:spTree>
    <p:extLst>
      <p:ext uri="{BB962C8B-B14F-4D97-AF65-F5344CB8AC3E}">
        <p14:creationId xmlns:p14="http://schemas.microsoft.com/office/powerpoint/2010/main" val="4142667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2DE5CB7F-8395-9A42-A8D4-C7DF3730D9A6}"/>
              </a:ext>
            </a:extLst>
          </p:cNvPr>
          <p:cNvSpPr>
            <a:spLocks noGrp="1"/>
          </p:cNvSpPr>
          <p:nvPr>
            <p:ph idx="1"/>
          </p:nvPr>
        </p:nvSpPr>
        <p:spPr/>
        <p:txBody>
          <a:bodyPr/>
          <a:lstStyle/>
          <a:p>
            <a:r>
              <a:rPr lang="fa-IR"/>
              <a:t>شلوار : </a:t>
            </a:r>
          </a:p>
          <a:p>
            <a:pPr marL="0" indent="0">
              <a:buNone/>
            </a:pPr>
            <a:r>
              <a:rPr lang="fa-IR"/>
              <a:t>شلوار مردان دارای شکل ساده ای بوده و لیفه ای است ضمن آنکه دو ساق مخروطی ناقص با یک میان ساق دارد که در محلی کمی بالاتر از زانو به ساق های شلوار دوخته میشود این نوع شلوار را معمولا از پارچه های مشکی مخطط یا ساده نظیر دبیت انتخاب کرده و میدوزند. </a:t>
            </a:r>
          </a:p>
        </p:txBody>
      </p:sp>
    </p:spTree>
    <p:extLst>
      <p:ext uri="{BB962C8B-B14F-4D97-AF65-F5344CB8AC3E}">
        <p14:creationId xmlns:p14="http://schemas.microsoft.com/office/powerpoint/2010/main" val="2641880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15B6C7B1-8A1B-EE41-9F73-EBCD8CEFC1C3}"/>
              </a:ext>
            </a:extLst>
          </p:cNvPr>
          <p:cNvSpPr>
            <a:spLocks noGrp="1"/>
          </p:cNvSpPr>
          <p:nvPr>
            <p:ph idx="1"/>
          </p:nvPr>
        </p:nvSpPr>
        <p:spPr/>
        <p:txBody>
          <a:bodyPr/>
          <a:lstStyle/>
          <a:p>
            <a:r>
              <a:rPr lang="fa-IR"/>
              <a:t>کفش : </a:t>
            </a:r>
          </a:p>
          <a:p>
            <a:pPr marL="0" indent="0">
              <a:buNone/>
            </a:pPr>
            <a:r>
              <a:rPr lang="fa-IR"/>
              <a:t>کفش مردان خراسان از نوع صندل است گاه دو تسمه ای و گاه چند تسمه ای و بافته بهم می باشد علاوه بر این نوع کفش چوپانان و بیابانگردان خراسان«بربری ها»از کفش موسوم به کفش «بربری ها»استفاده می نمایند و ان کفشی است ستبر و ضخیم و سنگین از چرم خام با تختی کلفت و گاه دو تخته با ساختی کاملا بومی و در عین حال خشن. بربری ها به هنگام پوشیدن این کفش جورابی پشمین و ضخیم بپا کرده نمدی در کف آن می نهند و پا را داخل کفش نموده و سپس تسمه های آن را بهم آورده و می بندند و بندهای آن را به دور مچ ان پا می پیچند البته بر دوره ی دهانه ی این نوع کفش تزئیناتی چرمی و نخی به وجود می آورند و بر جلوی دهانه و سینه کفش نیز چرمی ریشه دار می دوزند. </a:t>
            </a:r>
          </a:p>
        </p:txBody>
      </p:sp>
    </p:spTree>
    <p:extLst>
      <p:ext uri="{BB962C8B-B14F-4D97-AF65-F5344CB8AC3E}">
        <p14:creationId xmlns:p14="http://schemas.microsoft.com/office/powerpoint/2010/main" val="2766213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8A446491-7682-4E46-A3A9-7ECC5CC28A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657" y="553037"/>
            <a:ext cx="10072686" cy="5751926"/>
          </a:xfrm>
          <a:prstGeom prst="rect">
            <a:avLst/>
          </a:prstGeom>
        </p:spPr>
      </p:pic>
    </p:spTree>
    <p:extLst>
      <p:ext uri="{BB962C8B-B14F-4D97-AF65-F5344CB8AC3E}">
        <p14:creationId xmlns:p14="http://schemas.microsoft.com/office/powerpoint/2010/main" val="3256813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C14073B0-07A8-EF40-9D40-1A0B0BE19F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039" y="644128"/>
            <a:ext cx="9301921" cy="5569744"/>
          </a:xfrm>
          <a:prstGeom prst="rect">
            <a:avLst/>
          </a:prstGeom>
        </p:spPr>
      </p:pic>
    </p:spTree>
    <p:extLst>
      <p:ext uri="{BB962C8B-B14F-4D97-AF65-F5344CB8AC3E}">
        <p14:creationId xmlns:p14="http://schemas.microsoft.com/office/powerpoint/2010/main" val="1585211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310C340B-2873-FE4A-BA16-255B7ADF3E29}"/>
              </a:ext>
            </a:extLst>
          </p:cNvPr>
          <p:cNvSpPr>
            <a:spLocks noGrp="1"/>
          </p:cNvSpPr>
          <p:nvPr>
            <p:ph idx="1"/>
          </p:nvPr>
        </p:nvSpPr>
        <p:spPr/>
        <p:txBody>
          <a:bodyPr/>
          <a:lstStyle/>
          <a:p>
            <a:pPr marL="0" indent="0">
              <a:buNone/>
            </a:pPr>
            <a:r>
              <a:rPr lang="fa-IR"/>
              <a:t> </a:t>
            </a:r>
          </a:p>
          <a:p>
            <a:pPr marL="0" indent="0">
              <a:buNone/>
            </a:pPr>
            <a:r>
              <a:rPr lang="fa-IR"/>
              <a:t>کفش، جوراب، شلیته، پیراهن،</a:t>
            </a:r>
          </a:p>
          <a:p>
            <a:pPr marL="0" indent="0">
              <a:buNone/>
            </a:pPr>
            <a:r>
              <a:rPr lang="fa-IR"/>
              <a:t>جلیقه، روسری، چادر، زیورآلات</a:t>
            </a:r>
          </a:p>
        </p:txBody>
      </p:sp>
      <p:sp>
        <p:nvSpPr>
          <p:cNvPr id="2" name="عنوان 1">
            <a:extLst>
              <a:ext uri="{FF2B5EF4-FFF2-40B4-BE49-F238E27FC236}">
                <a16:creationId xmlns:a16="http://schemas.microsoft.com/office/drawing/2014/main" id="{E3CB9CE4-1D37-6A4E-8A14-CB377E879D3F}"/>
              </a:ext>
            </a:extLst>
          </p:cNvPr>
          <p:cNvSpPr>
            <a:spLocks noGrp="1"/>
          </p:cNvSpPr>
          <p:nvPr>
            <p:ph type="title"/>
          </p:nvPr>
        </p:nvSpPr>
        <p:spPr>
          <a:xfrm>
            <a:off x="838200" y="365125"/>
            <a:ext cx="10515600" cy="1325563"/>
          </a:xfrm>
        </p:spPr>
        <p:txBody>
          <a:bodyPr/>
          <a:lstStyle/>
          <a:p>
            <a:pPr marL="571500" indent="-571500">
              <a:buFont typeface="Arial" panose="020B0604020202020204" pitchFamily="34" charset="0"/>
              <a:buChar char="•"/>
            </a:pPr>
            <a:r>
              <a:rPr lang="fa-IR"/>
              <a:t>پوشاک قوچانی بانوان کرد شمال خراسان : </a:t>
            </a:r>
          </a:p>
        </p:txBody>
      </p:sp>
      <p:pic>
        <p:nvPicPr>
          <p:cNvPr id="6" name="تصویر 6">
            <a:extLst>
              <a:ext uri="{FF2B5EF4-FFF2-40B4-BE49-F238E27FC236}">
                <a16:creationId xmlns:a16="http://schemas.microsoft.com/office/drawing/2014/main" id="{544848B8-07C9-6D47-A176-066A3BC08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17638"/>
            <a:ext cx="2796338" cy="5167312"/>
          </a:xfrm>
          <a:prstGeom prst="rect">
            <a:avLst/>
          </a:prstGeom>
        </p:spPr>
      </p:pic>
    </p:spTree>
    <p:extLst>
      <p:ext uri="{BB962C8B-B14F-4D97-AF65-F5344CB8AC3E}">
        <p14:creationId xmlns:p14="http://schemas.microsoft.com/office/powerpoint/2010/main" val="3553820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7AFB8869-F576-DF4C-A01F-853A900EA4B3}"/>
              </a:ext>
            </a:extLst>
          </p:cNvPr>
          <p:cNvSpPr>
            <a:spLocks noGrp="1"/>
          </p:cNvSpPr>
          <p:nvPr>
            <p:ph idx="1"/>
          </p:nvPr>
        </p:nvSpPr>
        <p:spPr/>
        <p:txBody>
          <a:bodyPr/>
          <a:lstStyle/>
          <a:p>
            <a:r>
              <a:rPr lang="fa-IR"/>
              <a:t>کفش : </a:t>
            </a:r>
          </a:p>
          <a:p>
            <a:pPr marL="0" indent="0">
              <a:buNone/>
            </a:pPr>
            <a:r>
              <a:rPr lang="fa-IR"/>
              <a:t>کفش قوچانی بانوان کرد کومه شبیه نعلین نوک برگشته پاشنه داری است جنس آن از تیماج الوان به خصوص سبز است رویه ی کفش و کتاره رویه پاشنه را با نخ های الوان ابریشمی گلدوزی میکنند.</a:t>
            </a:r>
          </a:p>
        </p:txBody>
      </p:sp>
      <p:pic>
        <p:nvPicPr>
          <p:cNvPr id="5" name="تصویر 5">
            <a:extLst>
              <a:ext uri="{FF2B5EF4-FFF2-40B4-BE49-F238E27FC236}">
                <a16:creationId xmlns:a16="http://schemas.microsoft.com/office/drawing/2014/main" id="{F7CBB727-01DC-564A-9852-E7E2BA90D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7" y="3571318"/>
            <a:ext cx="5248672" cy="2605645"/>
          </a:xfrm>
          <a:prstGeom prst="rect">
            <a:avLst/>
          </a:prstGeom>
        </p:spPr>
      </p:pic>
    </p:spTree>
    <p:extLst>
      <p:ext uri="{BB962C8B-B14F-4D97-AF65-F5344CB8AC3E}">
        <p14:creationId xmlns:p14="http://schemas.microsoft.com/office/powerpoint/2010/main" val="1599956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5BBBC461-1DE1-8B4D-8F3B-61A006F6E200}"/>
              </a:ext>
            </a:extLst>
          </p:cNvPr>
          <p:cNvSpPr>
            <a:spLocks noGrp="1"/>
          </p:cNvSpPr>
          <p:nvPr>
            <p:ph idx="1"/>
          </p:nvPr>
        </p:nvSpPr>
        <p:spPr/>
        <p:txBody>
          <a:bodyPr/>
          <a:lstStyle/>
          <a:p>
            <a:r>
              <a:rPr lang="fa-IR"/>
              <a:t>جوراب: </a:t>
            </a:r>
          </a:p>
          <a:p>
            <a:pPr marL="0" indent="0">
              <a:buNone/>
            </a:pPr>
            <a:r>
              <a:rPr lang="fa-IR"/>
              <a:t>جورابیکه بانوان کرد این ناحیه به پا میکشند از پشم گوسفند است ساقه ی آن کوتاه و تا به وسط ساق پایشان میرسد. </a:t>
            </a:r>
          </a:p>
        </p:txBody>
      </p:sp>
      <p:pic>
        <p:nvPicPr>
          <p:cNvPr id="7" name="تصویر 7">
            <a:extLst>
              <a:ext uri="{FF2B5EF4-FFF2-40B4-BE49-F238E27FC236}">
                <a16:creationId xmlns:a16="http://schemas.microsoft.com/office/drawing/2014/main" id="{8863A7F3-7118-964D-9AE6-FC0C79BCED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55" y="2946797"/>
            <a:ext cx="4024670" cy="3673739"/>
          </a:xfrm>
          <a:prstGeom prst="rect">
            <a:avLst/>
          </a:prstGeom>
        </p:spPr>
      </p:pic>
    </p:spTree>
    <p:extLst>
      <p:ext uri="{BB962C8B-B14F-4D97-AF65-F5344CB8AC3E}">
        <p14:creationId xmlns:p14="http://schemas.microsoft.com/office/powerpoint/2010/main" val="1192444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5EB045CB-587F-B24C-93D1-32B7CA7D8D4E}"/>
              </a:ext>
            </a:extLst>
          </p:cNvPr>
          <p:cNvSpPr>
            <a:spLocks noGrp="1"/>
          </p:cNvSpPr>
          <p:nvPr>
            <p:ph idx="1"/>
          </p:nvPr>
        </p:nvSpPr>
        <p:spPr/>
        <p:txBody>
          <a:bodyPr/>
          <a:lstStyle/>
          <a:p>
            <a:r>
              <a:rPr lang="fa-IR"/>
              <a:t>شلیته : </a:t>
            </a:r>
          </a:p>
          <a:p>
            <a:pPr marL="0" indent="0">
              <a:buNone/>
            </a:pPr>
            <a:r>
              <a:rPr lang="fa-IR"/>
              <a:t>شلیته از ۱۰ تا۱۲متر پارچه گلدار خوش نقش و رنگ تشکیل شده است شلیته در کمر لیفه دارد وگاه تا یک سوم قد دامن رااز پایین نوار دوزی میکردند زنان سالخورده دارای شلیته ای بلند ترند وتا وسط ساق پایشان می رسد ولی شلیته جوانها کوتاه تر است وتا حدود بالای زانو و زانویشان میرسد. </a:t>
            </a:r>
          </a:p>
        </p:txBody>
      </p:sp>
    </p:spTree>
    <p:extLst>
      <p:ext uri="{BB962C8B-B14F-4D97-AF65-F5344CB8AC3E}">
        <p14:creationId xmlns:p14="http://schemas.microsoft.com/office/powerpoint/2010/main" val="1180914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تصویر 6">
            <a:extLst>
              <a:ext uri="{FF2B5EF4-FFF2-40B4-BE49-F238E27FC236}">
                <a16:creationId xmlns:a16="http://schemas.microsoft.com/office/drawing/2014/main" id="{0B2774B2-7F6A-E249-8B2B-B711024B7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0" y="678656"/>
            <a:ext cx="4958953" cy="5661422"/>
          </a:xfrm>
          <a:prstGeom prst="rect">
            <a:avLst/>
          </a:prstGeom>
        </p:spPr>
      </p:pic>
      <p:pic>
        <p:nvPicPr>
          <p:cNvPr id="10" name="تصویر 10">
            <a:extLst>
              <a:ext uri="{FF2B5EF4-FFF2-40B4-BE49-F238E27FC236}">
                <a16:creationId xmlns:a16="http://schemas.microsoft.com/office/drawing/2014/main" id="{12B188E9-F9FD-2245-9F6E-E3F3F3CC0A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0797" y="678656"/>
            <a:ext cx="5232797" cy="5661422"/>
          </a:xfrm>
          <a:prstGeom prst="rect">
            <a:avLst/>
          </a:prstGeom>
        </p:spPr>
      </p:pic>
    </p:spTree>
    <p:extLst>
      <p:ext uri="{BB962C8B-B14F-4D97-AF65-F5344CB8AC3E}">
        <p14:creationId xmlns:p14="http://schemas.microsoft.com/office/powerpoint/2010/main" val="3369100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F7520835-1F41-0546-B29B-256BA3303288}"/>
              </a:ext>
            </a:extLst>
          </p:cNvPr>
          <p:cNvSpPr>
            <a:spLocks noGrp="1"/>
          </p:cNvSpPr>
          <p:nvPr>
            <p:ph idx="1"/>
          </p:nvPr>
        </p:nvSpPr>
        <p:spPr/>
        <p:txBody>
          <a:bodyPr/>
          <a:lstStyle/>
          <a:p>
            <a:r>
              <a:rPr lang="fa-IR"/>
              <a:t>پیراهن : </a:t>
            </a:r>
          </a:p>
          <a:p>
            <a:pPr marL="0" indent="0">
              <a:buNone/>
            </a:pPr>
            <a:r>
              <a:rPr lang="fa-IR"/>
              <a:t>دارای تزیینات زیاد قد ان از حدود وسط بدن کمی بلندتر پارچه پیراهن گلدار است یقه اش گرد وآستین سر دست است سر دست دارای تزییناتی از نوارهای زری است پیش سینه را اغلب با نوارهای الوان افقی و عمودی تزئین می کنند واز حدود کمر به پایین را اغلب دو رج ویا بیشتر به طور افقی نوار دوزی میکنند وریشه هایی از پایین همان نوار ها می اویزند در طف این دامن پیراهن را اغلب در حدود ۱۰سانت چاک میدهند. </a:t>
            </a:r>
          </a:p>
        </p:txBody>
      </p:sp>
    </p:spTree>
    <p:extLst>
      <p:ext uri="{BB962C8B-B14F-4D97-AF65-F5344CB8AC3E}">
        <p14:creationId xmlns:p14="http://schemas.microsoft.com/office/powerpoint/2010/main" val="94464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CBD30D03-2861-0C48-88C2-B35B50A40D08}"/>
              </a:ext>
            </a:extLst>
          </p:cNvPr>
          <p:cNvSpPr>
            <a:spLocks noGrp="1"/>
          </p:cNvSpPr>
          <p:nvPr>
            <p:ph idx="1"/>
          </p:nvPr>
        </p:nvSpPr>
        <p:spPr/>
        <p:txBody>
          <a:bodyPr/>
          <a:lstStyle/>
          <a:p>
            <a:r>
              <a:rPr lang="fa-IR"/>
              <a:t>روسری یا چارقد :</a:t>
            </a:r>
          </a:p>
          <a:p>
            <a:pPr marL="0" indent="0">
              <a:buNone/>
            </a:pPr>
            <a:r>
              <a:rPr lang="fa-IR"/>
              <a:t> چارقد پارچه ایست چهار گوش و معمولا  سفید که آنرا دولا</a:t>
            </a:r>
          </a:p>
          <a:p>
            <a:pPr marL="0" indent="0">
              <a:buNone/>
            </a:pPr>
            <a:r>
              <a:rPr lang="fa-IR"/>
              <a:t> و لچکی کرده و بر سر می نهند و دو کناره آنرا در زیر گلو</a:t>
            </a:r>
          </a:p>
          <a:p>
            <a:pPr marL="0" indent="0">
              <a:buNone/>
            </a:pPr>
            <a:r>
              <a:rPr lang="fa-IR"/>
              <a:t> با سنجاقهای ساده یا منجوق دار و زیور دار بند میکنند.</a:t>
            </a:r>
          </a:p>
          <a:p>
            <a:pPr marL="0" indent="0">
              <a:buNone/>
            </a:pPr>
            <a:r>
              <a:rPr lang="fa-IR"/>
              <a:t>  گوشه های اویخته روسری را به جلو یا در پشت بر</a:t>
            </a:r>
          </a:p>
          <a:p>
            <a:pPr marL="0" indent="0">
              <a:buNone/>
            </a:pPr>
            <a:r>
              <a:rPr lang="fa-IR"/>
              <a:t> روی بدن رها میکنند. وگاهی نیز آنرا به دور گردن می پیچند. </a:t>
            </a:r>
          </a:p>
        </p:txBody>
      </p:sp>
      <p:pic>
        <p:nvPicPr>
          <p:cNvPr id="4" name="تصویر 4">
            <a:extLst>
              <a:ext uri="{FF2B5EF4-FFF2-40B4-BE49-F238E27FC236}">
                <a16:creationId xmlns:a16="http://schemas.microsoft.com/office/drawing/2014/main" id="{EF0A6FF9-2441-F747-BA43-5516193ED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66875"/>
            <a:ext cx="3038475" cy="3524250"/>
          </a:xfrm>
          <a:prstGeom prst="rect">
            <a:avLst/>
          </a:prstGeom>
        </p:spPr>
      </p:pic>
    </p:spTree>
    <p:extLst>
      <p:ext uri="{BB962C8B-B14F-4D97-AF65-F5344CB8AC3E}">
        <p14:creationId xmlns:p14="http://schemas.microsoft.com/office/powerpoint/2010/main" val="32873344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D8340FC8-2130-5446-8041-72A3C1D039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571500"/>
            <a:ext cx="4724400" cy="5572125"/>
          </a:xfrm>
          <a:prstGeom prst="rect">
            <a:avLst/>
          </a:prstGeom>
        </p:spPr>
      </p:pic>
      <p:pic>
        <p:nvPicPr>
          <p:cNvPr id="6" name="تصویر 6">
            <a:extLst>
              <a:ext uri="{FF2B5EF4-FFF2-40B4-BE49-F238E27FC236}">
                <a16:creationId xmlns:a16="http://schemas.microsoft.com/office/drawing/2014/main" id="{17A8C89B-0A4C-2844-A2A8-F7F1F5F85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422" y="571500"/>
            <a:ext cx="4239815" cy="5572125"/>
          </a:xfrm>
          <a:prstGeom prst="rect">
            <a:avLst/>
          </a:prstGeom>
        </p:spPr>
      </p:pic>
    </p:spTree>
    <p:extLst>
      <p:ext uri="{BB962C8B-B14F-4D97-AF65-F5344CB8AC3E}">
        <p14:creationId xmlns:p14="http://schemas.microsoft.com/office/powerpoint/2010/main" val="2617776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2CCB76EF-DDC7-5B4C-8030-4ECBF6948C94}"/>
              </a:ext>
            </a:extLst>
          </p:cNvPr>
          <p:cNvSpPr>
            <a:spLocks noGrp="1"/>
          </p:cNvSpPr>
          <p:nvPr>
            <p:ph idx="1"/>
          </p:nvPr>
        </p:nvSpPr>
        <p:spPr/>
        <p:txBody>
          <a:bodyPr/>
          <a:lstStyle/>
          <a:p>
            <a:r>
              <a:rPr lang="fa-IR"/>
              <a:t>جلیقه : </a:t>
            </a:r>
          </a:p>
          <a:p>
            <a:pPr marL="0" indent="0">
              <a:buNone/>
            </a:pPr>
            <a:r>
              <a:rPr lang="fa-IR"/>
              <a:t>جلیقه بانوان کرد شمال خراسان معمولا ازمخمل های الوان انتخاب میشود وتا حد امکان همه جای آن را با انواع نوار های رنگارنگ زری یراقها و سکه های فراوان تزئین می کنند. </a:t>
            </a:r>
          </a:p>
        </p:txBody>
      </p:sp>
      <p:pic>
        <p:nvPicPr>
          <p:cNvPr id="2" name="تصویر 3">
            <a:extLst>
              <a:ext uri="{FF2B5EF4-FFF2-40B4-BE49-F238E27FC236}">
                <a16:creationId xmlns:a16="http://schemas.microsoft.com/office/drawing/2014/main" id="{1F645B08-8126-C349-940D-FA00BC8A1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08" y="3429000"/>
            <a:ext cx="2746195" cy="3191536"/>
          </a:xfrm>
          <a:prstGeom prst="rect">
            <a:avLst/>
          </a:prstGeom>
        </p:spPr>
      </p:pic>
      <p:pic>
        <p:nvPicPr>
          <p:cNvPr id="5" name="تصویر 5">
            <a:extLst>
              <a:ext uri="{FF2B5EF4-FFF2-40B4-BE49-F238E27FC236}">
                <a16:creationId xmlns:a16="http://schemas.microsoft.com/office/drawing/2014/main" id="{A3EC0127-BA5B-0C48-BFEC-FA7D31AD6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694" y="3429000"/>
            <a:ext cx="2794306" cy="3191536"/>
          </a:xfrm>
          <a:prstGeom prst="rect">
            <a:avLst/>
          </a:prstGeom>
        </p:spPr>
      </p:pic>
    </p:spTree>
    <p:extLst>
      <p:ext uri="{BB962C8B-B14F-4D97-AF65-F5344CB8AC3E}">
        <p14:creationId xmlns:p14="http://schemas.microsoft.com/office/powerpoint/2010/main" val="1870953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2E92998A-AB66-704F-9EDF-D1BBA8A60FB4}"/>
              </a:ext>
            </a:extLst>
          </p:cNvPr>
          <p:cNvSpPr>
            <a:spLocks noGrp="1"/>
          </p:cNvSpPr>
          <p:nvPr>
            <p:ph idx="1"/>
          </p:nvPr>
        </p:nvSpPr>
        <p:spPr>
          <a:xfrm>
            <a:off x="1490067" y="548680"/>
            <a:ext cx="10515600" cy="4351338"/>
          </a:xfrm>
        </p:spPr>
        <p:txBody>
          <a:bodyPr/>
          <a:lstStyle/>
          <a:p>
            <a:r>
              <a:rPr lang="fa-IR"/>
              <a:t>روسری : </a:t>
            </a:r>
          </a:p>
          <a:p>
            <a:pPr marL="0" indent="0">
              <a:buNone/>
            </a:pPr>
            <a:r>
              <a:rPr lang="fa-IR"/>
              <a:t>پارچه گلدار و چهار گوش است اغلب با زمینه ی روشن و نقش</a:t>
            </a:r>
          </a:p>
          <a:p>
            <a:pPr marL="0" indent="0">
              <a:buNone/>
            </a:pPr>
            <a:r>
              <a:rPr lang="fa-IR"/>
              <a:t>های خود نما و به طول و عرض حدود یک متر چارک دو طرف</a:t>
            </a:r>
          </a:p>
          <a:p>
            <a:pPr marL="0" indent="0">
              <a:buNone/>
            </a:pPr>
            <a:r>
              <a:rPr lang="fa-IR"/>
              <a:t>این روسری را ریشه میدهند و روسری را اغلب سه گوش و لچکی </a:t>
            </a:r>
          </a:p>
          <a:p>
            <a:pPr marL="0" indent="0">
              <a:buNone/>
            </a:pPr>
            <a:r>
              <a:rPr lang="fa-IR"/>
              <a:t>میکنند و ان را بر سر میگذارند و گوشه ی ان را به بغل سر فرو </a:t>
            </a:r>
          </a:p>
          <a:p>
            <a:pPr marL="0" indent="0">
              <a:buNone/>
            </a:pPr>
            <a:r>
              <a:rPr lang="fa-IR"/>
              <a:t>میکردند سر بند که همان دستمال کلاغی معروف است در محل </a:t>
            </a:r>
          </a:p>
          <a:p>
            <a:pPr marL="0" indent="0">
              <a:buNone/>
            </a:pPr>
            <a:r>
              <a:rPr lang="fa-IR"/>
              <a:t>پیشانی به دور سر پیچیده می شود و روسری را از افتادن باز می دارد. </a:t>
            </a:r>
          </a:p>
        </p:txBody>
      </p:sp>
      <p:pic>
        <p:nvPicPr>
          <p:cNvPr id="5" name="تصویر 5">
            <a:extLst>
              <a:ext uri="{FF2B5EF4-FFF2-40B4-BE49-F238E27FC236}">
                <a16:creationId xmlns:a16="http://schemas.microsoft.com/office/drawing/2014/main" id="{5AF46FBC-59AD-6142-AC9E-D64DE4667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3" y="627062"/>
            <a:ext cx="3317082" cy="4194574"/>
          </a:xfrm>
          <a:prstGeom prst="rect">
            <a:avLst/>
          </a:prstGeom>
        </p:spPr>
      </p:pic>
    </p:spTree>
    <p:extLst>
      <p:ext uri="{BB962C8B-B14F-4D97-AF65-F5344CB8AC3E}">
        <p14:creationId xmlns:p14="http://schemas.microsoft.com/office/powerpoint/2010/main" val="3361058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901FE1A8-AA60-554D-92A2-249CC441D675}"/>
              </a:ext>
            </a:extLst>
          </p:cNvPr>
          <p:cNvSpPr>
            <a:spLocks noGrp="1"/>
          </p:cNvSpPr>
          <p:nvPr>
            <p:ph idx="1"/>
          </p:nvPr>
        </p:nvSpPr>
        <p:spPr/>
        <p:txBody>
          <a:bodyPr/>
          <a:lstStyle/>
          <a:p>
            <a:pPr marL="0" indent="0">
              <a:buNone/>
            </a:pPr>
            <a:r>
              <a:rPr lang="fa-IR"/>
              <a:t>چادر قوچانی بانوان کرد از نوع مشکی دبیت به طول و </a:t>
            </a:r>
          </a:p>
          <a:p>
            <a:pPr marL="0" indent="0">
              <a:buNone/>
            </a:pPr>
            <a:r>
              <a:rPr lang="fa-IR"/>
              <a:t>عرض دومتر است که دو گوشه ی ان را دو رج با فاصله </a:t>
            </a:r>
          </a:p>
          <a:p>
            <a:pPr marL="0" indent="0">
              <a:buNone/>
            </a:pPr>
            <a:r>
              <a:rPr lang="fa-IR"/>
              <a:t>نوار دوزی میکنند چادر را نیز چون روسری به صورت </a:t>
            </a:r>
          </a:p>
          <a:p>
            <a:pPr marL="0" indent="0">
              <a:buNone/>
            </a:pPr>
            <a:r>
              <a:rPr lang="fa-IR"/>
              <a:t>سه گوش و لچکی ناقص در اورده روسری را بر سر می نهند </a:t>
            </a:r>
          </a:p>
          <a:p>
            <a:pPr marL="0" indent="0">
              <a:buNone/>
            </a:pPr>
            <a:r>
              <a:rPr lang="fa-IR"/>
              <a:t>و جلو چادر را حدود چهار انگشت به بالا تا زده روی سر</a:t>
            </a:r>
          </a:p>
          <a:p>
            <a:pPr marL="0" indent="0">
              <a:buNone/>
            </a:pPr>
            <a:r>
              <a:rPr lang="fa-IR"/>
              <a:t> می خوابانند و به این طریق وزن و تعادل چادر را روی سر </a:t>
            </a:r>
          </a:p>
          <a:p>
            <a:pPr marL="0" indent="0">
              <a:buNone/>
            </a:pPr>
            <a:r>
              <a:rPr lang="fa-IR"/>
              <a:t>نگه می دارند. ریشه های چادر نیز از دوسویشان باز و بر پشت </a:t>
            </a:r>
          </a:p>
          <a:p>
            <a:pPr marL="0" indent="0">
              <a:buNone/>
            </a:pPr>
            <a:r>
              <a:rPr lang="fa-IR"/>
              <a:t>می افتد. </a:t>
            </a:r>
          </a:p>
        </p:txBody>
      </p:sp>
      <p:sp>
        <p:nvSpPr>
          <p:cNvPr id="5" name="عنوان 1">
            <a:extLst>
              <a:ext uri="{FF2B5EF4-FFF2-40B4-BE49-F238E27FC236}">
                <a16:creationId xmlns:a16="http://schemas.microsoft.com/office/drawing/2014/main" id="{33C50B45-8209-9345-B7CB-3D3ABAB1DA18}"/>
              </a:ext>
            </a:extLst>
          </p:cNvPr>
          <p:cNvSpPr>
            <a:spLocks noGrp="1"/>
          </p:cNvSpPr>
          <p:nvPr>
            <p:ph type="title"/>
          </p:nvPr>
        </p:nvSpPr>
        <p:spPr>
          <a:xfrm>
            <a:off x="838200" y="365125"/>
            <a:ext cx="10515600" cy="1325563"/>
          </a:xfrm>
        </p:spPr>
        <p:txBody>
          <a:bodyPr/>
          <a:lstStyle/>
          <a:p>
            <a:pPr marL="571500" indent="-571500">
              <a:buFont typeface="Arial" panose="020B0604020202020204" pitchFamily="34" charset="0"/>
              <a:buChar char="•"/>
            </a:pPr>
            <a:r>
              <a:rPr lang="fa-IR"/>
              <a:t>چادر: </a:t>
            </a:r>
          </a:p>
        </p:txBody>
      </p:sp>
      <p:pic>
        <p:nvPicPr>
          <p:cNvPr id="6" name="تصویر 6">
            <a:extLst>
              <a:ext uri="{FF2B5EF4-FFF2-40B4-BE49-F238E27FC236}">
                <a16:creationId xmlns:a16="http://schemas.microsoft.com/office/drawing/2014/main" id="{195BA33B-5FE8-0E49-94A3-9219C96B6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45" y="365125"/>
            <a:ext cx="3566981" cy="5418667"/>
          </a:xfrm>
          <a:prstGeom prst="rect">
            <a:avLst/>
          </a:prstGeom>
        </p:spPr>
      </p:pic>
    </p:spTree>
    <p:extLst>
      <p:ext uri="{BB962C8B-B14F-4D97-AF65-F5344CB8AC3E}">
        <p14:creationId xmlns:p14="http://schemas.microsoft.com/office/powerpoint/2010/main" val="4057089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DE096DE-662E-1841-8D92-2C842C6329AB}"/>
              </a:ext>
            </a:extLst>
          </p:cNvPr>
          <p:cNvSpPr>
            <a:spLocks noGrp="1"/>
          </p:cNvSpPr>
          <p:nvPr>
            <p:ph type="title"/>
          </p:nvPr>
        </p:nvSpPr>
        <p:spPr/>
        <p:txBody>
          <a:bodyPr/>
          <a:lstStyle/>
          <a:p>
            <a:pPr marL="571500" indent="-571500">
              <a:buFont typeface="Arial" panose="020B0604020202020204" pitchFamily="34" charset="0"/>
              <a:buChar char="•"/>
            </a:pPr>
            <a:r>
              <a:rPr lang="fa-IR"/>
              <a:t>لباس و پوشاک مردان کرد شمال خراسان </a:t>
            </a:r>
          </a:p>
        </p:txBody>
      </p:sp>
      <p:sp>
        <p:nvSpPr>
          <p:cNvPr id="3" name="نگهدارنده مکان محتوا 2">
            <a:extLst>
              <a:ext uri="{FF2B5EF4-FFF2-40B4-BE49-F238E27FC236}">
                <a16:creationId xmlns:a16="http://schemas.microsoft.com/office/drawing/2014/main" id="{0AA034A3-179B-1B42-89E7-7F956D85F2C7}"/>
              </a:ext>
            </a:extLst>
          </p:cNvPr>
          <p:cNvSpPr>
            <a:spLocks noGrp="1"/>
          </p:cNvSpPr>
          <p:nvPr>
            <p:ph idx="1"/>
          </p:nvPr>
        </p:nvSpPr>
        <p:spPr/>
        <p:txBody>
          <a:bodyPr/>
          <a:lstStyle/>
          <a:p>
            <a:pPr marL="0" indent="0">
              <a:buNone/>
            </a:pPr>
            <a:r>
              <a:rPr lang="fa-IR"/>
              <a:t>کلاه، پیراهن، شلوار، جوراب،پتاوه، چارووق، قبا</a:t>
            </a:r>
          </a:p>
        </p:txBody>
      </p:sp>
    </p:spTree>
    <p:extLst>
      <p:ext uri="{BB962C8B-B14F-4D97-AF65-F5344CB8AC3E}">
        <p14:creationId xmlns:p14="http://schemas.microsoft.com/office/powerpoint/2010/main" val="3841580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561852-0C26-144E-9B7B-45F42891970E}"/>
              </a:ext>
            </a:extLst>
          </p:cNvPr>
          <p:cNvSpPr>
            <a:spLocks noGrp="1"/>
          </p:cNvSpPr>
          <p:nvPr>
            <p:ph type="title"/>
          </p:nvPr>
        </p:nvSpPr>
        <p:spPr/>
        <p:txBody>
          <a:bodyPr/>
          <a:lstStyle/>
          <a:p>
            <a:pPr marL="571500" indent="-571500">
              <a:buFont typeface="Arial" panose="020B0604020202020204" pitchFamily="34" charset="0"/>
              <a:buChar char="•"/>
            </a:pPr>
            <a:r>
              <a:rPr lang="fa-IR"/>
              <a:t>کلاه: </a:t>
            </a:r>
          </a:p>
        </p:txBody>
      </p:sp>
      <p:sp>
        <p:nvSpPr>
          <p:cNvPr id="3" name="نگهدارنده مکان محتوا 2">
            <a:extLst>
              <a:ext uri="{FF2B5EF4-FFF2-40B4-BE49-F238E27FC236}">
                <a16:creationId xmlns:a16="http://schemas.microsoft.com/office/drawing/2014/main" id="{A2C8DB22-7369-7D43-B4FF-9F2D5E505856}"/>
              </a:ext>
            </a:extLst>
          </p:cNvPr>
          <p:cNvSpPr>
            <a:spLocks noGrp="1"/>
          </p:cNvSpPr>
          <p:nvPr>
            <p:ph idx="1"/>
          </p:nvPr>
        </p:nvSpPr>
        <p:spPr/>
        <p:txBody>
          <a:bodyPr/>
          <a:lstStyle/>
          <a:p>
            <a:pPr marL="0" indent="0">
              <a:buNone/>
            </a:pPr>
            <a:r>
              <a:rPr lang="fa-IR"/>
              <a:t>مردان کرد شمال خراسان از دو نوع کلاه نمدی و پوستی استفاده می کنند. </a:t>
            </a:r>
          </a:p>
          <a:p>
            <a:pPr marL="0" indent="0">
              <a:buNone/>
            </a:pPr>
            <a:r>
              <a:rPr lang="fa-IR"/>
              <a:t>کلاه نمدی: </a:t>
            </a:r>
          </a:p>
          <a:p>
            <a:pPr marL="0" indent="0">
              <a:buNone/>
            </a:pPr>
            <a:r>
              <a:rPr lang="fa-IR"/>
              <a:t>کلاه نمدی را از پشم تهیه میکنند و هنگامی که این کلاه را بر سر میگذارند پارچه ای کلاقه ای یا کلاغی با طرحهای کلاه به دور ان میپیچند. </a:t>
            </a:r>
          </a:p>
          <a:p>
            <a:pPr marL="0" indent="0">
              <a:buNone/>
            </a:pPr>
            <a:r>
              <a:rPr lang="fa-IR"/>
              <a:t>کلاه پوستی: </a:t>
            </a:r>
          </a:p>
          <a:p>
            <a:pPr marL="0" indent="0">
              <a:buNone/>
            </a:pPr>
            <a:r>
              <a:rPr lang="fa-IR"/>
              <a:t>مردان کرد شمال خراسان کلاه دیگری دارند که به قره کل موسوم است و ان را از پوست بره تهیه میکنند. این کلاه که به شکل استوانه ای کوتاه است دارای کلگی مسطحی است و اغلب آن را با پارچه قرمز خوش رنگی میپوشانند. ضمناً این کلاه دارای آستر است. </a:t>
            </a:r>
          </a:p>
        </p:txBody>
      </p:sp>
    </p:spTree>
    <p:extLst>
      <p:ext uri="{BB962C8B-B14F-4D97-AF65-F5344CB8AC3E}">
        <p14:creationId xmlns:p14="http://schemas.microsoft.com/office/powerpoint/2010/main" val="1085993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2FA74C-DE78-564F-B596-985459E39972}"/>
              </a:ext>
            </a:extLst>
          </p:cNvPr>
          <p:cNvSpPr>
            <a:spLocks noGrp="1"/>
          </p:cNvSpPr>
          <p:nvPr>
            <p:ph type="title"/>
          </p:nvPr>
        </p:nvSpPr>
        <p:spPr/>
        <p:txBody>
          <a:bodyPr/>
          <a:lstStyle/>
          <a:p>
            <a:pPr marL="571500" indent="-571500">
              <a:buFont typeface="Arial" panose="020B0604020202020204" pitchFamily="34" charset="0"/>
              <a:buChar char="•"/>
            </a:pPr>
            <a:r>
              <a:rPr lang="fa-IR"/>
              <a:t>پیراهن : </a:t>
            </a:r>
          </a:p>
        </p:txBody>
      </p:sp>
      <p:sp>
        <p:nvSpPr>
          <p:cNvPr id="3" name="نگهدارنده مکان محتوا 2">
            <a:extLst>
              <a:ext uri="{FF2B5EF4-FFF2-40B4-BE49-F238E27FC236}">
                <a16:creationId xmlns:a16="http://schemas.microsoft.com/office/drawing/2014/main" id="{CE15056B-EB3F-DB45-ACF7-7E9B0CB1C42A}"/>
              </a:ext>
            </a:extLst>
          </p:cNvPr>
          <p:cNvSpPr>
            <a:spLocks noGrp="1"/>
          </p:cNvSpPr>
          <p:nvPr>
            <p:ph idx="1"/>
          </p:nvPr>
        </p:nvSpPr>
        <p:spPr/>
        <p:txBody>
          <a:bodyPr/>
          <a:lstStyle/>
          <a:p>
            <a:pPr marL="0" indent="0">
              <a:buNone/>
            </a:pPr>
            <a:r>
              <a:rPr lang="fa-IR"/>
              <a:t>مردان کرد شمال خراسان پیراهنی اغلب به رنگ قرمز تند وگاه سفید بدون گل و بته بر تن میکنند قد پیراهن معمولی یقه اش گرد وجلو باز وآستین ساده و راسته است. </a:t>
            </a:r>
          </a:p>
        </p:txBody>
      </p:sp>
    </p:spTree>
    <p:extLst>
      <p:ext uri="{BB962C8B-B14F-4D97-AF65-F5344CB8AC3E}">
        <p14:creationId xmlns:p14="http://schemas.microsoft.com/office/powerpoint/2010/main" val="2671483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8BAEE9-341B-7740-B1DC-990FB7BD5C1B}"/>
              </a:ext>
            </a:extLst>
          </p:cNvPr>
          <p:cNvSpPr>
            <a:spLocks noGrp="1"/>
          </p:cNvSpPr>
          <p:nvPr>
            <p:ph type="title"/>
          </p:nvPr>
        </p:nvSpPr>
        <p:spPr/>
        <p:txBody>
          <a:bodyPr/>
          <a:lstStyle/>
          <a:p>
            <a:pPr marL="571500" indent="-571500">
              <a:buFont typeface="Arial" panose="020B0604020202020204" pitchFamily="34" charset="0"/>
              <a:buChar char="•"/>
            </a:pPr>
            <a:r>
              <a:rPr lang="fa-IR"/>
              <a:t>شلوار : </a:t>
            </a:r>
          </a:p>
        </p:txBody>
      </p:sp>
      <p:sp>
        <p:nvSpPr>
          <p:cNvPr id="3" name="نگهدارنده مکان محتوا 2">
            <a:extLst>
              <a:ext uri="{FF2B5EF4-FFF2-40B4-BE49-F238E27FC236}">
                <a16:creationId xmlns:a16="http://schemas.microsoft.com/office/drawing/2014/main" id="{E7FE278E-B80A-B745-B712-607413C2E322}"/>
              </a:ext>
            </a:extLst>
          </p:cNvPr>
          <p:cNvSpPr>
            <a:spLocks noGrp="1"/>
          </p:cNvSpPr>
          <p:nvPr>
            <p:ph idx="1"/>
          </p:nvPr>
        </p:nvSpPr>
        <p:spPr/>
        <p:txBody>
          <a:bodyPr/>
          <a:lstStyle/>
          <a:p>
            <a:pPr marL="0" indent="0">
              <a:buNone/>
            </a:pPr>
            <a:r>
              <a:rPr lang="fa-IR"/>
              <a:t>شلوار مردان کرد دارای شکلیساده بوده ولیفه ای است ضمن انکه دوساق مخروطی ناقص با میان ساق دارد که در محلی کمی بالاتر از زانو به ساقهای شلوار دوخته میشود. این نوع شلوار را معمولا از پارچه های مشکی مخطط یا ساده نظیر دبیت انتخاب کرده و میدوزند. </a:t>
            </a:r>
          </a:p>
        </p:txBody>
      </p:sp>
    </p:spTree>
    <p:extLst>
      <p:ext uri="{BB962C8B-B14F-4D97-AF65-F5344CB8AC3E}">
        <p14:creationId xmlns:p14="http://schemas.microsoft.com/office/powerpoint/2010/main" val="540357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941A19-3F9F-FB40-ADAF-6E9A21DBF27C}"/>
              </a:ext>
            </a:extLst>
          </p:cNvPr>
          <p:cNvSpPr>
            <a:spLocks noGrp="1"/>
          </p:cNvSpPr>
          <p:nvPr>
            <p:ph type="title"/>
          </p:nvPr>
        </p:nvSpPr>
        <p:spPr/>
        <p:txBody>
          <a:bodyPr/>
          <a:lstStyle/>
          <a:p>
            <a:r>
              <a:rPr lang="fa-IR"/>
              <a:t>جوراب : </a:t>
            </a:r>
          </a:p>
        </p:txBody>
      </p:sp>
      <p:sp>
        <p:nvSpPr>
          <p:cNvPr id="3" name="نگهدارنده مکان محتوا 2">
            <a:extLst>
              <a:ext uri="{FF2B5EF4-FFF2-40B4-BE49-F238E27FC236}">
                <a16:creationId xmlns:a16="http://schemas.microsoft.com/office/drawing/2014/main" id="{22DA597A-09D4-4049-A863-E429330B82E7}"/>
              </a:ext>
            </a:extLst>
          </p:cNvPr>
          <p:cNvSpPr>
            <a:spLocks noGrp="1"/>
          </p:cNvSpPr>
          <p:nvPr>
            <p:ph idx="1"/>
          </p:nvPr>
        </p:nvSpPr>
        <p:spPr/>
        <p:txBody>
          <a:bodyPr/>
          <a:lstStyle/>
          <a:p>
            <a:pPr marL="0" indent="0">
              <a:buNone/>
            </a:pPr>
            <a:r>
              <a:rPr lang="fa-IR"/>
              <a:t>جوراب مردان کرد شمال خراسان به وسیله ی بانوانشان بافته میشود وگاه نقشهای زیبایی نیز دارند و مردان دمپای شلوارشان را همیشه داخل ساق جوراب قرار میدهند. </a:t>
            </a:r>
          </a:p>
        </p:txBody>
      </p:sp>
    </p:spTree>
    <p:extLst>
      <p:ext uri="{BB962C8B-B14F-4D97-AF65-F5344CB8AC3E}">
        <p14:creationId xmlns:p14="http://schemas.microsoft.com/office/powerpoint/2010/main" val="25973010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E764D4-E67E-D64F-A892-5CC8A0F756BB}"/>
              </a:ext>
            </a:extLst>
          </p:cNvPr>
          <p:cNvSpPr>
            <a:spLocks noGrp="1"/>
          </p:cNvSpPr>
          <p:nvPr>
            <p:ph type="title"/>
          </p:nvPr>
        </p:nvSpPr>
        <p:spPr/>
        <p:txBody>
          <a:bodyPr/>
          <a:lstStyle/>
          <a:p>
            <a:pPr marL="571500" indent="-571500">
              <a:buFont typeface="Arial" panose="020B0604020202020204" pitchFamily="34" charset="0"/>
              <a:buChar char="•"/>
            </a:pPr>
            <a:r>
              <a:rPr lang="fa-IR"/>
              <a:t>پتاوه: </a:t>
            </a:r>
          </a:p>
        </p:txBody>
      </p:sp>
      <p:sp>
        <p:nvSpPr>
          <p:cNvPr id="3" name="نگهدارنده مکان محتوا 2">
            <a:extLst>
              <a:ext uri="{FF2B5EF4-FFF2-40B4-BE49-F238E27FC236}">
                <a16:creationId xmlns:a16="http://schemas.microsoft.com/office/drawing/2014/main" id="{AFC33095-E472-3F4D-82B1-40E4B6592C42}"/>
              </a:ext>
            </a:extLst>
          </p:cNvPr>
          <p:cNvSpPr>
            <a:spLocks noGrp="1"/>
          </p:cNvSpPr>
          <p:nvPr>
            <p:ph idx="1"/>
          </p:nvPr>
        </p:nvSpPr>
        <p:spPr/>
        <p:txBody>
          <a:bodyPr/>
          <a:lstStyle/>
          <a:p>
            <a:pPr marL="0" indent="0">
              <a:buNone/>
            </a:pPr>
            <a:r>
              <a:rPr lang="fa-IR"/>
              <a:t>پتاوه یا مچ پیچ ساق بند پارچه کتانی و سفید است که به طور عمده توسط بانوان کرد بافته میشود پتاوه حداکثر حدود یک متر طول و حداقل حدود ۲۰ سانت پهنا دارد و بر قسمتیاز ان که در معرض دید قرار میگیرد نقوش تزیینی بافته میشود مردان این پتاوه را بر روی جوراب و دمپای شلوار که داخل ساقه جوراب میکنند میپیچند و روی ان را با ریسمانی نازک می بندند. </a:t>
            </a:r>
          </a:p>
        </p:txBody>
      </p:sp>
      <p:pic>
        <p:nvPicPr>
          <p:cNvPr id="4" name="تصویر 4">
            <a:extLst>
              <a:ext uri="{FF2B5EF4-FFF2-40B4-BE49-F238E27FC236}">
                <a16:creationId xmlns:a16="http://schemas.microsoft.com/office/drawing/2014/main" id="{92E54763-588B-C441-9499-C834773EC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67" y="3599259"/>
            <a:ext cx="2696711" cy="3098007"/>
          </a:xfrm>
          <a:prstGeom prst="rect">
            <a:avLst/>
          </a:prstGeom>
        </p:spPr>
      </p:pic>
      <p:pic>
        <p:nvPicPr>
          <p:cNvPr id="6" name="تصویر 6">
            <a:extLst>
              <a:ext uri="{FF2B5EF4-FFF2-40B4-BE49-F238E27FC236}">
                <a16:creationId xmlns:a16="http://schemas.microsoft.com/office/drawing/2014/main" id="{764CE7EA-FC9F-B144-AAC5-F26489B98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828" y="3599259"/>
            <a:ext cx="2696711" cy="3258741"/>
          </a:xfrm>
          <a:prstGeom prst="rect">
            <a:avLst/>
          </a:prstGeom>
        </p:spPr>
      </p:pic>
    </p:spTree>
    <p:extLst>
      <p:ext uri="{BB962C8B-B14F-4D97-AF65-F5344CB8AC3E}">
        <p14:creationId xmlns:p14="http://schemas.microsoft.com/office/powerpoint/2010/main" val="111041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807A416D-5F86-E149-90EA-741529F0FEA0}"/>
              </a:ext>
            </a:extLst>
          </p:cNvPr>
          <p:cNvSpPr>
            <a:spLocks noGrp="1"/>
          </p:cNvSpPr>
          <p:nvPr>
            <p:ph idx="1"/>
          </p:nvPr>
        </p:nvSpPr>
        <p:spPr>
          <a:xfrm>
            <a:off x="838200" y="1825624"/>
            <a:ext cx="10515600" cy="5032375"/>
          </a:xfrm>
        </p:spPr>
        <p:txBody>
          <a:bodyPr>
            <a:normAutofit/>
          </a:bodyPr>
          <a:lstStyle/>
          <a:p>
            <a:r>
              <a:rPr lang="fa-IR"/>
              <a:t>پیراهن: </a:t>
            </a:r>
          </a:p>
          <a:p>
            <a:pPr marL="0" indent="0">
              <a:buNone/>
            </a:pPr>
            <a:r>
              <a:rPr lang="fa-IR"/>
              <a:t>راسته با آستین بلند همراه یا بدون آن یقه </a:t>
            </a:r>
          </a:p>
          <a:p>
            <a:pPr marL="0" indent="0">
              <a:buNone/>
            </a:pPr>
            <a:r>
              <a:rPr lang="fa-IR"/>
              <a:t>جلو باز یا گاه سه گوش دامن پیراهن افقی</a:t>
            </a:r>
          </a:p>
          <a:p>
            <a:pPr marL="0" indent="0">
              <a:buNone/>
            </a:pPr>
            <a:r>
              <a:rPr lang="fa-IR"/>
              <a:t> و گاهی اندکی قوس دار و هلال است که</a:t>
            </a:r>
          </a:p>
          <a:p>
            <a:pPr marL="0" indent="0">
              <a:buNone/>
            </a:pPr>
            <a:r>
              <a:rPr lang="fa-IR"/>
              <a:t> در پهلوها چاک دارد بلندی ان تا اواسط</a:t>
            </a:r>
          </a:p>
          <a:p>
            <a:pPr marL="0" indent="0">
              <a:buNone/>
            </a:pPr>
            <a:r>
              <a:rPr lang="fa-IR"/>
              <a:t> ران بیشتر نیست و گاهی نیز کمتر می باشد. </a:t>
            </a:r>
          </a:p>
        </p:txBody>
      </p:sp>
      <p:pic>
        <p:nvPicPr>
          <p:cNvPr id="2" name="تصویر 3">
            <a:extLst>
              <a:ext uri="{FF2B5EF4-FFF2-40B4-BE49-F238E27FC236}">
                <a16:creationId xmlns:a16="http://schemas.microsoft.com/office/drawing/2014/main" id="{700AF79D-A30D-9342-AA24-1F675B7FD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68" y="1188241"/>
            <a:ext cx="3039668" cy="3911203"/>
          </a:xfrm>
          <a:prstGeom prst="rect">
            <a:avLst/>
          </a:prstGeom>
        </p:spPr>
      </p:pic>
      <p:pic>
        <p:nvPicPr>
          <p:cNvPr id="5" name="تصویر 5">
            <a:extLst>
              <a:ext uri="{FF2B5EF4-FFF2-40B4-BE49-F238E27FC236}">
                <a16:creationId xmlns:a16="http://schemas.microsoft.com/office/drawing/2014/main" id="{A191D35C-C4B6-074E-B9A1-634ECAB4B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589" y="1188241"/>
            <a:ext cx="2874763" cy="3911203"/>
          </a:xfrm>
          <a:prstGeom prst="rect">
            <a:avLst/>
          </a:prstGeom>
        </p:spPr>
      </p:pic>
    </p:spTree>
    <p:extLst>
      <p:ext uri="{BB962C8B-B14F-4D97-AF65-F5344CB8AC3E}">
        <p14:creationId xmlns:p14="http://schemas.microsoft.com/office/powerpoint/2010/main" val="28738893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C11BE5-78C1-D54A-8D43-4BB46F59DA5F}"/>
              </a:ext>
            </a:extLst>
          </p:cNvPr>
          <p:cNvSpPr>
            <a:spLocks noGrp="1"/>
          </p:cNvSpPr>
          <p:nvPr>
            <p:ph type="title"/>
          </p:nvPr>
        </p:nvSpPr>
        <p:spPr/>
        <p:txBody>
          <a:bodyPr/>
          <a:lstStyle/>
          <a:p>
            <a:pPr marL="571500" indent="-571500">
              <a:buFont typeface="Arial" panose="020B0604020202020204" pitchFamily="34" charset="0"/>
              <a:buChar char="•"/>
            </a:pPr>
            <a:r>
              <a:rPr lang="fa-IR"/>
              <a:t>چارووق: </a:t>
            </a:r>
          </a:p>
        </p:txBody>
      </p:sp>
      <p:sp>
        <p:nvSpPr>
          <p:cNvPr id="3" name="نگهدارنده مکان محتوا 2">
            <a:extLst>
              <a:ext uri="{FF2B5EF4-FFF2-40B4-BE49-F238E27FC236}">
                <a16:creationId xmlns:a16="http://schemas.microsoft.com/office/drawing/2014/main" id="{E2611C26-BA58-5040-9869-98BA0B4C1419}"/>
              </a:ext>
            </a:extLst>
          </p:cNvPr>
          <p:cNvSpPr>
            <a:spLocks noGrp="1"/>
          </p:cNvSpPr>
          <p:nvPr>
            <p:ph idx="1"/>
          </p:nvPr>
        </p:nvSpPr>
        <p:spPr/>
        <p:txBody>
          <a:bodyPr/>
          <a:lstStyle/>
          <a:p>
            <a:pPr marL="0" indent="0">
              <a:buNone/>
            </a:pPr>
            <a:r>
              <a:rPr lang="fa-IR"/>
              <a:t>مردان از پا پوش سنتی زیبایی به نام چاروق استفاده میکنند که توسط چاروق دوزان هنرمند قوچانی و بجنوردی از چرم دوخته میشود  که دارای یک تکه چرم خام حنایی رنگ است که از کف پا به اطراف بالا آمده است بر پشت پا وبه سوی قوزکها جمع شده پنجه ی این کفش حالتی برگشته دارد و بر روی جلوی سینه کفش خوابیده است بر روی این چرم یک پارچه، تکه چرم دیگری میدوزند که بلندی دیواره اطراف آن بسیار کم است و بقیه دیواره چرم اولی که در معرض دید است محل تزئینات با نخ های الوان و رنگی است چاروق دارای بندها و سگگ هایی نیز است که به وسیله ان ها بر پا معکم می شود. </a:t>
            </a:r>
          </a:p>
        </p:txBody>
      </p:sp>
    </p:spTree>
    <p:extLst>
      <p:ext uri="{BB962C8B-B14F-4D97-AF65-F5344CB8AC3E}">
        <p14:creationId xmlns:p14="http://schemas.microsoft.com/office/powerpoint/2010/main" val="4073764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F78645-77E6-7A46-B191-4DC668D77B18}"/>
              </a:ext>
            </a:extLst>
          </p:cNvPr>
          <p:cNvSpPr>
            <a:spLocks noGrp="1"/>
          </p:cNvSpPr>
          <p:nvPr>
            <p:ph type="title"/>
          </p:nvPr>
        </p:nvSpPr>
        <p:spPr/>
        <p:txBody>
          <a:bodyPr/>
          <a:lstStyle/>
          <a:p>
            <a:pPr marL="571500" indent="-571500">
              <a:buFont typeface="Arial" panose="020B0604020202020204" pitchFamily="34" charset="0"/>
              <a:buChar char="•"/>
            </a:pPr>
            <a:r>
              <a:rPr lang="fa-IR"/>
              <a:t>قبا : </a:t>
            </a:r>
          </a:p>
        </p:txBody>
      </p:sp>
      <p:sp>
        <p:nvSpPr>
          <p:cNvPr id="3" name="نگهدارنده مکان محتوا 2">
            <a:extLst>
              <a:ext uri="{FF2B5EF4-FFF2-40B4-BE49-F238E27FC236}">
                <a16:creationId xmlns:a16="http://schemas.microsoft.com/office/drawing/2014/main" id="{29722D0A-0114-2B47-B14D-18E1EEC6D8DD}"/>
              </a:ext>
            </a:extLst>
          </p:cNvPr>
          <p:cNvSpPr>
            <a:spLocks noGrp="1"/>
          </p:cNvSpPr>
          <p:nvPr>
            <p:ph idx="1"/>
          </p:nvPr>
        </p:nvSpPr>
        <p:spPr/>
        <p:txBody>
          <a:bodyPr/>
          <a:lstStyle/>
          <a:p>
            <a:pPr marL="0" indent="0">
              <a:buNone/>
            </a:pPr>
            <a:r>
              <a:rPr lang="fa-IR"/>
              <a:t>قبای مردان کرد شمال خراسان از پارچه های پشمی دستبافت کم عرض است که توسط بانوان کرد بافته میشود و از به هم دوختن این پارچه های کم عرض قبایی که بلندی ان تا پایین زانو است مهیا میشود که بدون یقه برگردان بوده و دو بر قبا اوریب به سوی پهلوهای بدن متمایل است و بر روی هم می افتد کمر قبا نسبتا باریک بوده ولی از کمر به پایین دامن قبا پهن میشود قبا در دو پهلو دارای جیب و در پایبن دامن نیز چاک دارد گفتنی است مردان کرد شمال خراسان معمولا کمربندی چرکی هم دارند که گاهی ان را بر روی پیراهن یا قبا می بندند.  </a:t>
            </a:r>
          </a:p>
        </p:txBody>
      </p:sp>
    </p:spTree>
    <p:extLst>
      <p:ext uri="{BB962C8B-B14F-4D97-AF65-F5344CB8AC3E}">
        <p14:creationId xmlns:p14="http://schemas.microsoft.com/office/powerpoint/2010/main" val="85681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8E9D30F9-C646-E147-9F8A-8867CBC46321}"/>
              </a:ext>
            </a:extLst>
          </p:cNvPr>
          <p:cNvSpPr>
            <a:spLocks noGrp="1"/>
          </p:cNvSpPr>
          <p:nvPr>
            <p:ph idx="1"/>
          </p:nvPr>
        </p:nvSpPr>
        <p:spPr/>
        <p:txBody>
          <a:bodyPr/>
          <a:lstStyle/>
          <a:p>
            <a:r>
              <a:rPr lang="fa-IR"/>
              <a:t>جلیقه: </a:t>
            </a:r>
          </a:p>
          <a:p>
            <a:pPr marL="0" indent="0">
              <a:buNone/>
            </a:pPr>
            <a:r>
              <a:rPr lang="fa-IR"/>
              <a:t>بانوان مازندران نیز جلیقه ای شبیه</a:t>
            </a:r>
          </a:p>
          <a:p>
            <a:pPr marL="0" indent="0">
              <a:buNone/>
            </a:pPr>
            <a:r>
              <a:rPr lang="fa-IR"/>
              <a:t> جلیقه بانوان گیلان استفاده میکنند. </a:t>
            </a:r>
          </a:p>
        </p:txBody>
      </p:sp>
      <p:pic>
        <p:nvPicPr>
          <p:cNvPr id="2" name="تصویر 3">
            <a:extLst>
              <a:ext uri="{FF2B5EF4-FFF2-40B4-BE49-F238E27FC236}">
                <a16:creationId xmlns:a16="http://schemas.microsoft.com/office/drawing/2014/main" id="{F91791F1-4497-AD4F-971B-A4816BEF5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473075"/>
            <a:ext cx="3600450" cy="4248150"/>
          </a:xfrm>
          <a:prstGeom prst="rect">
            <a:avLst/>
          </a:prstGeom>
        </p:spPr>
      </p:pic>
      <p:pic>
        <p:nvPicPr>
          <p:cNvPr id="5" name="تصویر 5">
            <a:extLst>
              <a:ext uri="{FF2B5EF4-FFF2-40B4-BE49-F238E27FC236}">
                <a16:creationId xmlns:a16="http://schemas.microsoft.com/office/drawing/2014/main" id="{82D2E7BE-E56E-2F42-9CB2-3B09D7BC3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41" y="473075"/>
            <a:ext cx="3192065" cy="4217987"/>
          </a:xfrm>
          <a:prstGeom prst="rect">
            <a:avLst/>
          </a:prstGeom>
        </p:spPr>
      </p:pic>
    </p:spTree>
    <p:extLst>
      <p:ext uri="{BB962C8B-B14F-4D97-AF65-F5344CB8AC3E}">
        <p14:creationId xmlns:p14="http://schemas.microsoft.com/office/powerpoint/2010/main" val="219647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807A2985-FD16-3046-B87A-A24BBBDE1641}"/>
              </a:ext>
            </a:extLst>
          </p:cNvPr>
          <p:cNvSpPr>
            <a:spLocks noGrp="1"/>
          </p:cNvSpPr>
          <p:nvPr>
            <p:ph idx="1"/>
          </p:nvPr>
        </p:nvSpPr>
        <p:spPr/>
        <p:txBody>
          <a:bodyPr/>
          <a:lstStyle/>
          <a:p>
            <a:r>
              <a:rPr lang="fa-IR"/>
              <a:t>شلیته: </a:t>
            </a:r>
          </a:p>
          <a:p>
            <a:r>
              <a:rPr lang="fa-IR"/>
              <a:t>عبارت است از پارچه های گلدار یا</a:t>
            </a:r>
          </a:p>
          <a:p>
            <a:pPr marL="0" indent="0">
              <a:buNone/>
            </a:pPr>
            <a:r>
              <a:rPr lang="fa-IR"/>
              <a:t> ساده باقدی کوتاه در حدود سی سانتیمتر</a:t>
            </a:r>
          </a:p>
          <a:p>
            <a:pPr marL="0" indent="0">
              <a:buNone/>
            </a:pPr>
            <a:r>
              <a:rPr lang="fa-IR"/>
              <a:t> و گاهی کمتر که پرچین است و برکمر</a:t>
            </a:r>
          </a:p>
          <a:p>
            <a:pPr marL="0" indent="0">
              <a:buNone/>
            </a:pPr>
            <a:r>
              <a:rPr lang="fa-IR"/>
              <a:t> پارچه ای اضافه دارد که چین های دامن </a:t>
            </a:r>
          </a:p>
          <a:p>
            <a:pPr marL="0" indent="0">
              <a:buNone/>
            </a:pPr>
            <a:r>
              <a:rPr lang="fa-IR"/>
              <a:t>در لای آن جمع میشود. </a:t>
            </a:r>
          </a:p>
        </p:txBody>
      </p:sp>
      <p:pic>
        <p:nvPicPr>
          <p:cNvPr id="4" name="تصویر 4">
            <a:extLst>
              <a:ext uri="{FF2B5EF4-FFF2-40B4-BE49-F238E27FC236}">
                <a16:creationId xmlns:a16="http://schemas.microsoft.com/office/drawing/2014/main" id="{B4F69C24-C11F-0D4C-BD57-2B7A42347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435" y="885031"/>
            <a:ext cx="5364325" cy="5418667"/>
          </a:xfrm>
          <a:prstGeom prst="rect">
            <a:avLst/>
          </a:prstGeom>
        </p:spPr>
      </p:pic>
    </p:spTree>
    <p:extLst>
      <p:ext uri="{BB962C8B-B14F-4D97-AF65-F5344CB8AC3E}">
        <p14:creationId xmlns:p14="http://schemas.microsoft.com/office/powerpoint/2010/main" val="2955469026"/>
      </p:ext>
    </p:extLst>
  </p:cSld>
  <p:clrMapOvr>
    <a:masterClrMapping/>
  </p:clrMapOvr>
</p:sld>
</file>

<file path=ppt/theme/theme1.xml><?xml version="1.0" encoding="utf-8"?>
<a:theme xmlns:a="http://schemas.openxmlformats.org/drawingml/2006/main" name="طرح زمینه Office">
  <a:themeElements>
    <a:clrScheme name="دفتر کا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دفتر کا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دفتر کا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71</Slides>
  <Notes>0</Notes>
  <HiddenSlides>0</HiddenSlides>
  <ScaleCrop>false</ScaleCrop>
  <HeadingPairs>
    <vt:vector size="4" baseType="variant">
      <vt:variant>
        <vt:lpstr>طرح زمینه</vt:lpstr>
      </vt:variant>
      <vt:variant>
        <vt:i4>1</vt:i4>
      </vt:variant>
      <vt:variant>
        <vt:lpstr>عنوان های اسلاید</vt:lpstr>
      </vt:variant>
      <vt:variant>
        <vt:i4>71</vt:i4>
      </vt:variant>
    </vt:vector>
  </HeadingPairs>
  <TitlesOfParts>
    <vt:vector size="72" baseType="lpstr">
      <vt:lpstr>طرح زمینه Office</vt:lpstr>
      <vt:lpstr>ارائه PowerPoint</vt:lpstr>
      <vt:lpstr>تاریخ لباس </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پوشاک قوچانی بانوان کرد شمال خراسان : </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چادر: </vt:lpstr>
      <vt:lpstr>لباس و پوشاک مردان کرد شمال خراسان </vt:lpstr>
      <vt:lpstr>کلاه: </vt:lpstr>
      <vt:lpstr>پیراهن : </vt:lpstr>
      <vt:lpstr>شلوار : </vt:lpstr>
      <vt:lpstr>جوراب : </vt:lpstr>
      <vt:lpstr>پتاوه: </vt:lpstr>
      <vt:lpstr>چارووق: </vt:lpstr>
      <vt:lpstr>قبا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PowerPoint</dc:title>
  <dc:creator>کاربر ناشناخته</dc:creator>
  <cp:lastModifiedBy>کاربر ناشناخته</cp:lastModifiedBy>
  <cp:revision>15</cp:revision>
  <dcterms:created xsi:type="dcterms:W3CDTF">2020-03-07T14:25:51Z</dcterms:created>
  <dcterms:modified xsi:type="dcterms:W3CDTF">2020-03-10T17:57:58Z</dcterms:modified>
</cp:coreProperties>
</file>