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4" r:id="rId2"/>
  </p:sldMasterIdLst>
  <p:notesMasterIdLst>
    <p:notesMasterId r:id="rId28"/>
  </p:notesMasterIdLst>
  <p:handoutMasterIdLst>
    <p:handoutMasterId r:id="rId29"/>
  </p:handout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4" r:id="rId16"/>
    <p:sldId id="276" r:id="rId17"/>
    <p:sldId id="277" r:id="rId18"/>
    <p:sldId id="278" r:id="rId19"/>
    <p:sldId id="279" r:id="rId20"/>
    <p:sldId id="280" r:id="rId21"/>
    <p:sldId id="282" r:id="rId22"/>
    <p:sldId id="283" r:id="rId23"/>
    <p:sldId id="284" r:id="rId24"/>
    <p:sldId id="285" r:id="rId25"/>
    <p:sldId id="286" r:id="rId26"/>
    <p:sldId id="273" r:id="rId2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  <p15:guide id="9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BD2"/>
    <a:srgbClr val="FAE2FE"/>
    <a:srgbClr val="FFE1F0"/>
    <a:srgbClr val="FDF8E7"/>
    <a:srgbClr val="F1FEE2"/>
    <a:srgbClr val="E9FDFD"/>
    <a:srgbClr val="96C6B7"/>
    <a:srgbClr val="FFFF75"/>
    <a:srgbClr val="A6F2F4"/>
    <a:srgbClr val="EE8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6182" autoAdjust="0"/>
  </p:normalViewPr>
  <p:slideViewPr>
    <p:cSldViewPr showGuides="1">
      <p:cViewPr varScale="1">
        <p:scale>
          <a:sx n="70" d="100"/>
          <a:sy n="70" d="100"/>
        </p:scale>
        <p:origin x="654" y="4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  <p:guide pos="3840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0C7E18-354F-4CB4-AADC-6889A9116745}" type="doc">
      <dgm:prSet loTypeId="urn:microsoft.com/office/officeart/2005/8/layout/radial3" loCatId="cycle" qsTypeId="urn:microsoft.com/office/officeart/2005/8/quickstyle/3d1" qsCatId="3D" csTypeId="urn:microsoft.com/office/officeart/2005/8/colors/colorful1#10" csCatId="colorful" phldr="1"/>
      <dgm:spPr/>
      <dgm:t>
        <a:bodyPr/>
        <a:lstStyle/>
        <a:p>
          <a:pPr rtl="1"/>
          <a:endParaRPr lang="fa-IR"/>
        </a:p>
      </dgm:t>
    </dgm:pt>
    <dgm:pt modelId="{4195C9EC-22BD-4B99-91A1-23024865ADE7}">
      <dgm:prSet phldrT="[Text]" custT="1"/>
      <dgm:spPr>
        <a:solidFill>
          <a:srgbClr val="FEFBD2">
            <a:alpha val="49804"/>
          </a:srgbClr>
        </a:solidFill>
      </dgm:spPr>
      <dgm:t>
        <a:bodyPr/>
        <a:lstStyle/>
        <a:p>
          <a:pPr rtl="1"/>
          <a:r>
            <a:rPr lang="fa-IR" sz="2400" b="1" dirty="0" smtClean="0">
              <a:cs typeface="B Zar" pitchFamily="2" charset="-78"/>
            </a:rPr>
            <a:t>اجزای تشکیل دهنده سیستم های </a:t>
          </a:r>
          <a:r>
            <a:rPr lang="en-US" sz="2400" b="1" dirty="0" smtClean="0">
              <a:latin typeface="Adobe Caslon Pro" pitchFamily="18" charset="0"/>
              <a:cs typeface="B Zar" pitchFamily="2" charset="-78"/>
            </a:rPr>
            <a:t>ERP</a:t>
          </a:r>
          <a:endParaRPr lang="fa-IR" sz="2400" b="1" dirty="0">
            <a:latin typeface="Adobe Caslon Pro" pitchFamily="18" charset="0"/>
            <a:cs typeface="B Zar" pitchFamily="2" charset="-78"/>
          </a:endParaRPr>
        </a:p>
      </dgm:t>
    </dgm:pt>
    <dgm:pt modelId="{44CC8552-7DF3-4393-A69C-C594964E96B6}" type="parTrans" cxnId="{6EFDBCEC-4D41-4A44-9811-3BA99E50A010}">
      <dgm:prSet/>
      <dgm:spPr/>
      <dgm:t>
        <a:bodyPr/>
        <a:lstStyle/>
        <a:p>
          <a:pPr rtl="1"/>
          <a:endParaRPr lang="fa-IR"/>
        </a:p>
      </dgm:t>
    </dgm:pt>
    <dgm:pt modelId="{A1DB6024-DF56-4FCD-BDE2-422EA22101CB}" type="sibTrans" cxnId="{6EFDBCEC-4D41-4A44-9811-3BA99E50A010}">
      <dgm:prSet/>
      <dgm:spPr/>
      <dgm:t>
        <a:bodyPr/>
        <a:lstStyle/>
        <a:p>
          <a:pPr rtl="1"/>
          <a:endParaRPr lang="fa-IR"/>
        </a:p>
      </dgm:t>
    </dgm:pt>
    <dgm:pt modelId="{D0BC3C60-F222-4D1E-B16E-B1AC9AB2C6EB}">
      <dgm:prSet phldrT="[Text]" custT="1"/>
      <dgm:spPr/>
      <dgm:t>
        <a:bodyPr/>
        <a:lstStyle/>
        <a:p>
          <a:pPr rtl="1"/>
          <a:r>
            <a:rPr lang="fa-IR" sz="2600" dirty="0" smtClean="0">
              <a:cs typeface="B Zar" pitchFamily="2" charset="-78"/>
            </a:rPr>
            <a:t>حسابداری مالی</a:t>
          </a:r>
          <a:endParaRPr lang="fa-IR" sz="2600" dirty="0">
            <a:cs typeface="B Zar" pitchFamily="2" charset="-78"/>
          </a:endParaRPr>
        </a:p>
      </dgm:t>
    </dgm:pt>
    <dgm:pt modelId="{386EBB99-5732-438F-A3F2-FA5225BDBB5C}" type="parTrans" cxnId="{3D9FB9DD-7F47-4C0A-988E-FAE40CF051F0}">
      <dgm:prSet/>
      <dgm:spPr/>
      <dgm:t>
        <a:bodyPr/>
        <a:lstStyle/>
        <a:p>
          <a:pPr rtl="1"/>
          <a:endParaRPr lang="fa-IR"/>
        </a:p>
      </dgm:t>
    </dgm:pt>
    <dgm:pt modelId="{A1393AA1-04EA-4DAB-9974-B206CEE3FF08}" type="sibTrans" cxnId="{3D9FB9DD-7F47-4C0A-988E-FAE40CF051F0}">
      <dgm:prSet/>
      <dgm:spPr/>
      <dgm:t>
        <a:bodyPr/>
        <a:lstStyle/>
        <a:p>
          <a:pPr rtl="1"/>
          <a:endParaRPr lang="fa-IR"/>
        </a:p>
      </dgm:t>
    </dgm:pt>
    <dgm:pt modelId="{A80E1204-5591-44E4-9AE3-5446C0D21513}">
      <dgm:prSet phldrT="[Text]" custT="1"/>
      <dgm:spPr/>
      <dgm:t>
        <a:bodyPr/>
        <a:lstStyle/>
        <a:p>
          <a:pPr rtl="1"/>
          <a:r>
            <a:rPr lang="fa-IR" sz="2600" dirty="0" smtClean="0">
              <a:cs typeface="B Zar" pitchFamily="2" charset="-78"/>
            </a:rPr>
            <a:t>کنترل</a:t>
          </a:r>
          <a:endParaRPr lang="fa-IR" sz="2600" dirty="0">
            <a:cs typeface="B Zar" pitchFamily="2" charset="-78"/>
          </a:endParaRPr>
        </a:p>
      </dgm:t>
    </dgm:pt>
    <dgm:pt modelId="{E5AA2DA4-444B-49F4-B28E-E019EBD48584}" type="parTrans" cxnId="{5B88DA34-7D24-4BF3-ABB8-762FDA221CB5}">
      <dgm:prSet/>
      <dgm:spPr/>
      <dgm:t>
        <a:bodyPr/>
        <a:lstStyle/>
        <a:p>
          <a:pPr rtl="1"/>
          <a:endParaRPr lang="fa-IR"/>
        </a:p>
      </dgm:t>
    </dgm:pt>
    <dgm:pt modelId="{6C256A40-D5BC-4B86-8640-BDEB8227A3BA}" type="sibTrans" cxnId="{5B88DA34-7D24-4BF3-ABB8-762FDA221CB5}">
      <dgm:prSet/>
      <dgm:spPr/>
      <dgm:t>
        <a:bodyPr/>
        <a:lstStyle/>
        <a:p>
          <a:pPr rtl="1"/>
          <a:endParaRPr lang="fa-IR"/>
        </a:p>
      </dgm:t>
    </dgm:pt>
    <dgm:pt modelId="{6494D1FB-9CDB-4E95-9C68-3A1BFBBBE3B4}">
      <dgm:prSet phldrT="[Text]" custT="1"/>
      <dgm:spPr/>
      <dgm:t>
        <a:bodyPr/>
        <a:lstStyle/>
        <a:p>
          <a:pPr rtl="1"/>
          <a:r>
            <a:rPr lang="fa-IR" sz="2600" dirty="0" smtClean="0">
              <a:cs typeface="B Zar" pitchFamily="2" charset="-78"/>
            </a:rPr>
            <a:t>مدیریت دارایی ها</a:t>
          </a:r>
          <a:endParaRPr lang="fa-IR" sz="2600" dirty="0">
            <a:cs typeface="B Zar" pitchFamily="2" charset="-78"/>
          </a:endParaRPr>
        </a:p>
      </dgm:t>
    </dgm:pt>
    <dgm:pt modelId="{EF4AE46C-22E0-4A1C-9C9C-BC3D5079C23F}" type="parTrans" cxnId="{D86A04F5-146A-4ED2-BF13-E623EBC2D876}">
      <dgm:prSet/>
      <dgm:spPr/>
      <dgm:t>
        <a:bodyPr/>
        <a:lstStyle/>
        <a:p>
          <a:pPr rtl="1"/>
          <a:endParaRPr lang="fa-IR"/>
        </a:p>
      </dgm:t>
    </dgm:pt>
    <dgm:pt modelId="{FF81FE05-8524-4372-A31C-24E99380B2F1}" type="sibTrans" cxnId="{D86A04F5-146A-4ED2-BF13-E623EBC2D876}">
      <dgm:prSet/>
      <dgm:spPr/>
      <dgm:t>
        <a:bodyPr/>
        <a:lstStyle/>
        <a:p>
          <a:pPr rtl="1"/>
          <a:endParaRPr lang="fa-IR"/>
        </a:p>
      </dgm:t>
    </dgm:pt>
    <dgm:pt modelId="{7F9E0A0C-5C23-4ACD-8D3B-340C81154AC8}">
      <dgm:prSet phldrT="[Text]" custT="1"/>
      <dgm:spPr/>
      <dgm:t>
        <a:bodyPr/>
        <a:lstStyle/>
        <a:p>
          <a:pPr rtl="1"/>
          <a:r>
            <a:rPr lang="fa-IR" sz="2600" dirty="0" smtClean="0">
              <a:cs typeface="B Zar" pitchFamily="2" charset="-78"/>
            </a:rPr>
            <a:t>سیستم پروژه</a:t>
          </a:r>
          <a:endParaRPr lang="fa-IR" sz="2600" dirty="0">
            <a:cs typeface="B Zar" pitchFamily="2" charset="-78"/>
          </a:endParaRPr>
        </a:p>
      </dgm:t>
    </dgm:pt>
    <dgm:pt modelId="{B964F974-62A4-4CDB-877D-972549C95346}" type="parTrans" cxnId="{55277055-DA22-47FF-B4D3-2DD3491327C7}">
      <dgm:prSet/>
      <dgm:spPr/>
      <dgm:t>
        <a:bodyPr/>
        <a:lstStyle/>
        <a:p>
          <a:pPr rtl="1"/>
          <a:endParaRPr lang="fa-IR"/>
        </a:p>
      </dgm:t>
    </dgm:pt>
    <dgm:pt modelId="{D6873659-6ABA-48C0-A9C5-83A8398D0E57}" type="sibTrans" cxnId="{55277055-DA22-47FF-B4D3-2DD3491327C7}">
      <dgm:prSet/>
      <dgm:spPr/>
      <dgm:t>
        <a:bodyPr/>
        <a:lstStyle/>
        <a:p>
          <a:pPr rtl="1"/>
          <a:endParaRPr lang="fa-IR"/>
        </a:p>
      </dgm:t>
    </dgm:pt>
    <dgm:pt modelId="{D4AF3C87-B8DD-4382-854F-B5B75FA03DCB}">
      <dgm:prSet phldrT="[Text]" custT="1"/>
      <dgm:spPr/>
      <dgm:t>
        <a:bodyPr/>
        <a:lstStyle/>
        <a:p>
          <a:pPr rtl="1"/>
          <a:r>
            <a:rPr lang="fa-IR" sz="2600" dirty="0" smtClean="0">
              <a:cs typeface="B Zar" pitchFamily="2" charset="-78"/>
            </a:rPr>
            <a:t>سیستم جریان کار</a:t>
          </a:r>
          <a:endParaRPr lang="fa-IR" sz="2600" dirty="0">
            <a:cs typeface="B Zar" pitchFamily="2" charset="-78"/>
          </a:endParaRPr>
        </a:p>
      </dgm:t>
    </dgm:pt>
    <dgm:pt modelId="{B370899A-5CA4-4B85-813D-4FBCFC42C97D}" type="parTrans" cxnId="{5470598B-F0DA-41DC-9D61-A6BBC6CAE464}">
      <dgm:prSet/>
      <dgm:spPr/>
      <dgm:t>
        <a:bodyPr/>
        <a:lstStyle/>
        <a:p>
          <a:pPr rtl="1"/>
          <a:endParaRPr lang="fa-IR"/>
        </a:p>
      </dgm:t>
    </dgm:pt>
    <dgm:pt modelId="{3791CF51-5953-4F57-ABB4-8A8BEBC1C522}" type="sibTrans" cxnId="{5470598B-F0DA-41DC-9D61-A6BBC6CAE464}">
      <dgm:prSet/>
      <dgm:spPr/>
      <dgm:t>
        <a:bodyPr/>
        <a:lstStyle/>
        <a:p>
          <a:pPr rtl="1"/>
          <a:endParaRPr lang="fa-IR"/>
        </a:p>
      </dgm:t>
    </dgm:pt>
    <dgm:pt modelId="{91AFE8D1-ABEB-49E8-B3B4-572302F5DFE2}">
      <dgm:prSet phldrT="[Text]" custT="1"/>
      <dgm:spPr/>
      <dgm:t>
        <a:bodyPr/>
        <a:lstStyle/>
        <a:p>
          <a:pPr rtl="1"/>
          <a:r>
            <a:rPr lang="fa-IR" sz="2600" dirty="0" smtClean="0">
              <a:cs typeface="B Zar" pitchFamily="2" charset="-78"/>
            </a:rPr>
            <a:t>راه حل های صنعتی</a:t>
          </a:r>
          <a:endParaRPr lang="fa-IR" sz="2600" dirty="0">
            <a:cs typeface="B Zar" pitchFamily="2" charset="-78"/>
          </a:endParaRPr>
        </a:p>
      </dgm:t>
    </dgm:pt>
    <dgm:pt modelId="{4E67AC37-23BB-45DF-8EEE-FE00EDBA25EB}" type="parTrans" cxnId="{BFAC8831-1636-44D3-9312-BDA64723F7DF}">
      <dgm:prSet/>
      <dgm:spPr/>
      <dgm:t>
        <a:bodyPr/>
        <a:lstStyle/>
        <a:p>
          <a:pPr rtl="1"/>
          <a:endParaRPr lang="fa-IR"/>
        </a:p>
      </dgm:t>
    </dgm:pt>
    <dgm:pt modelId="{BB8DD176-2964-4758-B874-81C5F259FF34}" type="sibTrans" cxnId="{BFAC8831-1636-44D3-9312-BDA64723F7DF}">
      <dgm:prSet/>
      <dgm:spPr/>
      <dgm:t>
        <a:bodyPr/>
        <a:lstStyle/>
        <a:p>
          <a:pPr rtl="1"/>
          <a:endParaRPr lang="fa-IR"/>
        </a:p>
      </dgm:t>
    </dgm:pt>
    <dgm:pt modelId="{BB6E9B28-C87F-4278-9BE0-832A219596F9}">
      <dgm:prSet phldrT="[Text]" custT="1"/>
      <dgm:spPr/>
      <dgm:t>
        <a:bodyPr/>
        <a:lstStyle/>
        <a:p>
          <a:pPr rtl="1"/>
          <a:r>
            <a:rPr lang="fa-IR" sz="2600" dirty="0" smtClean="0">
              <a:cs typeface="B Zar" pitchFamily="2" charset="-78"/>
            </a:rPr>
            <a:t>منابع انسانی</a:t>
          </a:r>
          <a:endParaRPr lang="fa-IR" sz="2600" dirty="0">
            <a:cs typeface="B Zar" pitchFamily="2" charset="-78"/>
          </a:endParaRPr>
        </a:p>
      </dgm:t>
    </dgm:pt>
    <dgm:pt modelId="{BF2C5CD8-BA7A-4B2E-B452-AA96704C444E}" type="parTrans" cxnId="{E6F9ECDB-083A-494E-AAF3-241C466CB7B8}">
      <dgm:prSet/>
      <dgm:spPr/>
      <dgm:t>
        <a:bodyPr/>
        <a:lstStyle/>
        <a:p>
          <a:pPr rtl="1"/>
          <a:endParaRPr lang="fa-IR"/>
        </a:p>
      </dgm:t>
    </dgm:pt>
    <dgm:pt modelId="{4E2CA4F6-CE7F-440E-BC24-96984C5E9883}" type="sibTrans" cxnId="{E6F9ECDB-083A-494E-AAF3-241C466CB7B8}">
      <dgm:prSet/>
      <dgm:spPr/>
      <dgm:t>
        <a:bodyPr/>
        <a:lstStyle/>
        <a:p>
          <a:pPr rtl="1"/>
          <a:endParaRPr lang="fa-IR"/>
        </a:p>
      </dgm:t>
    </dgm:pt>
    <dgm:pt modelId="{7F9F3F6B-4EFC-442B-8849-9C8046AA4634}">
      <dgm:prSet phldrT="[Text]" custT="1"/>
      <dgm:spPr/>
      <dgm:t>
        <a:bodyPr/>
        <a:lstStyle/>
        <a:p>
          <a:pPr rtl="1"/>
          <a:r>
            <a:rPr lang="fa-IR" sz="2600" dirty="0" smtClean="0">
              <a:cs typeface="B Zar" pitchFamily="2" charset="-78"/>
            </a:rPr>
            <a:t>سیستم نگهداری شرکت</a:t>
          </a:r>
          <a:endParaRPr lang="fa-IR" sz="2600" dirty="0">
            <a:cs typeface="B Zar" pitchFamily="2" charset="-78"/>
          </a:endParaRPr>
        </a:p>
      </dgm:t>
    </dgm:pt>
    <dgm:pt modelId="{9A79381C-9282-4074-AE1F-DCDF62468F15}" type="parTrans" cxnId="{9E30ECE7-05D9-4498-9E44-882E9E9DF17E}">
      <dgm:prSet/>
      <dgm:spPr/>
      <dgm:t>
        <a:bodyPr/>
        <a:lstStyle/>
        <a:p>
          <a:pPr rtl="1"/>
          <a:endParaRPr lang="fa-IR"/>
        </a:p>
      </dgm:t>
    </dgm:pt>
    <dgm:pt modelId="{DA507838-1578-4FE7-96CF-991DB339D588}" type="sibTrans" cxnId="{9E30ECE7-05D9-4498-9E44-882E9E9DF17E}">
      <dgm:prSet/>
      <dgm:spPr/>
      <dgm:t>
        <a:bodyPr/>
        <a:lstStyle/>
        <a:p>
          <a:pPr rtl="1"/>
          <a:endParaRPr lang="fa-IR"/>
        </a:p>
      </dgm:t>
    </dgm:pt>
    <dgm:pt modelId="{47F12883-7610-45BD-93D4-D66A13D3CFC0}">
      <dgm:prSet phldrT="[Text]" custT="1"/>
      <dgm:spPr/>
      <dgm:t>
        <a:bodyPr/>
        <a:lstStyle/>
        <a:p>
          <a:pPr rtl="1"/>
          <a:r>
            <a:rPr lang="fa-IR" sz="2600" dirty="0" smtClean="0">
              <a:cs typeface="B Zar" pitchFamily="2" charset="-78"/>
            </a:rPr>
            <a:t>مدیریت مواد</a:t>
          </a:r>
          <a:endParaRPr lang="fa-IR" sz="2600" dirty="0">
            <a:cs typeface="B Zar" pitchFamily="2" charset="-78"/>
          </a:endParaRPr>
        </a:p>
      </dgm:t>
    </dgm:pt>
    <dgm:pt modelId="{B057BA5B-9CF8-442C-8B0C-B54171C51C84}" type="parTrans" cxnId="{20730287-D906-49DF-A464-20A87836D55F}">
      <dgm:prSet/>
      <dgm:spPr/>
      <dgm:t>
        <a:bodyPr/>
        <a:lstStyle/>
        <a:p>
          <a:pPr rtl="1"/>
          <a:endParaRPr lang="fa-IR"/>
        </a:p>
      </dgm:t>
    </dgm:pt>
    <dgm:pt modelId="{B9303D47-FD87-4334-A403-CF0BAF59DDDC}" type="sibTrans" cxnId="{20730287-D906-49DF-A464-20A87836D55F}">
      <dgm:prSet/>
      <dgm:spPr/>
      <dgm:t>
        <a:bodyPr/>
        <a:lstStyle/>
        <a:p>
          <a:pPr rtl="1"/>
          <a:endParaRPr lang="fa-IR"/>
        </a:p>
      </dgm:t>
    </dgm:pt>
    <dgm:pt modelId="{1E424829-0299-4C44-82F5-DDA0378097D1}">
      <dgm:prSet phldrT="[Text]" custT="1"/>
      <dgm:spPr/>
      <dgm:t>
        <a:bodyPr/>
        <a:lstStyle/>
        <a:p>
          <a:pPr rtl="1"/>
          <a:r>
            <a:rPr lang="fa-IR" sz="2600" dirty="0" smtClean="0">
              <a:cs typeface="B Zar" pitchFamily="2" charset="-78"/>
            </a:rPr>
            <a:t>مدیریت کیفیت</a:t>
          </a:r>
          <a:endParaRPr lang="fa-IR" sz="2600" dirty="0">
            <a:cs typeface="B Zar" pitchFamily="2" charset="-78"/>
          </a:endParaRPr>
        </a:p>
      </dgm:t>
    </dgm:pt>
    <dgm:pt modelId="{A474FE87-0FB9-40A9-ADDE-0ED07EA070C4}" type="parTrans" cxnId="{99BE8FBE-EFA5-4BF5-A413-7E193987F06E}">
      <dgm:prSet/>
      <dgm:spPr/>
      <dgm:t>
        <a:bodyPr/>
        <a:lstStyle/>
        <a:p>
          <a:pPr rtl="1"/>
          <a:endParaRPr lang="fa-IR"/>
        </a:p>
      </dgm:t>
    </dgm:pt>
    <dgm:pt modelId="{A04F03AA-6898-4D2C-B809-D664B6F96337}" type="sibTrans" cxnId="{99BE8FBE-EFA5-4BF5-A413-7E193987F06E}">
      <dgm:prSet/>
      <dgm:spPr/>
      <dgm:t>
        <a:bodyPr/>
        <a:lstStyle/>
        <a:p>
          <a:pPr rtl="1"/>
          <a:endParaRPr lang="fa-IR"/>
        </a:p>
      </dgm:t>
    </dgm:pt>
    <dgm:pt modelId="{632053A0-29E1-45D3-BBF9-C223F33AE8D9}">
      <dgm:prSet phldrT="[Text]" custT="1"/>
      <dgm:spPr/>
      <dgm:t>
        <a:bodyPr/>
        <a:lstStyle/>
        <a:p>
          <a:pPr rtl="1"/>
          <a:r>
            <a:rPr lang="fa-IR" sz="2600" dirty="0" smtClean="0">
              <a:cs typeface="B Zar" pitchFamily="2" charset="-78"/>
            </a:rPr>
            <a:t>برنامه ریزی تولید</a:t>
          </a:r>
          <a:endParaRPr lang="fa-IR" sz="2600" dirty="0">
            <a:cs typeface="B Zar" pitchFamily="2" charset="-78"/>
          </a:endParaRPr>
        </a:p>
      </dgm:t>
    </dgm:pt>
    <dgm:pt modelId="{F435227B-831B-42A0-A9A9-B00FA774B2F2}" type="parTrans" cxnId="{BCD05609-0DDF-4316-BC61-F6BF9D88A769}">
      <dgm:prSet/>
      <dgm:spPr/>
      <dgm:t>
        <a:bodyPr/>
        <a:lstStyle/>
        <a:p>
          <a:pPr rtl="1"/>
          <a:endParaRPr lang="fa-IR"/>
        </a:p>
      </dgm:t>
    </dgm:pt>
    <dgm:pt modelId="{842FA3D0-0251-4DB4-87F3-F49F2EB16C57}" type="sibTrans" cxnId="{BCD05609-0DDF-4316-BC61-F6BF9D88A769}">
      <dgm:prSet/>
      <dgm:spPr/>
      <dgm:t>
        <a:bodyPr/>
        <a:lstStyle/>
        <a:p>
          <a:pPr rtl="1"/>
          <a:endParaRPr lang="fa-IR"/>
        </a:p>
      </dgm:t>
    </dgm:pt>
    <dgm:pt modelId="{9529070A-B83C-45A7-88BE-B98E5E548201}">
      <dgm:prSet phldrT="[Text]" custT="1"/>
      <dgm:spPr/>
      <dgm:t>
        <a:bodyPr/>
        <a:lstStyle/>
        <a:p>
          <a:pPr rtl="1"/>
          <a:r>
            <a:rPr lang="fa-IR" sz="2600" dirty="0" smtClean="0">
              <a:cs typeface="B Zar" pitchFamily="2" charset="-78"/>
            </a:rPr>
            <a:t>فروش و توزیع</a:t>
          </a:r>
          <a:endParaRPr lang="fa-IR" sz="2600" dirty="0">
            <a:cs typeface="B Zar" pitchFamily="2" charset="-78"/>
          </a:endParaRPr>
        </a:p>
      </dgm:t>
    </dgm:pt>
    <dgm:pt modelId="{08DBAD0C-6CCB-4652-8CF9-BF2A2429DDB0}" type="parTrans" cxnId="{B0626003-F568-495B-849E-5F0F4473F471}">
      <dgm:prSet/>
      <dgm:spPr/>
      <dgm:t>
        <a:bodyPr/>
        <a:lstStyle/>
        <a:p>
          <a:pPr rtl="1"/>
          <a:endParaRPr lang="fa-IR"/>
        </a:p>
      </dgm:t>
    </dgm:pt>
    <dgm:pt modelId="{AF5E4D87-55B4-429B-B919-2CF65777B60E}" type="sibTrans" cxnId="{B0626003-F568-495B-849E-5F0F4473F471}">
      <dgm:prSet/>
      <dgm:spPr/>
      <dgm:t>
        <a:bodyPr/>
        <a:lstStyle/>
        <a:p>
          <a:pPr rtl="1"/>
          <a:endParaRPr lang="fa-IR"/>
        </a:p>
      </dgm:t>
    </dgm:pt>
    <dgm:pt modelId="{0D08AF4E-69AB-4D05-B36E-684E940F7684}" type="pres">
      <dgm:prSet presAssocID="{CF0C7E18-354F-4CB4-AADC-6889A911674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5BA140DF-E713-435E-8C4A-16D142738676}" type="pres">
      <dgm:prSet presAssocID="{CF0C7E18-354F-4CB4-AADC-6889A9116745}" presName="radial" presStyleCnt="0">
        <dgm:presLayoutVars>
          <dgm:animLvl val="ctr"/>
        </dgm:presLayoutVars>
      </dgm:prSet>
      <dgm:spPr/>
    </dgm:pt>
    <dgm:pt modelId="{09C854A0-6769-4AF5-BDCD-35A28808FEB8}" type="pres">
      <dgm:prSet presAssocID="{4195C9EC-22BD-4B99-91A1-23024865ADE7}" presName="centerShape" presStyleLbl="vennNode1" presStyleIdx="0" presStyleCnt="13"/>
      <dgm:spPr/>
      <dgm:t>
        <a:bodyPr/>
        <a:lstStyle/>
        <a:p>
          <a:pPr rtl="1"/>
          <a:endParaRPr lang="fa-IR"/>
        </a:p>
      </dgm:t>
    </dgm:pt>
    <dgm:pt modelId="{6336E8EF-B209-4237-95BA-516F39B078CF}" type="pres">
      <dgm:prSet presAssocID="{D0BC3C60-F222-4D1E-B16E-B1AC9AB2C6EB}" presName="node" presStyleLbl="vennNode1" presStyleIdx="1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A3D9377-0829-4E3A-A5A2-0EEB1468FEF2}" type="pres">
      <dgm:prSet presAssocID="{A80E1204-5591-44E4-9AE3-5446C0D21513}" presName="node" presStyleLbl="vennNode1" presStyleIdx="2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1DD57ED-BE88-4568-B9B5-9E6589901AB0}" type="pres">
      <dgm:prSet presAssocID="{6494D1FB-9CDB-4E95-9C68-3A1BFBBBE3B4}" presName="node" presStyleLbl="vennNode1" presStyleIdx="3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AF710AF-51A4-477A-94A3-184199218D9C}" type="pres">
      <dgm:prSet presAssocID="{7F9E0A0C-5C23-4ACD-8D3B-340C81154AC8}" presName="node" presStyleLbl="vennNode1" presStyleIdx="4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6E217CE-CAD9-4F20-A03C-CD5E47822E72}" type="pres">
      <dgm:prSet presAssocID="{D4AF3C87-B8DD-4382-854F-B5B75FA03DCB}" presName="node" presStyleLbl="vennNode1" presStyleIdx="5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B4548D0-A250-4EF3-A0DA-5F21CD66DDD8}" type="pres">
      <dgm:prSet presAssocID="{91AFE8D1-ABEB-49E8-B3B4-572302F5DFE2}" presName="node" presStyleLbl="vennNode1" presStyleIdx="6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7988586-A4BF-4826-927E-560850309F62}" type="pres">
      <dgm:prSet presAssocID="{BB6E9B28-C87F-4278-9BE0-832A219596F9}" presName="node" presStyleLbl="vennNode1" presStyleIdx="7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9DF053A-F0AB-482A-B662-B59CFCBF9E36}" type="pres">
      <dgm:prSet presAssocID="{7F9F3F6B-4EFC-442B-8849-9C8046AA4634}" presName="node" presStyleLbl="vennNode1" presStyleIdx="8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A2B5DE1-1FC4-4FE5-97A3-3AE19897651B}" type="pres">
      <dgm:prSet presAssocID="{47F12883-7610-45BD-93D4-D66A13D3CFC0}" presName="node" presStyleLbl="vennNode1" presStyleIdx="9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2B83F5D-2B0D-4F38-8932-3BE8750B341F}" type="pres">
      <dgm:prSet presAssocID="{1E424829-0299-4C44-82F5-DDA0378097D1}" presName="node" presStyleLbl="vennNode1" presStyleIdx="10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4466E5B-7B65-4DA2-8039-16B26E770FA6}" type="pres">
      <dgm:prSet presAssocID="{632053A0-29E1-45D3-BBF9-C223F33AE8D9}" presName="node" presStyleLbl="vennNode1" presStyleIdx="11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BC756EB-2258-4E61-A1F7-3D5E181EFBA7}" type="pres">
      <dgm:prSet presAssocID="{9529070A-B83C-45A7-88BE-B98E5E548201}" presName="node" presStyleLbl="vennNode1" presStyleIdx="12" presStyleCnt="1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CFDCC1DE-DF58-46F7-AEE4-BD24C74CE1DE}" type="presOf" srcId="{47F12883-7610-45BD-93D4-D66A13D3CFC0}" destId="{1A2B5DE1-1FC4-4FE5-97A3-3AE19897651B}" srcOrd="0" destOrd="0" presId="urn:microsoft.com/office/officeart/2005/8/layout/radial3"/>
    <dgm:cxn modelId="{D86A04F5-146A-4ED2-BF13-E623EBC2D876}" srcId="{4195C9EC-22BD-4B99-91A1-23024865ADE7}" destId="{6494D1FB-9CDB-4E95-9C68-3A1BFBBBE3B4}" srcOrd="2" destOrd="0" parTransId="{EF4AE46C-22E0-4A1C-9C9C-BC3D5079C23F}" sibTransId="{FF81FE05-8524-4372-A31C-24E99380B2F1}"/>
    <dgm:cxn modelId="{EC9CEB9A-0066-41CC-94D4-0C5757C664C4}" type="presOf" srcId="{6494D1FB-9CDB-4E95-9C68-3A1BFBBBE3B4}" destId="{81DD57ED-BE88-4568-B9B5-9E6589901AB0}" srcOrd="0" destOrd="0" presId="urn:microsoft.com/office/officeart/2005/8/layout/radial3"/>
    <dgm:cxn modelId="{BFAC8831-1636-44D3-9312-BDA64723F7DF}" srcId="{4195C9EC-22BD-4B99-91A1-23024865ADE7}" destId="{91AFE8D1-ABEB-49E8-B3B4-572302F5DFE2}" srcOrd="5" destOrd="0" parTransId="{4E67AC37-23BB-45DF-8EEE-FE00EDBA25EB}" sibTransId="{BB8DD176-2964-4758-B874-81C5F259FF34}"/>
    <dgm:cxn modelId="{D2BDC14D-7694-42A0-99DF-A9BFEEFBC9B3}" type="presOf" srcId="{D0BC3C60-F222-4D1E-B16E-B1AC9AB2C6EB}" destId="{6336E8EF-B209-4237-95BA-516F39B078CF}" srcOrd="0" destOrd="0" presId="urn:microsoft.com/office/officeart/2005/8/layout/radial3"/>
    <dgm:cxn modelId="{31F2216A-4EC5-4959-9D30-E421550FB846}" type="presOf" srcId="{91AFE8D1-ABEB-49E8-B3B4-572302F5DFE2}" destId="{FB4548D0-A250-4EF3-A0DA-5F21CD66DDD8}" srcOrd="0" destOrd="0" presId="urn:microsoft.com/office/officeart/2005/8/layout/radial3"/>
    <dgm:cxn modelId="{3AC79E58-0F83-4EF5-A698-F51EB1707683}" type="presOf" srcId="{632053A0-29E1-45D3-BBF9-C223F33AE8D9}" destId="{A4466E5B-7B65-4DA2-8039-16B26E770FA6}" srcOrd="0" destOrd="0" presId="urn:microsoft.com/office/officeart/2005/8/layout/radial3"/>
    <dgm:cxn modelId="{9E30ECE7-05D9-4498-9E44-882E9E9DF17E}" srcId="{4195C9EC-22BD-4B99-91A1-23024865ADE7}" destId="{7F9F3F6B-4EFC-442B-8849-9C8046AA4634}" srcOrd="7" destOrd="0" parTransId="{9A79381C-9282-4074-AE1F-DCDF62468F15}" sibTransId="{DA507838-1578-4FE7-96CF-991DB339D588}"/>
    <dgm:cxn modelId="{E6F9ECDB-083A-494E-AAF3-241C466CB7B8}" srcId="{4195C9EC-22BD-4B99-91A1-23024865ADE7}" destId="{BB6E9B28-C87F-4278-9BE0-832A219596F9}" srcOrd="6" destOrd="0" parTransId="{BF2C5CD8-BA7A-4B2E-B452-AA96704C444E}" sibTransId="{4E2CA4F6-CE7F-440E-BC24-96984C5E9883}"/>
    <dgm:cxn modelId="{9DFD8BCA-D19E-4660-8CAD-FAC959986BFE}" type="presOf" srcId="{D4AF3C87-B8DD-4382-854F-B5B75FA03DCB}" destId="{16E217CE-CAD9-4F20-A03C-CD5E47822E72}" srcOrd="0" destOrd="0" presId="urn:microsoft.com/office/officeart/2005/8/layout/radial3"/>
    <dgm:cxn modelId="{7CC0FDC4-8E3A-423F-81BE-4FE11D158E85}" type="presOf" srcId="{7F9E0A0C-5C23-4ACD-8D3B-340C81154AC8}" destId="{DAF710AF-51A4-477A-94A3-184199218D9C}" srcOrd="0" destOrd="0" presId="urn:microsoft.com/office/officeart/2005/8/layout/radial3"/>
    <dgm:cxn modelId="{55277055-DA22-47FF-B4D3-2DD3491327C7}" srcId="{4195C9EC-22BD-4B99-91A1-23024865ADE7}" destId="{7F9E0A0C-5C23-4ACD-8D3B-340C81154AC8}" srcOrd="3" destOrd="0" parTransId="{B964F974-62A4-4CDB-877D-972549C95346}" sibTransId="{D6873659-6ABA-48C0-A9C5-83A8398D0E57}"/>
    <dgm:cxn modelId="{BCD05609-0DDF-4316-BC61-F6BF9D88A769}" srcId="{4195C9EC-22BD-4B99-91A1-23024865ADE7}" destId="{632053A0-29E1-45D3-BBF9-C223F33AE8D9}" srcOrd="10" destOrd="0" parTransId="{F435227B-831B-42A0-A9A9-B00FA774B2F2}" sibTransId="{842FA3D0-0251-4DB4-87F3-F49F2EB16C57}"/>
    <dgm:cxn modelId="{90A8FF71-E74E-4CC0-9615-3AA5709FEEF1}" type="presOf" srcId="{1E424829-0299-4C44-82F5-DDA0378097D1}" destId="{B2B83F5D-2B0D-4F38-8932-3BE8750B341F}" srcOrd="0" destOrd="0" presId="urn:microsoft.com/office/officeart/2005/8/layout/radial3"/>
    <dgm:cxn modelId="{1707AD8E-865F-40D2-B593-909BBA063745}" type="presOf" srcId="{4195C9EC-22BD-4B99-91A1-23024865ADE7}" destId="{09C854A0-6769-4AF5-BDCD-35A28808FEB8}" srcOrd="0" destOrd="0" presId="urn:microsoft.com/office/officeart/2005/8/layout/radial3"/>
    <dgm:cxn modelId="{936235BE-D51C-4F7B-9CC5-DD4577CCA86E}" type="presOf" srcId="{7F9F3F6B-4EFC-442B-8849-9C8046AA4634}" destId="{B9DF053A-F0AB-482A-B662-B59CFCBF9E36}" srcOrd="0" destOrd="0" presId="urn:microsoft.com/office/officeart/2005/8/layout/radial3"/>
    <dgm:cxn modelId="{7F47F837-530A-4F32-AD7F-0C4A6DC36555}" type="presOf" srcId="{A80E1204-5591-44E4-9AE3-5446C0D21513}" destId="{CA3D9377-0829-4E3A-A5A2-0EEB1468FEF2}" srcOrd="0" destOrd="0" presId="urn:microsoft.com/office/officeart/2005/8/layout/radial3"/>
    <dgm:cxn modelId="{5B88DA34-7D24-4BF3-ABB8-762FDA221CB5}" srcId="{4195C9EC-22BD-4B99-91A1-23024865ADE7}" destId="{A80E1204-5591-44E4-9AE3-5446C0D21513}" srcOrd="1" destOrd="0" parTransId="{E5AA2DA4-444B-49F4-B28E-E019EBD48584}" sibTransId="{6C256A40-D5BC-4B86-8640-BDEB8227A3BA}"/>
    <dgm:cxn modelId="{20730287-D906-49DF-A464-20A87836D55F}" srcId="{4195C9EC-22BD-4B99-91A1-23024865ADE7}" destId="{47F12883-7610-45BD-93D4-D66A13D3CFC0}" srcOrd="8" destOrd="0" parTransId="{B057BA5B-9CF8-442C-8B0C-B54171C51C84}" sibTransId="{B9303D47-FD87-4334-A403-CF0BAF59DDDC}"/>
    <dgm:cxn modelId="{6EFDBCEC-4D41-4A44-9811-3BA99E50A010}" srcId="{CF0C7E18-354F-4CB4-AADC-6889A9116745}" destId="{4195C9EC-22BD-4B99-91A1-23024865ADE7}" srcOrd="0" destOrd="0" parTransId="{44CC8552-7DF3-4393-A69C-C594964E96B6}" sibTransId="{A1DB6024-DF56-4FCD-BDE2-422EA22101CB}"/>
    <dgm:cxn modelId="{5470598B-F0DA-41DC-9D61-A6BBC6CAE464}" srcId="{4195C9EC-22BD-4B99-91A1-23024865ADE7}" destId="{D4AF3C87-B8DD-4382-854F-B5B75FA03DCB}" srcOrd="4" destOrd="0" parTransId="{B370899A-5CA4-4B85-813D-4FBCFC42C97D}" sibTransId="{3791CF51-5953-4F57-ABB4-8A8BEBC1C522}"/>
    <dgm:cxn modelId="{F21C12B3-0557-40D3-993E-BCEA82156732}" type="presOf" srcId="{BB6E9B28-C87F-4278-9BE0-832A219596F9}" destId="{97988586-A4BF-4826-927E-560850309F62}" srcOrd="0" destOrd="0" presId="urn:microsoft.com/office/officeart/2005/8/layout/radial3"/>
    <dgm:cxn modelId="{736B3070-BC60-4F4F-8BC9-D374C81A0B46}" type="presOf" srcId="{9529070A-B83C-45A7-88BE-B98E5E548201}" destId="{CBC756EB-2258-4E61-A1F7-3D5E181EFBA7}" srcOrd="0" destOrd="0" presId="urn:microsoft.com/office/officeart/2005/8/layout/radial3"/>
    <dgm:cxn modelId="{0677D4D0-4E6F-45C6-8A1C-302FDA249DC2}" type="presOf" srcId="{CF0C7E18-354F-4CB4-AADC-6889A9116745}" destId="{0D08AF4E-69AB-4D05-B36E-684E940F7684}" srcOrd="0" destOrd="0" presId="urn:microsoft.com/office/officeart/2005/8/layout/radial3"/>
    <dgm:cxn modelId="{99BE8FBE-EFA5-4BF5-A413-7E193987F06E}" srcId="{4195C9EC-22BD-4B99-91A1-23024865ADE7}" destId="{1E424829-0299-4C44-82F5-DDA0378097D1}" srcOrd="9" destOrd="0" parTransId="{A474FE87-0FB9-40A9-ADDE-0ED07EA070C4}" sibTransId="{A04F03AA-6898-4D2C-B809-D664B6F96337}"/>
    <dgm:cxn modelId="{B0626003-F568-495B-849E-5F0F4473F471}" srcId="{4195C9EC-22BD-4B99-91A1-23024865ADE7}" destId="{9529070A-B83C-45A7-88BE-B98E5E548201}" srcOrd="11" destOrd="0" parTransId="{08DBAD0C-6CCB-4652-8CF9-BF2A2429DDB0}" sibTransId="{AF5E4D87-55B4-429B-B919-2CF65777B60E}"/>
    <dgm:cxn modelId="{3D9FB9DD-7F47-4C0A-988E-FAE40CF051F0}" srcId="{4195C9EC-22BD-4B99-91A1-23024865ADE7}" destId="{D0BC3C60-F222-4D1E-B16E-B1AC9AB2C6EB}" srcOrd="0" destOrd="0" parTransId="{386EBB99-5732-438F-A3F2-FA5225BDBB5C}" sibTransId="{A1393AA1-04EA-4DAB-9974-B206CEE3FF08}"/>
    <dgm:cxn modelId="{931023F9-089E-4FC8-9284-C01ECB0F9F31}" type="presParOf" srcId="{0D08AF4E-69AB-4D05-B36E-684E940F7684}" destId="{5BA140DF-E713-435E-8C4A-16D142738676}" srcOrd="0" destOrd="0" presId="urn:microsoft.com/office/officeart/2005/8/layout/radial3"/>
    <dgm:cxn modelId="{43E0183D-CA94-4DEB-BA62-90195EB6E0C5}" type="presParOf" srcId="{5BA140DF-E713-435E-8C4A-16D142738676}" destId="{09C854A0-6769-4AF5-BDCD-35A28808FEB8}" srcOrd="0" destOrd="0" presId="urn:microsoft.com/office/officeart/2005/8/layout/radial3"/>
    <dgm:cxn modelId="{9659BCF7-DB08-48BE-AC97-A1FD1A4885AD}" type="presParOf" srcId="{5BA140DF-E713-435E-8C4A-16D142738676}" destId="{6336E8EF-B209-4237-95BA-516F39B078CF}" srcOrd="1" destOrd="0" presId="urn:microsoft.com/office/officeart/2005/8/layout/radial3"/>
    <dgm:cxn modelId="{A9B41EA8-DE99-4ED4-836B-1AD9D3F0A164}" type="presParOf" srcId="{5BA140DF-E713-435E-8C4A-16D142738676}" destId="{CA3D9377-0829-4E3A-A5A2-0EEB1468FEF2}" srcOrd="2" destOrd="0" presId="urn:microsoft.com/office/officeart/2005/8/layout/radial3"/>
    <dgm:cxn modelId="{DE5DCB8D-8056-4EC6-91C4-4B07A78F230D}" type="presParOf" srcId="{5BA140DF-E713-435E-8C4A-16D142738676}" destId="{81DD57ED-BE88-4568-B9B5-9E6589901AB0}" srcOrd="3" destOrd="0" presId="urn:microsoft.com/office/officeart/2005/8/layout/radial3"/>
    <dgm:cxn modelId="{B097D0E4-9FF4-4C0D-BBB5-9E08A66C8CD7}" type="presParOf" srcId="{5BA140DF-E713-435E-8C4A-16D142738676}" destId="{DAF710AF-51A4-477A-94A3-184199218D9C}" srcOrd="4" destOrd="0" presId="urn:microsoft.com/office/officeart/2005/8/layout/radial3"/>
    <dgm:cxn modelId="{44832537-377E-41FC-A633-B920D181AF20}" type="presParOf" srcId="{5BA140DF-E713-435E-8C4A-16D142738676}" destId="{16E217CE-CAD9-4F20-A03C-CD5E47822E72}" srcOrd="5" destOrd="0" presId="urn:microsoft.com/office/officeart/2005/8/layout/radial3"/>
    <dgm:cxn modelId="{7FF7FBF4-4C3F-428D-BDA4-5B16C36B8CF6}" type="presParOf" srcId="{5BA140DF-E713-435E-8C4A-16D142738676}" destId="{FB4548D0-A250-4EF3-A0DA-5F21CD66DDD8}" srcOrd="6" destOrd="0" presId="urn:microsoft.com/office/officeart/2005/8/layout/radial3"/>
    <dgm:cxn modelId="{7AA0C3C8-08B8-4CA0-9E95-3CDBF24D2E3D}" type="presParOf" srcId="{5BA140DF-E713-435E-8C4A-16D142738676}" destId="{97988586-A4BF-4826-927E-560850309F62}" srcOrd="7" destOrd="0" presId="urn:microsoft.com/office/officeart/2005/8/layout/radial3"/>
    <dgm:cxn modelId="{C7B98E14-6515-44B9-A309-FCB9C1287EA6}" type="presParOf" srcId="{5BA140DF-E713-435E-8C4A-16D142738676}" destId="{B9DF053A-F0AB-482A-B662-B59CFCBF9E36}" srcOrd="8" destOrd="0" presId="urn:microsoft.com/office/officeart/2005/8/layout/radial3"/>
    <dgm:cxn modelId="{4ED68720-97A9-49E9-B601-1D3D26C04A3A}" type="presParOf" srcId="{5BA140DF-E713-435E-8C4A-16D142738676}" destId="{1A2B5DE1-1FC4-4FE5-97A3-3AE19897651B}" srcOrd="9" destOrd="0" presId="urn:microsoft.com/office/officeart/2005/8/layout/radial3"/>
    <dgm:cxn modelId="{320DB1FD-6C6E-4238-98E5-86C6C086083F}" type="presParOf" srcId="{5BA140DF-E713-435E-8C4A-16D142738676}" destId="{B2B83F5D-2B0D-4F38-8932-3BE8750B341F}" srcOrd="10" destOrd="0" presId="urn:microsoft.com/office/officeart/2005/8/layout/radial3"/>
    <dgm:cxn modelId="{F451380A-4410-4D63-AE58-6400B4BF35B7}" type="presParOf" srcId="{5BA140DF-E713-435E-8C4A-16D142738676}" destId="{A4466E5B-7B65-4DA2-8039-16B26E770FA6}" srcOrd="11" destOrd="0" presId="urn:microsoft.com/office/officeart/2005/8/layout/radial3"/>
    <dgm:cxn modelId="{B56B28D4-4047-491D-B8AC-7C8D47C5B7E7}" type="presParOf" srcId="{5BA140DF-E713-435E-8C4A-16D142738676}" destId="{CBC756EB-2258-4E61-A1F7-3D5E181EFBA7}" srcOrd="12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854A0-6769-4AF5-BDCD-35A28808FEB8}">
      <dsp:nvSpPr>
        <dsp:cNvPr id="0" name=""/>
        <dsp:cNvSpPr/>
      </dsp:nvSpPr>
      <dsp:spPr>
        <a:xfrm>
          <a:off x="4420096" y="1754683"/>
          <a:ext cx="3348632" cy="3348632"/>
        </a:xfrm>
        <a:prstGeom prst="ellipse">
          <a:avLst/>
        </a:prstGeom>
        <a:solidFill>
          <a:srgbClr val="FEFBD2">
            <a:alpha val="49804"/>
          </a:srgb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Zar" pitchFamily="2" charset="-78"/>
            </a:rPr>
            <a:t>اجزای تشکیل دهنده سیستم های </a:t>
          </a:r>
          <a:r>
            <a:rPr lang="en-US" sz="2400" b="1" kern="1200" dirty="0" smtClean="0">
              <a:latin typeface="Adobe Caslon Pro" pitchFamily="18" charset="0"/>
              <a:cs typeface="B Zar" pitchFamily="2" charset="-78"/>
            </a:rPr>
            <a:t>ERP</a:t>
          </a:r>
          <a:endParaRPr lang="fa-IR" sz="2400" b="1" kern="1200" dirty="0">
            <a:latin typeface="Adobe Caslon Pro" pitchFamily="18" charset="0"/>
            <a:cs typeface="B Zar" pitchFamily="2" charset="-78"/>
          </a:endParaRPr>
        </a:p>
      </dsp:txBody>
      <dsp:txXfrm>
        <a:off x="4910492" y="2245079"/>
        <a:ext cx="2367840" cy="2367840"/>
      </dsp:txXfrm>
    </dsp:sp>
    <dsp:sp modelId="{6336E8EF-B209-4237-95BA-516F39B078CF}">
      <dsp:nvSpPr>
        <dsp:cNvPr id="0" name=""/>
        <dsp:cNvSpPr/>
      </dsp:nvSpPr>
      <dsp:spPr>
        <a:xfrm>
          <a:off x="5257254" y="2409"/>
          <a:ext cx="1674316" cy="167431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 smtClean="0">
              <a:cs typeface="B Zar" pitchFamily="2" charset="-78"/>
            </a:rPr>
            <a:t>حسابداری مالی</a:t>
          </a:r>
          <a:endParaRPr lang="fa-IR" sz="2600" kern="1200" dirty="0">
            <a:cs typeface="B Zar" pitchFamily="2" charset="-78"/>
          </a:endParaRPr>
        </a:p>
      </dsp:txBody>
      <dsp:txXfrm>
        <a:off x="5502452" y="247607"/>
        <a:ext cx="1183920" cy="1183920"/>
      </dsp:txXfrm>
    </dsp:sp>
    <dsp:sp modelId="{CA3D9377-0829-4E3A-A5A2-0EEB1468FEF2}">
      <dsp:nvSpPr>
        <dsp:cNvPr id="0" name=""/>
        <dsp:cNvSpPr/>
      </dsp:nvSpPr>
      <dsp:spPr>
        <a:xfrm>
          <a:off x="6551970" y="349328"/>
          <a:ext cx="1674316" cy="167431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 smtClean="0">
              <a:cs typeface="B Zar" pitchFamily="2" charset="-78"/>
            </a:rPr>
            <a:t>کنترل</a:t>
          </a:r>
          <a:endParaRPr lang="fa-IR" sz="2600" kern="1200" dirty="0">
            <a:cs typeface="B Zar" pitchFamily="2" charset="-78"/>
          </a:endParaRPr>
        </a:p>
      </dsp:txBody>
      <dsp:txXfrm>
        <a:off x="6797168" y="594526"/>
        <a:ext cx="1183920" cy="1183920"/>
      </dsp:txXfrm>
    </dsp:sp>
    <dsp:sp modelId="{81DD57ED-BE88-4568-B9B5-9E6589901AB0}">
      <dsp:nvSpPr>
        <dsp:cNvPr id="0" name=""/>
        <dsp:cNvSpPr/>
      </dsp:nvSpPr>
      <dsp:spPr>
        <a:xfrm>
          <a:off x="7499768" y="1297125"/>
          <a:ext cx="1674316" cy="167431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 smtClean="0">
              <a:cs typeface="B Zar" pitchFamily="2" charset="-78"/>
            </a:rPr>
            <a:t>مدیریت دارایی ها</a:t>
          </a:r>
          <a:endParaRPr lang="fa-IR" sz="2600" kern="1200" dirty="0">
            <a:cs typeface="B Zar" pitchFamily="2" charset="-78"/>
          </a:endParaRPr>
        </a:p>
      </dsp:txBody>
      <dsp:txXfrm>
        <a:off x="7744966" y="1542323"/>
        <a:ext cx="1183920" cy="1183920"/>
      </dsp:txXfrm>
    </dsp:sp>
    <dsp:sp modelId="{DAF710AF-51A4-477A-94A3-184199218D9C}">
      <dsp:nvSpPr>
        <dsp:cNvPr id="0" name=""/>
        <dsp:cNvSpPr/>
      </dsp:nvSpPr>
      <dsp:spPr>
        <a:xfrm>
          <a:off x="7846686" y="2591841"/>
          <a:ext cx="1674316" cy="167431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 smtClean="0">
              <a:cs typeface="B Zar" pitchFamily="2" charset="-78"/>
            </a:rPr>
            <a:t>سیستم پروژه</a:t>
          </a:r>
          <a:endParaRPr lang="fa-IR" sz="2600" kern="1200" dirty="0">
            <a:cs typeface="B Zar" pitchFamily="2" charset="-78"/>
          </a:endParaRPr>
        </a:p>
      </dsp:txBody>
      <dsp:txXfrm>
        <a:off x="8091884" y="2837039"/>
        <a:ext cx="1183920" cy="1183920"/>
      </dsp:txXfrm>
    </dsp:sp>
    <dsp:sp modelId="{16E217CE-CAD9-4F20-A03C-CD5E47822E72}">
      <dsp:nvSpPr>
        <dsp:cNvPr id="0" name=""/>
        <dsp:cNvSpPr/>
      </dsp:nvSpPr>
      <dsp:spPr>
        <a:xfrm>
          <a:off x="7499768" y="3886557"/>
          <a:ext cx="1674316" cy="167431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 smtClean="0">
              <a:cs typeface="B Zar" pitchFamily="2" charset="-78"/>
            </a:rPr>
            <a:t>سیستم جریان کار</a:t>
          </a:r>
          <a:endParaRPr lang="fa-IR" sz="2600" kern="1200" dirty="0">
            <a:cs typeface="B Zar" pitchFamily="2" charset="-78"/>
          </a:endParaRPr>
        </a:p>
      </dsp:txBody>
      <dsp:txXfrm>
        <a:off x="7744966" y="4131755"/>
        <a:ext cx="1183920" cy="1183920"/>
      </dsp:txXfrm>
    </dsp:sp>
    <dsp:sp modelId="{FB4548D0-A250-4EF3-A0DA-5F21CD66DDD8}">
      <dsp:nvSpPr>
        <dsp:cNvPr id="0" name=""/>
        <dsp:cNvSpPr/>
      </dsp:nvSpPr>
      <dsp:spPr>
        <a:xfrm>
          <a:off x="6551970" y="4834355"/>
          <a:ext cx="1674316" cy="167431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 smtClean="0">
              <a:cs typeface="B Zar" pitchFamily="2" charset="-78"/>
            </a:rPr>
            <a:t>راه حل های صنعتی</a:t>
          </a:r>
          <a:endParaRPr lang="fa-IR" sz="2600" kern="1200" dirty="0">
            <a:cs typeface="B Zar" pitchFamily="2" charset="-78"/>
          </a:endParaRPr>
        </a:p>
      </dsp:txBody>
      <dsp:txXfrm>
        <a:off x="6797168" y="5079553"/>
        <a:ext cx="1183920" cy="1183920"/>
      </dsp:txXfrm>
    </dsp:sp>
    <dsp:sp modelId="{97988586-A4BF-4826-927E-560850309F62}">
      <dsp:nvSpPr>
        <dsp:cNvPr id="0" name=""/>
        <dsp:cNvSpPr/>
      </dsp:nvSpPr>
      <dsp:spPr>
        <a:xfrm>
          <a:off x="5257254" y="5181273"/>
          <a:ext cx="1674316" cy="167431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 smtClean="0">
              <a:cs typeface="B Zar" pitchFamily="2" charset="-78"/>
            </a:rPr>
            <a:t>منابع انسانی</a:t>
          </a:r>
          <a:endParaRPr lang="fa-IR" sz="2600" kern="1200" dirty="0">
            <a:cs typeface="B Zar" pitchFamily="2" charset="-78"/>
          </a:endParaRPr>
        </a:p>
      </dsp:txBody>
      <dsp:txXfrm>
        <a:off x="5502452" y="5426471"/>
        <a:ext cx="1183920" cy="1183920"/>
      </dsp:txXfrm>
    </dsp:sp>
    <dsp:sp modelId="{B9DF053A-F0AB-482A-B662-B59CFCBF9E36}">
      <dsp:nvSpPr>
        <dsp:cNvPr id="0" name=""/>
        <dsp:cNvSpPr/>
      </dsp:nvSpPr>
      <dsp:spPr>
        <a:xfrm>
          <a:off x="3962538" y="4834355"/>
          <a:ext cx="1674316" cy="167431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 smtClean="0">
              <a:cs typeface="B Zar" pitchFamily="2" charset="-78"/>
            </a:rPr>
            <a:t>سیستم نگهداری شرکت</a:t>
          </a:r>
          <a:endParaRPr lang="fa-IR" sz="2600" kern="1200" dirty="0">
            <a:cs typeface="B Zar" pitchFamily="2" charset="-78"/>
          </a:endParaRPr>
        </a:p>
      </dsp:txBody>
      <dsp:txXfrm>
        <a:off x="4207736" y="5079553"/>
        <a:ext cx="1183920" cy="1183920"/>
      </dsp:txXfrm>
    </dsp:sp>
    <dsp:sp modelId="{1A2B5DE1-1FC4-4FE5-97A3-3AE19897651B}">
      <dsp:nvSpPr>
        <dsp:cNvPr id="0" name=""/>
        <dsp:cNvSpPr/>
      </dsp:nvSpPr>
      <dsp:spPr>
        <a:xfrm>
          <a:off x="3014740" y="3886557"/>
          <a:ext cx="1674316" cy="167431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 smtClean="0">
              <a:cs typeface="B Zar" pitchFamily="2" charset="-78"/>
            </a:rPr>
            <a:t>مدیریت مواد</a:t>
          </a:r>
          <a:endParaRPr lang="fa-IR" sz="2600" kern="1200" dirty="0">
            <a:cs typeface="B Zar" pitchFamily="2" charset="-78"/>
          </a:endParaRPr>
        </a:p>
      </dsp:txBody>
      <dsp:txXfrm>
        <a:off x="3259938" y="4131755"/>
        <a:ext cx="1183920" cy="1183920"/>
      </dsp:txXfrm>
    </dsp:sp>
    <dsp:sp modelId="{B2B83F5D-2B0D-4F38-8932-3BE8750B341F}">
      <dsp:nvSpPr>
        <dsp:cNvPr id="0" name=""/>
        <dsp:cNvSpPr/>
      </dsp:nvSpPr>
      <dsp:spPr>
        <a:xfrm>
          <a:off x="2667822" y="2591841"/>
          <a:ext cx="1674316" cy="167431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 smtClean="0">
              <a:cs typeface="B Zar" pitchFamily="2" charset="-78"/>
            </a:rPr>
            <a:t>مدیریت کیفیت</a:t>
          </a:r>
          <a:endParaRPr lang="fa-IR" sz="2600" kern="1200" dirty="0">
            <a:cs typeface="B Zar" pitchFamily="2" charset="-78"/>
          </a:endParaRPr>
        </a:p>
      </dsp:txBody>
      <dsp:txXfrm>
        <a:off x="2913020" y="2837039"/>
        <a:ext cx="1183920" cy="1183920"/>
      </dsp:txXfrm>
    </dsp:sp>
    <dsp:sp modelId="{A4466E5B-7B65-4DA2-8039-16B26E770FA6}">
      <dsp:nvSpPr>
        <dsp:cNvPr id="0" name=""/>
        <dsp:cNvSpPr/>
      </dsp:nvSpPr>
      <dsp:spPr>
        <a:xfrm>
          <a:off x="3014740" y="1297125"/>
          <a:ext cx="1674316" cy="167431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 smtClean="0">
              <a:cs typeface="B Zar" pitchFamily="2" charset="-78"/>
            </a:rPr>
            <a:t>برنامه ریزی تولید</a:t>
          </a:r>
          <a:endParaRPr lang="fa-IR" sz="2600" kern="1200" dirty="0">
            <a:cs typeface="B Zar" pitchFamily="2" charset="-78"/>
          </a:endParaRPr>
        </a:p>
      </dsp:txBody>
      <dsp:txXfrm>
        <a:off x="3259938" y="1542323"/>
        <a:ext cx="1183920" cy="1183920"/>
      </dsp:txXfrm>
    </dsp:sp>
    <dsp:sp modelId="{CBC756EB-2258-4E61-A1F7-3D5E181EFBA7}">
      <dsp:nvSpPr>
        <dsp:cNvPr id="0" name=""/>
        <dsp:cNvSpPr/>
      </dsp:nvSpPr>
      <dsp:spPr>
        <a:xfrm>
          <a:off x="3962538" y="349328"/>
          <a:ext cx="1674316" cy="167431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 smtClean="0">
              <a:cs typeface="B Zar" pitchFamily="2" charset="-78"/>
            </a:rPr>
            <a:t>فروش و توزیع</a:t>
          </a:r>
          <a:endParaRPr lang="fa-IR" sz="2600" kern="1200" dirty="0">
            <a:cs typeface="B Zar" pitchFamily="2" charset="-78"/>
          </a:endParaRPr>
        </a:p>
      </dsp:txBody>
      <dsp:txXfrm>
        <a:off x="4207736" y="594526"/>
        <a:ext cx="1183920" cy="1183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2/2/2018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2/2/2018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fa-IR" smtClean="0"/>
              <a:pPr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06494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fa-IR" smtClean="0"/>
              <a:pPr/>
              <a:t>21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7039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1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D9B1-45E7-453F-A6B5-2E3C3CB40AF6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3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31F73-C0BB-450B-969B-D93E1B9CE7CB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2" y="274640"/>
            <a:ext cx="1422031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10" y="274640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E7A5-7AA5-4EC5-A84F-3A31F20BCCF9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0E78-F567-448D-842D-3F36AB657F6F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1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9" y="0"/>
            <a:ext cx="4591594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17B32-378B-47E2-B487-5CA2106529BC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50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50" y="1498603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60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40B7-927E-4E79-8510-FA0CFFE7EA3B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3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60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53799-BF29-4BCA-81C7-8FAA8EE92FF5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70D3-8056-4532-914B-0274534B095B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65C7-D92C-466A-8459-376C13FBD95B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4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7" y="482600"/>
            <a:ext cx="6805426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4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B6C8-6CD8-41D2-8412-F93B58FF6E13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7" y="0"/>
            <a:ext cx="8024311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6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6" y="279403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6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8350-4598-4F3D-AB78-C66F9C9BBB07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1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8" y="6400803"/>
            <a:ext cx="2742487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CC12E384-36DD-47F9-88C3-07F6F5412A8C}" type="datetime1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3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3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10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10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8987" rtl="1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r" defTabSz="1218987" rtl="1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5587" y="-71462"/>
            <a:ext cx="8523305" cy="1868492"/>
          </a:xfrm>
        </p:spPr>
        <p:txBody>
          <a:bodyPr>
            <a:normAutofit/>
          </a:bodyPr>
          <a:lstStyle/>
          <a:p>
            <a:pPr algn="ctr"/>
            <a:r>
              <a:rPr lang="fa-IR" sz="4800" dirty="0" smtClean="0">
                <a:cs typeface="B Titr" pitchFamily="2" charset="-78"/>
              </a:rPr>
              <a:t>سیستم های اطلاعاتی حسابداری</a:t>
            </a:r>
            <a:endParaRPr lang="en-US" sz="4800" dirty="0">
              <a:cs typeface="B Titr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6451602" y="2285992"/>
            <a:ext cx="4567230" cy="2655176"/>
          </a:xfrm>
          <a:prstGeom prst="rect">
            <a:avLst/>
          </a:prstGeom>
        </p:spPr>
        <p:txBody>
          <a:bodyPr vert="horz" lIns="121899" tIns="60949" rIns="121899" bIns="60949" rtlCol="0" anchor="b">
            <a:normAutofit fontScale="85000" lnSpcReduction="20000"/>
          </a:bodyPr>
          <a:lstStyle/>
          <a:p>
            <a:pPr marL="0" marR="0" lvl="0" indent="0" algn="ctr" defTabSz="1218987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>نویسندگان:</a:t>
            </a:r>
            <a:br>
              <a:rPr kumimoji="0" lang="fa-IR" sz="40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</a:br>
            <a:r>
              <a:rPr kumimoji="0" lang="fa-IR" sz="40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>دکتر مهدی مرادی</a:t>
            </a:r>
            <a:r>
              <a:rPr kumimoji="0" lang="fa-IR" sz="36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/>
            </a:r>
            <a:br>
              <a:rPr kumimoji="0" lang="fa-IR" sz="36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</a:br>
            <a:r>
              <a:rPr kumimoji="0" lang="fa-IR" sz="28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>(دانشیار دانشگاه فردوسی مشهد)</a:t>
            </a:r>
            <a:r>
              <a:rPr kumimoji="0" lang="fa-IR" sz="36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/>
            </a:r>
            <a:br>
              <a:rPr kumimoji="0" lang="fa-IR" sz="36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</a:br>
            <a:r>
              <a:rPr kumimoji="0" lang="fa-IR" sz="3800" b="0" i="0" u="none" strike="noStrike" kern="1200" cap="none" spc="0" normalizeH="0" baseline="0" noProof="0" dirty="0" smtClean="0">
                <a:ln w="0"/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B Davat" pitchFamily="2" charset="-78"/>
              </a:rPr>
              <a:t>نعیمه بیات</a:t>
            </a:r>
            <a:endParaRPr kumimoji="0" lang="fa-IR" sz="3800" b="0" i="0" u="none" strike="noStrike" kern="1200" cap="none" spc="0" normalizeH="0" baseline="0" noProof="0" dirty="0">
              <a:ln w="0"/>
              <a:solidFill>
                <a:schemeClr val="accent1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B Davat" pitchFamily="2" charset="-7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46783" y="5157192"/>
            <a:ext cx="4760912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  <a:cs typeface="B Titr" pitchFamily="2" charset="-78"/>
              </a:rPr>
              <a:t>www.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  <a:cs typeface="B Titr" pitchFamily="2" charset="-78"/>
              </a:rPr>
              <a:t>hesabketab</a:t>
            </a: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  <a:cs typeface="B Titr" pitchFamily="2" charset="-78"/>
              </a:rPr>
              <a:t>.org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a-IR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Verdana"/>
                <a:cs typeface="B Titr" pitchFamily="2" charset="-78"/>
              </a:rPr>
              <a:t>مرجع آموزش و فایل‌های حسابداری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fa-IR" sz="28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Verdan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562" y="1571612"/>
            <a:ext cx="10985575" cy="489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65124" y="500042"/>
            <a:ext cx="10787138" cy="9110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95000"/>
              </a:lnSpc>
            </a:pPr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مثالی سلسله مراتب اطلاعات :</a:t>
            </a:r>
          </a:p>
          <a:p>
            <a:pPr algn="r" rtl="1">
              <a:lnSpc>
                <a:spcPct val="95000"/>
              </a:lnSpc>
            </a:pPr>
            <a:endParaRPr lang="fa-IR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3436" y="2285992"/>
            <a:ext cx="2357454" cy="167122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pPr algn="r" rtl="1">
              <a:lnSpc>
                <a:spcPct val="95000"/>
              </a:lnSpc>
            </a:pPr>
            <a:endParaRPr lang="fa-IR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  <a:p>
            <a:pPr algn="r" rtl="1">
              <a:lnSpc>
                <a:spcPct val="95000"/>
              </a:lnSpc>
            </a:pPr>
            <a:r>
              <a:rPr lang="fa-I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انواع فایل ها</a:t>
            </a:r>
          </a:p>
          <a:p>
            <a:pPr algn="r" rtl="1">
              <a:lnSpc>
                <a:spcPct val="95000"/>
              </a:lnSpc>
            </a:pPr>
            <a:endParaRPr lang="fa-IR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Bevel 7"/>
          <p:cNvSpPr/>
          <p:nvPr/>
        </p:nvSpPr>
        <p:spPr>
          <a:xfrm>
            <a:off x="3951272" y="1071546"/>
            <a:ext cx="4500594" cy="1785950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فایل اصلی</a:t>
            </a:r>
          </a:p>
          <a:p>
            <a:pPr algn="ctr"/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Master File</a:t>
            </a:r>
            <a:endParaRPr lang="fa-IR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dobe Devanagari" pitchFamily="18" charset="0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3951272" y="3500438"/>
            <a:ext cx="4500594" cy="1785950"/>
          </a:xfrm>
          <a:prstGeom prst="beve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فایل معاملاتی</a:t>
            </a:r>
          </a:p>
          <a:p>
            <a:pPr algn="ctr"/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dobe Devanagari" pitchFamily="18" charset="0"/>
                <a:cs typeface="Adobe Devanagari" pitchFamily="18" charset="0"/>
              </a:rPr>
              <a:t>Transaction File</a:t>
            </a:r>
            <a:endParaRPr lang="fa-IR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dobe Devanagari" pitchFamily="18" charset="0"/>
            </a:endParaRPr>
          </a:p>
        </p:txBody>
      </p:sp>
      <p:cxnSp>
        <p:nvCxnSpPr>
          <p:cNvPr id="12" name="Shape 11"/>
          <p:cNvCxnSpPr>
            <a:endCxn id="8" idx="0"/>
          </p:cNvCxnSpPr>
          <p:nvPr/>
        </p:nvCxnSpPr>
        <p:spPr>
          <a:xfrm rot="16200000" flipV="1">
            <a:off x="8219693" y="2196695"/>
            <a:ext cx="1250165" cy="785818"/>
          </a:xfrm>
          <a:prstGeom prst="bentConnector2">
            <a:avLst/>
          </a:prstGeom>
          <a:ln w="28575">
            <a:solidFill>
              <a:srgbClr val="92D05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hape 12"/>
          <p:cNvCxnSpPr/>
          <p:nvPr/>
        </p:nvCxnSpPr>
        <p:spPr>
          <a:xfrm rot="5400000">
            <a:off x="8219693" y="3375422"/>
            <a:ext cx="1250165" cy="785818"/>
          </a:xfrm>
          <a:prstGeom prst="bentConnector2">
            <a:avLst/>
          </a:prstGeom>
          <a:ln w="28575">
            <a:solidFill>
              <a:srgbClr val="92D05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9237684" y="3143248"/>
            <a:ext cx="285752" cy="0"/>
          </a:xfrm>
          <a:prstGeom prst="straightConnector1">
            <a:avLst/>
          </a:prstGeom>
          <a:ln w="28575">
            <a:solidFill>
              <a:srgbClr val="92D05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50876" y="1707492"/>
            <a:ext cx="2786082" cy="5070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95000"/>
              </a:lnSpc>
            </a:pPr>
            <a:r>
              <a:rPr lang="fa-IR" sz="2800" dirty="0" smtClean="0">
                <a:cs typeface="B Zar" pitchFamily="2" charset="-78"/>
              </a:rPr>
              <a:t>مشابه دفترکل</a:t>
            </a:r>
            <a:endParaRPr lang="fa-IR" sz="2800" dirty="0">
              <a:cs typeface="B Zar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50876" y="4143380"/>
            <a:ext cx="2786082" cy="5070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95000"/>
              </a:lnSpc>
            </a:pPr>
            <a:r>
              <a:rPr lang="fa-IR" sz="2800" dirty="0" smtClean="0">
                <a:cs typeface="B Zar" pitchFamily="2" charset="-78"/>
              </a:rPr>
              <a:t>مشابه دفترروزنامه</a:t>
            </a:r>
            <a:endParaRPr lang="fa-IR" sz="2800" dirty="0"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562" y="1785926"/>
            <a:ext cx="10157354" cy="4643470"/>
          </a:xfrm>
        </p:spPr>
        <p:txBody>
          <a:bodyPr>
            <a:normAutofit fontScale="77500" lnSpcReduction="20000"/>
          </a:bodyPr>
          <a:lstStyle/>
          <a:p>
            <a:pPr algn="justLow">
              <a:lnSpc>
                <a:spcPct val="115000"/>
              </a:lnSpc>
              <a:spcAft>
                <a:spcPts val="1000"/>
              </a:spcAft>
              <a:tabLst>
                <a:tab pos="1485900" algn="l"/>
              </a:tabLst>
            </a:pPr>
            <a:r>
              <a:rPr lang="fa-IR" sz="4100" b="1" dirty="0" smtClean="0">
                <a:latin typeface="Rockwell Extra Bold"/>
                <a:ea typeface="Calibri"/>
                <a:cs typeface="B Nazanin"/>
              </a:rPr>
              <a:t>دسترسی به ثبت ها با کمک کد اصلی</a:t>
            </a:r>
          </a:p>
          <a:p>
            <a:pPr lvl="1" algn="justLow">
              <a:lnSpc>
                <a:spcPct val="115000"/>
              </a:lnSpc>
              <a:spcAft>
                <a:spcPts val="1000"/>
              </a:spcAft>
              <a:buClr>
                <a:schemeClr val="bg2">
                  <a:lumMod val="75000"/>
                </a:schemeClr>
              </a:buClr>
              <a:buFont typeface="Wingdings" pitchFamily="2" charset="2"/>
              <a:buChar char=""/>
              <a:tabLst>
                <a:tab pos="1485900" algn="l"/>
              </a:tabLst>
            </a:pPr>
            <a:r>
              <a:rPr lang="fa-IR" sz="2800" b="1" dirty="0" smtClean="0">
                <a:latin typeface="Rockwell Extra Bold"/>
                <a:ea typeface="Calibri"/>
                <a:cs typeface="B Nazanin"/>
              </a:rPr>
              <a:t>کد اصلی این ویژگی را دارد که هر ثبت را به خوبی شناسایی کند.</a:t>
            </a:r>
          </a:p>
          <a:p>
            <a:pPr lvl="1" algn="justLow">
              <a:lnSpc>
                <a:spcPct val="115000"/>
              </a:lnSpc>
              <a:spcAft>
                <a:spcPts val="1000"/>
              </a:spcAft>
              <a:buClr>
                <a:schemeClr val="bg2">
                  <a:lumMod val="75000"/>
                </a:schemeClr>
              </a:buClr>
              <a:buFont typeface="Wingdings" pitchFamily="2" charset="2"/>
              <a:buChar char=""/>
              <a:tabLst>
                <a:tab pos="1485900" algn="l"/>
              </a:tabLst>
            </a:pPr>
            <a:r>
              <a:rPr lang="fa-IR" sz="2800" b="1" dirty="0" smtClean="0">
                <a:latin typeface="Rockwell Extra Bold"/>
                <a:ea typeface="Calibri"/>
                <a:cs typeface="B Nazanin"/>
              </a:rPr>
              <a:t>کدهای اصلی، کدهای منحصر به فردی هستند.</a:t>
            </a:r>
          </a:p>
          <a:p>
            <a:pPr algn="justLow">
              <a:lnSpc>
                <a:spcPct val="115000"/>
              </a:lnSpc>
              <a:spcAft>
                <a:spcPts val="1000"/>
              </a:spcAft>
              <a:tabLst>
                <a:tab pos="1485900" algn="l"/>
              </a:tabLst>
            </a:pPr>
            <a:endParaRPr lang="fa-IR" sz="3200" b="1" dirty="0" smtClean="0">
              <a:latin typeface="Rockwell Extra Bold"/>
              <a:ea typeface="Calibri"/>
              <a:cs typeface="B Nazanin"/>
            </a:endParaRPr>
          </a:p>
          <a:p>
            <a:pPr algn="justLow">
              <a:lnSpc>
                <a:spcPct val="115000"/>
              </a:lnSpc>
              <a:spcAft>
                <a:spcPts val="1000"/>
              </a:spcAft>
              <a:tabLst>
                <a:tab pos="1485900" algn="l"/>
              </a:tabLst>
            </a:pPr>
            <a:r>
              <a:rPr lang="fa-IR" sz="4100" b="1" dirty="0" smtClean="0">
                <a:latin typeface="Rockwell Extra Bold"/>
                <a:ea typeface="Calibri"/>
                <a:cs typeface="B Nazanin"/>
              </a:rPr>
              <a:t>دسترسی به ثبت ها با کمک کد فرعی</a:t>
            </a:r>
          </a:p>
          <a:p>
            <a:pPr lvl="1" algn="justLow">
              <a:lnSpc>
                <a:spcPct val="115000"/>
              </a:lnSpc>
              <a:spcAft>
                <a:spcPts val="1000"/>
              </a:spcAft>
              <a:buClr>
                <a:schemeClr val="bg2">
                  <a:lumMod val="75000"/>
                </a:schemeClr>
              </a:buClr>
              <a:buFont typeface="Wingdings" pitchFamily="2" charset="2"/>
              <a:buChar char=""/>
              <a:tabLst>
                <a:tab pos="1485900" algn="l"/>
              </a:tabLst>
            </a:pPr>
            <a:r>
              <a:rPr lang="fa-IR" sz="2800" b="1" dirty="0" smtClean="0">
                <a:latin typeface="Rockwell Extra Bold"/>
                <a:ea typeface="Calibri"/>
                <a:cs typeface="B Nazanin"/>
              </a:rPr>
              <a:t>کد فرعی شناسگری است که یک گروه از ثبت ها را شناسایی می کند.</a:t>
            </a:r>
          </a:p>
          <a:p>
            <a:pPr lvl="1" algn="justLow">
              <a:lnSpc>
                <a:spcPct val="115000"/>
              </a:lnSpc>
              <a:spcAft>
                <a:spcPts val="1000"/>
              </a:spcAft>
              <a:buClr>
                <a:schemeClr val="bg2">
                  <a:lumMod val="75000"/>
                </a:schemeClr>
              </a:buClr>
              <a:buFont typeface="Wingdings" pitchFamily="2" charset="2"/>
              <a:buChar char=""/>
              <a:tabLst>
                <a:tab pos="1485900" algn="l"/>
              </a:tabLst>
            </a:pPr>
            <a:r>
              <a:rPr lang="fa-IR" sz="2800" b="1" dirty="0" smtClean="0">
                <a:latin typeface="Rockwell Extra Bold"/>
                <a:ea typeface="Calibri"/>
                <a:cs typeface="B Nazanin"/>
              </a:rPr>
              <a:t>از کدهای فرعی برای مرتب کردن ثبت ها استفاده می شود.</a:t>
            </a:r>
          </a:p>
          <a:p>
            <a:pPr algn="justLow">
              <a:lnSpc>
                <a:spcPct val="115000"/>
              </a:lnSpc>
              <a:spcAft>
                <a:spcPts val="1000"/>
              </a:spcAft>
              <a:buNone/>
              <a:tabLst>
                <a:tab pos="1485900" algn="l"/>
              </a:tabLst>
            </a:pPr>
            <a:endParaRPr lang="en-US" sz="3200" dirty="0">
              <a:latin typeface="Calibri"/>
              <a:ea typeface="Calibri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10" y="-357214"/>
            <a:ext cx="10157354" cy="1397000"/>
          </a:xfrm>
        </p:spPr>
        <p:txBody>
          <a:bodyPr/>
          <a:lstStyle/>
          <a:p>
            <a:pPr lvl="0" algn="ctr">
              <a:defRPr/>
            </a:pPr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Koodak" pitchFamily="2" charset="-78"/>
              </a:rPr>
              <a:t>دسترسی به ثبت ها 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>
            <a:off x="10809321" y="1857364"/>
            <a:ext cx="571503" cy="4357718"/>
          </a:xfrm>
          <a:prstGeom prst="rightBrace">
            <a:avLst>
              <a:gd name="adj1" fmla="val 8333"/>
              <a:gd name="adj2" fmla="val 50000"/>
            </a:avLst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pic>
        <p:nvPicPr>
          <p:cNvPr id="2050" name="Picture 2" descr="D:\دانشگاه امام رضا\متفرقه\pic\Picture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686" y="1857364"/>
            <a:ext cx="3000396" cy="32147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36562" y="785794"/>
          <a:ext cx="10715700" cy="5204097"/>
        </p:xfrm>
        <a:graphic>
          <a:graphicData uri="http://schemas.openxmlformats.org/drawingml/2006/table">
            <a:tbl>
              <a:tblPr rtl="1"/>
              <a:tblGrid>
                <a:gridCol w="3571900"/>
                <a:gridCol w="3571900"/>
                <a:gridCol w="3571900"/>
              </a:tblGrid>
              <a:tr h="48006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B Nazanin"/>
                        </a:rPr>
                        <a:t>نام فایل</a:t>
                      </a:r>
                      <a:endParaRPr lang="en-US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B Nazanin"/>
                        </a:rPr>
                        <a:t>کد اصلی</a:t>
                      </a:r>
                      <a:endParaRPr lang="en-US"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b="1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B Nazanin"/>
                        </a:rPr>
                        <a:t>کدهای فرعی</a:t>
                      </a:r>
                      <a:endParaRPr lang="en-US"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0058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B Nazanin"/>
                        </a:rPr>
                        <a:t>کارمندان</a:t>
                      </a:r>
                      <a:endParaRPr lang="en-US"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B Nazanin"/>
                        </a:rPr>
                        <a:t>شماره کارمندی</a:t>
                      </a:r>
                      <a:endParaRPr lang="en-US"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B Nazanin"/>
                        </a:rPr>
                        <a:t>نام کارمند، تحصیلات، تاریخ استخدام، واحد فعالیت </a:t>
                      </a:r>
                      <a:endParaRPr lang="en-US"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440058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B Nazanin"/>
                        </a:rPr>
                        <a:t>موجودی کالا</a:t>
                      </a:r>
                      <a:endParaRPr lang="en-US"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B Nazanin"/>
                        </a:rPr>
                        <a:t>کد کالا</a:t>
                      </a:r>
                      <a:endParaRPr lang="en-US"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B Nazanin"/>
                        </a:rPr>
                        <a:t>نام کالا، مشخصات، تعداد، تاریخ انقضا</a:t>
                      </a:r>
                      <a:endParaRPr lang="en-US"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58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B Nazanin"/>
                        </a:rPr>
                        <a:t>مشتریان</a:t>
                      </a:r>
                      <a:endParaRPr lang="en-US"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B Nazanin"/>
                        </a:rPr>
                        <a:t>کد مشتری </a:t>
                      </a:r>
                      <a:endParaRPr lang="en-US"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B Nazanin"/>
                        </a:rPr>
                        <a:t>نام مشتری، آدرس</a:t>
                      </a:r>
                      <a:endParaRPr lang="en-US"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440058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B Nazanin"/>
                        </a:rPr>
                        <a:t>فروشندگان</a:t>
                      </a:r>
                      <a:endParaRPr lang="en-US"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B Nazanin"/>
                        </a:rPr>
                        <a:t>کد فروشنده</a:t>
                      </a:r>
                      <a:endParaRPr lang="en-US"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B Nazanin"/>
                        </a:rPr>
                        <a:t>نام فروشنده، آدرس</a:t>
                      </a:r>
                      <a:endParaRPr lang="en-US"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58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B Nazanin"/>
                        </a:rPr>
                        <a:t>حساب‌های پرداختنی به فروشندگان </a:t>
                      </a:r>
                      <a:endParaRPr lang="en-US"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B Nazanin"/>
                        </a:rPr>
                        <a:t>شماره فروشنده </a:t>
                      </a:r>
                      <a:endParaRPr lang="en-US"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B Nazanin"/>
                        </a:rPr>
                        <a:t>تاریخ سررسید </a:t>
                      </a:r>
                      <a:endParaRPr lang="en-US"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440058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B Nazanin"/>
                        </a:rPr>
                        <a:t>حساب‌های دریافتنی از مشتریان</a:t>
                      </a:r>
                      <a:endParaRPr lang="en-US"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B Nazanin"/>
                        </a:rPr>
                        <a:t>کد مشتری</a:t>
                      </a:r>
                      <a:endParaRPr lang="en-US"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B Nazanin"/>
                        </a:rPr>
                        <a:t>سقف اعتبار مشتری، مانده قبلی، مانده جاری</a:t>
                      </a:r>
                      <a:endParaRPr lang="en-US"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058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B Nazanin"/>
                        </a:rPr>
                        <a:t>دفتر کل وجوه نقد </a:t>
                      </a:r>
                      <a:endParaRPr lang="en-US"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B Nazanin"/>
                        </a:rPr>
                        <a:t>شماره حساب </a:t>
                      </a:r>
                      <a:endParaRPr lang="en-US"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B Nazanin"/>
                        </a:rPr>
                        <a:t>شماره واحد ، مانده جاری </a:t>
                      </a:r>
                      <a:endParaRPr lang="en-US"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440058"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B Nazanin"/>
                        </a:rPr>
                        <a:t>دارایی­های بلند مدت </a:t>
                      </a:r>
                      <a:endParaRPr lang="en-US" sz="24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B Nazanin"/>
                        </a:rPr>
                        <a:t>شماره دارایی </a:t>
                      </a:r>
                      <a:endParaRPr lang="en-US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rgbClr val="000000"/>
                          </a:solidFill>
                          <a:latin typeface="Cambria"/>
                          <a:ea typeface="Calibri"/>
                          <a:cs typeface="B Nazanin"/>
                        </a:rPr>
                        <a:t>موقعیت، تاریخ تحصیل </a:t>
                      </a:r>
                      <a:endParaRPr lang="en-US" sz="24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 3"/>
          <p:cNvSpPr/>
          <p:nvPr/>
        </p:nvSpPr>
        <p:spPr>
          <a:xfrm rot="13842909">
            <a:off x="1528738" y="2296837"/>
            <a:ext cx="7152640" cy="4470400"/>
          </a:xfrm>
          <a:prstGeom prst="swooshArrow">
            <a:avLst>
              <a:gd name="adj1" fmla="val 25000"/>
              <a:gd name="adj2" fmla="val 25000"/>
            </a:avLst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Oval 5"/>
          <p:cNvSpPr/>
          <p:nvPr/>
        </p:nvSpPr>
        <p:spPr>
          <a:xfrm>
            <a:off x="8218169" y="5452796"/>
            <a:ext cx="386417" cy="38641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 6"/>
          <p:cNvGrpSpPr/>
          <p:nvPr/>
        </p:nvGrpSpPr>
        <p:grpSpPr>
          <a:xfrm>
            <a:off x="5428558" y="5337267"/>
            <a:ext cx="2861056" cy="472735"/>
            <a:chOff x="5401912" y="3040430"/>
            <a:chExt cx="2861056" cy="472735"/>
          </a:xfrm>
        </p:grpSpPr>
        <p:sp>
          <p:nvSpPr>
            <p:cNvPr id="8" name="Round Diagonal Corner Rectangle 7"/>
            <p:cNvSpPr/>
            <p:nvPr/>
          </p:nvSpPr>
          <p:spPr>
            <a:xfrm rot="10800000" flipV="1">
              <a:off x="5401912" y="3040430"/>
              <a:ext cx="2861056" cy="472735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 Diagonal Corner Rectangle 6"/>
            <p:cNvSpPr/>
            <p:nvPr/>
          </p:nvSpPr>
          <p:spPr>
            <a:xfrm>
              <a:off x="5424989" y="3063507"/>
              <a:ext cx="2814902" cy="426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280463" bIns="0" numCol="1" spcCol="1270" anchor="t" anchorCtr="0">
              <a:noAutofit/>
            </a:bodyPr>
            <a:lstStyle/>
            <a:p>
              <a:pPr lvl="0" algn="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 smtClean="0">
                  <a:cs typeface="B Zar" pitchFamily="2" charset="-78"/>
                </a:rPr>
                <a:t>فایل دستیابی ترتیبی</a:t>
              </a:r>
              <a:endParaRPr lang="fa-IR" sz="2800" kern="1200" dirty="0">
                <a:cs typeface="B Zar" pitchFamily="2" charset="-78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5707995" y="4647566"/>
            <a:ext cx="386417" cy="386417"/>
          </a:xfrm>
          <a:prstGeom prst="ellipse">
            <a:avLst/>
          </a:prstGeom>
          <a:solidFill>
            <a:srgbClr val="96C6B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Group 10"/>
          <p:cNvGrpSpPr/>
          <p:nvPr/>
        </p:nvGrpSpPr>
        <p:grpSpPr>
          <a:xfrm>
            <a:off x="2022446" y="4532037"/>
            <a:ext cx="3861188" cy="472735"/>
            <a:chOff x="5401912" y="3040430"/>
            <a:chExt cx="2861056" cy="472735"/>
          </a:xfrm>
        </p:grpSpPr>
        <p:sp>
          <p:nvSpPr>
            <p:cNvPr id="12" name="Round Diagonal Corner Rectangle 11"/>
            <p:cNvSpPr/>
            <p:nvPr/>
          </p:nvSpPr>
          <p:spPr>
            <a:xfrm rot="10800000" flipV="1">
              <a:off x="5401912" y="3040430"/>
              <a:ext cx="2861056" cy="472735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 Diagonal Corner Rectangle 6"/>
            <p:cNvSpPr/>
            <p:nvPr/>
          </p:nvSpPr>
          <p:spPr>
            <a:xfrm>
              <a:off x="5424989" y="3063507"/>
              <a:ext cx="2814902" cy="426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280463" bIns="0" numCol="1" spcCol="1270" anchor="t" anchorCtr="0">
              <a:noAutofit/>
            </a:bodyPr>
            <a:lstStyle/>
            <a:p>
              <a:pPr lvl="0" algn="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 smtClean="0">
                  <a:cs typeface="B Zar" pitchFamily="2" charset="-78"/>
                </a:rPr>
                <a:t>فایل دستیابی ترتیبی شاخص دار</a:t>
              </a:r>
              <a:endParaRPr lang="fa-IR" sz="2800" kern="1200" dirty="0">
                <a:cs typeface="B Zar" pitchFamily="2" charset="-78"/>
              </a:endParaRPr>
            </a:p>
          </p:txBody>
        </p:sp>
      </p:grpSp>
      <p:sp>
        <p:nvSpPr>
          <p:cNvPr id="15" name="Oval 14"/>
          <p:cNvSpPr/>
          <p:nvPr/>
        </p:nvSpPr>
        <p:spPr>
          <a:xfrm>
            <a:off x="4022710" y="3431240"/>
            <a:ext cx="386417" cy="38641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6" name="Group 15"/>
          <p:cNvGrpSpPr/>
          <p:nvPr/>
        </p:nvGrpSpPr>
        <p:grpSpPr>
          <a:xfrm>
            <a:off x="236496" y="3416360"/>
            <a:ext cx="3861188" cy="472735"/>
            <a:chOff x="5401912" y="3040430"/>
            <a:chExt cx="2861056" cy="472735"/>
          </a:xfrm>
        </p:grpSpPr>
        <p:sp>
          <p:nvSpPr>
            <p:cNvPr id="17" name="Round Diagonal Corner Rectangle 16"/>
            <p:cNvSpPr/>
            <p:nvPr/>
          </p:nvSpPr>
          <p:spPr>
            <a:xfrm rot="10800000" flipV="1">
              <a:off x="5401912" y="3040430"/>
              <a:ext cx="2861056" cy="472735"/>
            </a:xfrm>
            <a:prstGeom prst="round2Diag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 Diagonal Corner Rectangle 6"/>
            <p:cNvSpPr/>
            <p:nvPr/>
          </p:nvSpPr>
          <p:spPr>
            <a:xfrm>
              <a:off x="5424989" y="3063507"/>
              <a:ext cx="2814902" cy="4265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280463" bIns="0" numCol="1" spcCol="1270" anchor="t" anchorCtr="0">
              <a:noAutofit/>
            </a:bodyPr>
            <a:lstStyle/>
            <a:p>
              <a:pPr lvl="0" algn="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kern="1200" dirty="0" smtClean="0">
                  <a:cs typeface="B Zar" pitchFamily="2" charset="-78"/>
                </a:rPr>
                <a:t>فایل دستیابی مستقیم</a:t>
              </a:r>
              <a:endParaRPr lang="fa-IR" sz="2800" kern="1200" dirty="0">
                <a:cs typeface="B Zar" pitchFamily="2" charset="-78"/>
              </a:endParaRPr>
            </a:p>
          </p:txBody>
        </p:sp>
      </p:grpSp>
      <p:sp>
        <p:nvSpPr>
          <p:cNvPr id="19" name="Oval Callout 18"/>
          <p:cNvSpPr/>
          <p:nvPr/>
        </p:nvSpPr>
        <p:spPr>
          <a:xfrm>
            <a:off x="8237552" y="2888963"/>
            <a:ext cx="3358800" cy="2642400"/>
          </a:xfrm>
          <a:prstGeom prst="wedgeEllipseCallout">
            <a:avLst>
              <a:gd name="adj1" fmla="val -39920"/>
              <a:gd name="adj2" fmla="val 50869"/>
            </a:avLst>
          </a:prstGeom>
          <a:solidFill>
            <a:srgbClr val="E9FDFD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latin typeface="Calibri"/>
                <a:ea typeface="Calibri"/>
                <a:cs typeface="B Nazanin"/>
              </a:rPr>
              <a:t>رکوردها طبق کد اصلی و به صورت پشت سر هم و متوالی ذخیره </a:t>
            </a:r>
          </a:p>
          <a:p>
            <a:pPr algn="ctr"/>
            <a:r>
              <a:rPr lang="fa-IR" dirty="0" smtClean="0">
                <a:solidFill>
                  <a:schemeClr val="tx1"/>
                </a:solidFill>
                <a:latin typeface="Calibri"/>
                <a:ea typeface="Calibri"/>
                <a:cs typeface="B Nazanin"/>
              </a:rPr>
              <a:t>می شوند. 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5594346" y="1888831"/>
            <a:ext cx="3357586" cy="2643206"/>
          </a:xfrm>
          <a:prstGeom prst="wedgeEllipseCallout">
            <a:avLst>
              <a:gd name="adj1" fmla="val -38010"/>
              <a:gd name="adj2" fmla="val 58154"/>
            </a:avLst>
          </a:prstGeom>
          <a:solidFill>
            <a:srgbClr val="F1FEE2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>
                <a:latin typeface="Calibri"/>
                <a:ea typeface="Calibri"/>
                <a:cs typeface="B Nazanin"/>
              </a:rPr>
              <a:t>رکوردها به‌ترتیب، </a:t>
            </a:r>
          </a:p>
          <a:p>
            <a:pPr algn="ctr"/>
            <a:r>
              <a:rPr lang="fa-IR" dirty="0" smtClean="0">
                <a:latin typeface="Calibri"/>
                <a:ea typeface="Calibri"/>
                <a:cs typeface="B Nazanin"/>
              </a:rPr>
              <a:t>منظم و پیوسته ذخیره می‌شوند، اما بر اساس یک شاخص کدهای اصلی با نشانه‌های فیزیکی مرتبط می‌شوند.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3094016" y="428604"/>
            <a:ext cx="3357586" cy="2643206"/>
          </a:xfrm>
          <a:prstGeom prst="wedgeEllipseCallout">
            <a:avLst>
              <a:gd name="adj1" fmla="val -13943"/>
              <a:gd name="adj2" fmla="val 66200"/>
            </a:avLst>
          </a:prstGeom>
          <a:solidFill>
            <a:srgbClr val="FDF8E7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>
              <a:lnSpc>
                <a:spcPct val="115000"/>
              </a:lnSpc>
              <a:spcAft>
                <a:spcPts val="1000"/>
              </a:spcAft>
            </a:pPr>
            <a:r>
              <a:rPr lang="fa-IR" dirty="0" smtClean="0">
                <a:latin typeface="Calibri"/>
                <a:ea typeface="Calibri"/>
                <a:cs typeface="B Nazanin"/>
              </a:rPr>
              <a:t>رکوردها بدون رعایت‌ ترتیب خاصی ذخیره می‌شوند. اما الگوریتمی برای تعیین نشانی رکوردها وجود دارد.</a:t>
            </a:r>
            <a:endParaRPr lang="en-US" sz="2000" dirty="0">
              <a:latin typeface="Calibri"/>
              <a:ea typeface="Calibri"/>
              <a:cs typeface="Arial"/>
            </a:endParaRPr>
          </a:p>
        </p:txBody>
      </p:sp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736562" y="-357214"/>
            <a:ext cx="10514544" cy="1397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a-IR" sz="3600" b="1" dirty="0" smtClean="0">
                <a:ln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Rockwell Extra Bold"/>
                <a:ea typeface="Calibri"/>
                <a:cs typeface="B Nazanin"/>
              </a:rPr>
              <a:t>انواع روش های سازماندهی فایل ها به کمک کد اصلی</a:t>
            </a:r>
            <a:r>
              <a:rPr lang="fa-IR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Rockwell Extra Bold"/>
                <a:ea typeface="Calibri"/>
                <a:cs typeface="B Nazanin"/>
              </a:rPr>
              <a:t/>
            </a:r>
            <a:br>
              <a:rPr lang="fa-IR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Rockwell Extra Bold"/>
                <a:ea typeface="Calibri"/>
                <a:cs typeface="B Nazanin"/>
              </a:rPr>
            </a:br>
            <a:endParaRPr lang="fa-IR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736562" y="-182578"/>
            <a:ext cx="10514544" cy="1397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a-IR" sz="3600" b="1" dirty="0" smtClean="0">
                <a:ln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Rockwell Extra Bold"/>
                <a:ea typeface="Calibri"/>
                <a:cs typeface="B Nazanin"/>
              </a:rPr>
              <a:t>انواع روش های سازماندهی فایل ها به کمک کد فرعی</a:t>
            </a:r>
            <a:r>
              <a:rPr lang="fa-IR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Rockwell Extra Bold"/>
                <a:ea typeface="Calibri"/>
                <a:cs typeface="B Nazanin"/>
              </a:rPr>
              <a:t/>
            </a:r>
            <a:br>
              <a:rPr lang="fa-IR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Rockwell Extra Bold"/>
                <a:ea typeface="Calibri"/>
                <a:cs typeface="B Nazanin"/>
              </a:rPr>
            </a:br>
            <a:endParaRPr lang="fa-IR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60065" y="1928802"/>
            <a:ext cx="3467040" cy="1981527"/>
            <a:chOff x="4232164" y="1353997"/>
            <a:chExt cx="2538346" cy="1693077"/>
          </a:xfrm>
          <a:solidFill>
            <a:srgbClr val="E9FDFD"/>
          </a:solidFill>
        </p:grpSpPr>
        <p:sp>
          <p:nvSpPr>
            <p:cNvPr id="13" name="Rectangle 12"/>
            <p:cNvSpPr/>
            <p:nvPr/>
          </p:nvSpPr>
          <p:spPr>
            <a:xfrm>
              <a:off x="4232164" y="1353997"/>
              <a:ext cx="2538346" cy="1693077"/>
            </a:xfrm>
            <a:prstGeom prst="rect">
              <a:avLst/>
            </a:prstGeom>
            <a:grpFill/>
            <a:ln>
              <a:prstDash val="lgDash"/>
            </a:ln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4232164" y="1353997"/>
              <a:ext cx="2094135" cy="1693077"/>
            </a:xfrm>
            <a:prstGeom prst="rect">
              <a:avLst/>
            </a:prstGeom>
            <a:grpFill/>
            <a:ln>
              <a:prstDash val="lg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0" bIns="142240" numCol="1" spcCol="1270" anchor="ctr" anchorCtr="0">
              <a:noAutofit/>
            </a:bodyPr>
            <a:lstStyle/>
            <a:p>
              <a:pPr lvl="0" algn="justLow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kern="1200" dirty="0" smtClean="0">
                  <a:cs typeface="B Zar" pitchFamily="2" charset="-78"/>
                </a:rPr>
                <a:t>هر رکورد، یک فیلد اشاره گر دارد که در برگیرنده نشانی ثبت بعدی در فایل می باشد.</a:t>
              </a:r>
              <a:r>
                <a:rPr lang="en-US" kern="1200" dirty="0" smtClean="0">
                  <a:cs typeface="B Zar" pitchFamily="2" charset="-78"/>
                </a:rPr>
                <a:t> </a:t>
              </a:r>
              <a:endParaRPr lang="fa-IR" kern="1200" dirty="0">
                <a:cs typeface="B Zar" pitchFamily="2" charset="-78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060065" y="4071942"/>
            <a:ext cx="3467040" cy="1981527"/>
            <a:chOff x="4232164" y="3301560"/>
            <a:chExt cx="2538346" cy="1693077"/>
          </a:xfrm>
          <a:solidFill>
            <a:srgbClr val="F1FEE2"/>
          </a:solidFill>
        </p:grpSpPr>
        <p:sp>
          <p:nvSpPr>
            <p:cNvPr id="11" name="Rectangle 10"/>
            <p:cNvSpPr/>
            <p:nvPr/>
          </p:nvSpPr>
          <p:spPr>
            <a:xfrm>
              <a:off x="4232164" y="3301560"/>
              <a:ext cx="2538346" cy="1693077"/>
            </a:xfrm>
            <a:prstGeom prst="rect">
              <a:avLst/>
            </a:prstGeom>
            <a:grpFill/>
            <a:ln>
              <a:prstDash val="lgDash"/>
            </a:ln>
          </p:spPr>
          <p:style>
            <a:lnRef idx="2">
              <a:schemeClr val="accent2">
                <a:tint val="40000"/>
                <a:alpha val="90000"/>
                <a:hueOff val="-953528"/>
                <a:satOff val="-1672"/>
                <a:lumOff val="917"/>
                <a:alphaOff val="0"/>
              </a:schemeClr>
            </a:lnRef>
            <a:fillRef idx="1">
              <a:schemeClr val="accent2">
                <a:tint val="40000"/>
                <a:alpha val="90000"/>
                <a:hueOff val="-953528"/>
                <a:satOff val="-1672"/>
                <a:lumOff val="917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953528"/>
                <a:satOff val="-1672"/>
                <a:lumOff val="91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4232164" y="3301560"/>
              <a:ext cx="2221942" cy="1693077"/>
            </a:xfrm>
            <a:prstGeom prst="rect">
              <a:avLst/>
            </a:prstGeom>
            <a:grpFill/>
            <a:ln>
              <a:prstDash val="lg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0" bIns="142240" numCol="1" spcCol="1270" anchor="ctr" anchorCtr="0">
              <a:noAutofit/>
            </a:bodyPr>
            <a:lstStyle/>
            <a:p>
              <a:pPr lvl="0" algn="justLow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kern="1200" dirty="0" smtClean="0">
                  <a:cs typeface="B Zar" pitchFamily="2" charset="-78"/>
                </a:rPr>
                <a:t>با کنار هم قرار دادن یک گروه از رکوردها که به وسیله اشاره‌گرها به هم مرتبط شده اند، یک زنجیره تشکیل می شود.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188659" y="1251909"/>
            <a:ext cx="1692231" cy="1692231"/>
            <a:chOff x="6432064" y="677104"/>
            <a:chExt cx="1692231" cy="1692231"/>
          </a:xfr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</p:grpSpPr>
        <p:sp>
          <p:nvSpPr>
            <p:cNvPr id="9" name="Oval 8"/>
            <p:cNvSpPr/>
            <p:nvPr/>
          </p:nvSpPr>
          <p:spPr>
            <a:xfrm>
              <a:off x="6432064" y="677104"/>
              <a:ext cx="1692231" cy="169223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8"/>
            <p:cNvSpPr/>
            <p:nvPr/>
          </p:nvSpPr>
          <p:spPr>
            <a:xfrm>
              <a:off x="6679886" y="924925"/>
              <a:ext cx="1196587" cy="119658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66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300" b="1" kern="120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B Zar" pitchFamily="2" charset="-78"/>
                </a:rPr>
                <a:t>1.فایل پیوندی</a:t>
              </a:r>
              <a:endParaRPr lang="fa-IR" sz="3300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endParaRPr>
            </a:p>
          </p:txBody>
        </p:sp>
      </p:grp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r="4318"/>
          <a:stretch>
            <a:fillRect/>
          </a:stretch>
        </p:blipFill>
        <p:spPr bwMode="auto">
          <a:xfrm>
            <a:off x="450809" y="1928802"/>
            <a:ext cx="6429421" cy="4143404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prstDash val="lgDash"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736562" y="-182578"/>
            <a:ext cx="10514544" cy="1397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a-IR" sz="3600" b="1" dirty="0" smtClean="0">
                <a:ln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Rockwell Extra Bold"/>
                <a:ea typeface="Calibri"/>
                <a:cs typeface="B Nazanin"/>
              </a:rPr>
              <a:t>انواع روش های سازماندهی فایل ها به کمک کد فرعی</a:t>
            </a:r>
            <a:r>
              <a:rPr lang="fa-IR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Rockwell Extra Bold"/>
                <a:ea typeface="Calibri"/>
                <a:cs typeface="B Nazanin"/>
              </a:rPr>
              <a:t/>
            </a:r>
            <a:br>
              <a:rPr lang="fa-IR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Rockwell Extra Bold"/>
                <a:ea typeface="Calibri"/>
                <a:cs typeface="B Nazanin"/>
              </a:rPr>
            </a:br>
            <a:endParaRPr lang="fa-IR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7060065" y="1928802"/>
            <a:ext cx="3467040" cy="1981527"/>
            <a:chOff x="4232164" y="1353997"/>
            <a:chExt cx="2538346" cy="1693077"/>
          </a:xfrm>
          <a:solidFill>
            <a:srgbClr val="FDF8E7"/>
          </a:solidFill>
        </p:grpSpPr>
        <p:sp>
          <p:nvSpPr>
            <p:cNvPr id="13" name="Rectangle 12"/>
            <p:cNvSpPr/>
            <p:nvPr/>
          </p:nvSpPr>
          <p:spPr>
            <a:xfrm>
              <a:off x="4232164" y="1353997"/>
              <a:ext cx="2538346" cy="1693077"/>
            </a:xfrm>
            <a:prstGeom prst="rect">
              <a:avLst/>
            </a:prstGeom>
            <a:grpFill/>
            <a:ln>
              <a:prstDash val="dash"/>
            </a:ln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4232164" y="1353997"/>
              <a:ext cx="2094135" cy="1693077"/>
            </a:xfrm>
            <a:prstGeom prst="rect">
              <a:avLst/>
            </a:prstGeom>
            <a:grpFill/>
            <a:ln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0" bIns="142240" numCol="1" spcCol="1270" anchor="ctr" anchorCtr="0">
              <a:noAutofit/>
            </a:bodyPr>
            <a:lstStyle/>
            <a:p>
              <a:pPr lvl="0" algn="justLow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dirty="0" smtClean="0">
                  <a:cs typeface="B Zar" pitchFamily="2" charset="-78"/>
                </a:rPr>
                <a:t>فایل معکوس، لیست های معکوس را برای شماری از ویژگی ها نگه‌داری می کند. </a:t>
              </a:r>
            </a:p>
          </p:txBody>
        </p:sp>
      </p:grpSp>
      <p:grpSp>
        <p:nvGrpSpPr>
          <p:cNvPr id="4" name="Group 6"/>
          <p:cNvGrpSpPr/>
          <p:nvPr/>
        </p:nvGrpSpPr>
        <p:grpSpPr>
          <a:xfrm>
            <a:off x="7060065" y="4071942"/>
            <a:ext cx="3467040" cy="1981527"/>
            <a:chOff x="4232164" y="3301560"/>
            <a:chExt cx="2538346" cy="1693077"/>
          </a:xfrm>
          <a:solidFill>
            <a:srgbClr val="FFE1F0"/>
          </a:solidFill>
        </p:grpSpPr>
        <p:sp>
          <p:nvSpPr>
            <p:cNvPr id="11" name="Rectangle 10"/>
            <p:cNvSpPr/>
            <p:nvPr/>
          </p:nvSpPr>
          <p:spPr>
            <a:xfrm>
              <a:off x="4232164" y="3301560"/>
              <a:ext cx="2538346" cy="1693077"/>
            </a:xfrm>
            <a:prstGeom prst="rect">
              <a:avLst/>
            </a:prstGeom>
            <a:grpFill/>
            <a:ln>
              <a:prstDash val="dash"/>
            </a:ln>
          </p:spPr>
          <p:style>
            <a:lnRef idx="2">
              <a:schemeClr val="accent2">
                <a:tint val="40000"/>
                <a:alpha val="90000"/>
                <a:hueOff val="-953528"/>
                <a:satOff val="-1672"/>
                <a:lumOff val="917"/>
                <a:alphaOff val="0"/>
              </a:schemeClr>
            </a:lnRef>
            <a:fillRef idx="1">
              <a:schemeClr val="accent2">
                <a:tint val="40000"/>
                <a:alpha val="90000"/>
                <a:hueOff val="-953528"/>
                <a:satOff val="-1672"/>
                <a:lumOff val="917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953528"/>
                <a:satOff val="-1672"/>
                <a:lumOff val="91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4232164" y="3301560"/>
              <a:ext cx="2094135" cy="1693077"/>
            </a:xfrm>
            <a:prstGeom prst="rect">
              <a:avLst/>
            </a:prstGeom>
            <a:grpFill/>
            <a:ln>
              <a:prstDash val="dash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0" bIns="142240" numCol="1" spcCol="1270" anchor="ctr" anchorCtr="0">
              <a:noAutofit/>
            </a:bodyPr>
            <a:lstStyle/>
            <a:p>
              <a:pPr lvl="0" algn="justLow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dirty="0" smtClean="0">
                  <a:cs typeface="B Zar" pitchFamily="2" charset="-78"/>
                </a:rPr>
                <a:t>در فایل معکوس تمامی آدرس‌هایی که دارای یک مقدار مشابه برای کدهای فرعی خود می‌باشند، در کنار یکدیگر فهرست می‌شود. </a:t>
              </a:r>
            </a:p>
          </p:txBody>
        </p:sp>
      </p:grpSp>
      <p:grpSp>
        <p:nvGrpSpPr>
          <p:cNvPr id="5" name="Group 7"/>
          <p:cNvGrpSpPr/>
          <p:nvPr/>
        </p:nvGrpSpPr>
        <p:grpSpPr>
          <a:xfrm>
            <a:off x="10188659" y="1251909"/>
            <a:ext cx="1692231" cy="1692231"/>
            <a:chOff x="6432064" y="677104"/>
            <a:chExt cx="1692231" cy="1692231"/>
          </a:xfr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</p:grpSpPr>
        <p:sp>
          <p:nvSpPr>
            <p:cNvPr id="9" name="Oval 8"/>
            <p:cNvSpPr/>
            <p:nvPr/>
          </p:nvSpPr>
          <p:spPr>
            <a:xfrm>
              <a:off x="6432064" y="677104"/>
              <a:ext cx="1692231" cy="169223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8"/>
            <p:cNvSpPr/>
            <p:nvPr/>
          </p:nvSpPr>
          <p:spPr>
            <a:xfrm>
              <a:off x="6679886" y="924925"/>
              <a:ext cx="1196587" cy="119658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66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300" b="1" kern="120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cs typeface="B Zar" pitchFamily="2" charset="-78"/>
                </a:rPr>
                <a:t>2.فایل معکوس</a:t>
              </a:r>
              <a:endParaRPr lang="fa-IR" sz="3300" b="1" kern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Zar" pitchFamily="2" charset="-78"/>
              </a:endParaRPr>
            </a:p>
          </p:txBody>
        </p:sp>
      </p:grp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248" y="2857496"/>
            <a:ext cx="6364476" cy="2214578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prstDash val="lgDashDot"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736562" y="-182578"/>
            <a:ext cx="10514544" cy="1397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a-IR" sz="3600" b="1" dirty="0" smtClean="0">
                <a:ln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Rockwell Extra Bold"/>
                <a:ea typeface="Calibri"/>
                <a:cs typeface="B Nazanin"/>
              </a:rPr>
              <a:t>انواع روش های پردازش داده ها</a:t>
            </a:r>
            <a:r>
              <a:rPr lang="fa-IR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Rockwell Extra Bold"/>
                <a:ea typeface="Calibri"/>
                <a:cs typeface="B Nazanin"/>
              </a:rPr>
              <a:t/>
            </a:r>
            <a:br>
              <a:rPr lang="fa-IR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Rockwell Extra Bold"/>
                <a:ea typeface="Calibri"/>
                <a:cs typeface="B Nazanin"/>
              </a:rPr>
            </a:br>
            <a:endParaRPr lang="fa-IR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3395" y="2714620"/>
            <a:ext cx="9580073" cy="3857652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prstDash val="lgDashDotDot"/>
            <a:miter lim="800000"/>
            <a:headEnd/>
            <a:tailEnd/>
          </a:ln>
          <a:effectLst/>
        </p:spPr>
      </p:pic>
      <p:sp>
        <p:nvSpPr>
          <p:cNvPr id="17" name="Hexagon 16"/>
          <p:cNvSpPr/>
          <p:nvPr/>
        </p:nvSpPr>
        <p:spPr>
          <a:xfrm>
            <a:off x="8666180" y="1072124"/>
            <a:ext cx="2428892" cy="2214000"/>
          </a:xfrm>
          <a:prstGeom prst="hexagon">
            <a:avLst/>
          </a:prstGeom>
          <a:solidFill>
            <a:srgbClr val="FAE2FE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cs typeface="B Zar" pitchFamily="2" charset="-78"/>
              </a:rPr>
              <a:t>1.پردازش دسته ای</a:t>
            </a:r>
            <a:endParaRPr lang="fa-IR" sz="2800" b="1" dirty="0">
              <a:cs typeface="B Zar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3752" y="1428736"/>
            <a:ext cx="7358114" cy="103412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justLow" rtl="1">
              <a:lnSpc>
                <a:spcPct val="95000"/>
              </a:lnSpc>
            </a:pPr>
            <a:r>
              <a:rPr lang="fa-IR" sz="3200" dirty="0" smtClean="0">
                <a:latin typeface="Calibri"/>
                <a:ea typeface="Calibri"/>
                <a:cs typeface="B Nazanin"/>
              </a:rPr>
              <a:t>پردازش دسته‌ای یعنی تجمیع چندین معامله طی یک دوره زمانی و پردازش یکجای آن</a:t>
            </a:r>
            <a:endParaRPr lang="fa-IR" sz="32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736562" y="-182578"/>
            <a:ext cx="10514544" cy="1397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a-IR" sz="3600" b="1" dirty="0" smtClean="0">
                <a:ln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Rockwell Extra Bold"/>
                <a:ea typeface="Calibri"/>
                <a:cs typeface="B Nazanin"/>
              </a:rPr>
              <a:t>انواع روش های پردازش داده ها</a:t>
            </a:r>
            <a:r>
              <a:rPr lang="fa-IR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Rockwell Extra Bold"/>
                <a:ea typeface="Calibri"/>
                <a:cs typeface="B Nazanin"/>
              </a:rPr>
              <a:t/>
            </a:r>
            <a:br>
              <a:rPr lang="fa-IR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Rockwell Extra Bold"/>
                <a:ea typeface="Calibri"/>
                <a:cs typeface="B Nazanin"/>
              </a:rPr>
            </a:br>
            <a:endParaRPr lang="fa-IR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sp>
        <p:nvSpPr>
          <p:cNvPr id="17" name="Hexagon 16"/>
          <p:cNvSpPr/>
          <p:nvPr/>
        </p:nvSpPr>
        <p:spPr>
          <a:xfrm>
            <a:off x="8666180" y="1072124"/>
            <a:ext cx="2428892" cy="22140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cs typeface="B Zar" pitchFamily="2" charset="-78"/>
              </a:rPr>
              <a:t>1.پردازش </a:t>
            </a:r>
            <a:r>
              <a:rPr lang="en-US" sz="2800" b="1" dirty="0" smtClean="0">
                <a:cs typeface="B Zar" pitchFamily="2" charset="-78"/>
              </a:rPr>
              <a:t> </a:t>
            </a:r>
            <a:r>
              <a:rPr lang="fa-IR" sz="2800" b="1" dirty="0" smtClean="0">
                <a:cs typeface="B Zar" pitchFamily="2" charset="-78"/>
              </a:rPr>
              <a:t>دسته ای مستقیم</a:t>
            </a:r>
            <a:endParaRPr lang="fa-IR" sz="2800" b="1" dirty="0">
              <a:cs typeface="B Zar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3752" y="1071546"/>
            <a:ext cx="7358114" cy="150195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justLow" rtl="1">
              <a:lnSpc>
                <a:spcPct val="95000"/>
              </a:lnSpc>
            </a:pPr>
            <a:r>
              <a:rPr lang="fa-IR" sz="3200" dirty="0" smtClean="0">
                <a:latin typeface="Calibri"/>
                <a:ea typeface="Calibri"/>
                <a:cs typeface="B Nazanin"/>
              </a:rPr>
              <a:t>پردازش دسته‌ای مستقیم یعنی داده‌ها تا مرحله میانی به شکل دسته ای پردازش می شوند و در آخر تمامی دسته‌ها در کنار یکدیگر پردازش می شوند. </a:t>
            </a:r>
            <a:endParaRPr lang="fa-IR" sz="32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4953" y="2786058"/>
            <a:ext cx="7662665" cy="3429024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prstDash val="lgDashDotDot"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736562" y="-182578"/>
            <a:ext cx="10514544" cy="1397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a-IR" sz="3600" b="1" dirty="0" smtClean="0">
                <a:ln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Rockwell Extra Bold"/>
                <a:ea typeface="Calibri"/>
                <a:cs typeface="B Nazanin"/>
              </a:rPr>
              <a:t>انواع روش های پردازش داده ها</a:t>
            </a:r>
            <a:r>
              <a:rPr lang="fa-IR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Rockwell Extra Bold"/>
                <a:ea typeface="Calibri"/>
                <a:cs typeface="B Nazanin"/>
              </a:rPr>
              <a:t/>
            </a:r>
            <a:br>
              <a:rPr lang="fa-IR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Rockwell Extra Bold"/>
                <a:ea typeface="Calibri"/>
                <a:cs typeface="B Nazanin"/>
              </a:rPr>
            </a:br>
            <a:endParaRPr lang="fa-IR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sp>
        <p:nvSpPr>
          <p:cNvPr id="17" name="Hexagon 16"/>
          <p:cNvSpPr/>
          <p:nvPr/>
        </p:nvSpPr>
        <p:spPr>
          <a:xfrm>
            <a:off x="8666180" y="1072124"/>
            <a:ext cx="2428892" cy="22140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cs typeface="B Zar" pitchFamily="2" charset="-78"/>
              </a:rPr>
              <a:t>1.پردازش </a:t>
            </a:r>
            <a:r>
              <a:rPr lang="en-US" sz="2800" b="1" dirty="0" smtClean="0">
                <a:cs typeface="B Zar" pitchFamily="2" charset="-78"/>
              </a:rPr>
              <a:t> </a:t>
            </a:r>
            <a:r>
              <a:rPr lang="fa-IR" sz="2800" b="1" dirty="0" smtClean="0">
                <a:cs typeface="B Zar" pitchFamily="2" charset="-78"/>
              </a:rPr>
              <a:t>مستقیم</a:t>
            </a:r>
            <a:endParaRPr lang="fa-IR" sz="2800" b="1" dirty="0">
              <a:cs typeface="B Zar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3752" y="1071546"/>
            <a:ext cx="7358114" cy="196361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justLow" rtl="1">
              <a:lnSpc>
                <a:spcPct val="95000"/>
              </a:lnSpc>
            </a:pPr>
            <a:r>
              <a:rPr lang="fa-IR" sz="3200" dirty="0" smtClean="0">
                <a:latin typeface="Calibri"/>
                <a:ea typeface="Calibri"/>
                <a:cs typeface="B Nazanin"/>
              </a:rPr>
              <a:t>در پردازش مستقیم، فاصله ای بین رخ دادن معامله و پردازش آن وجود ندارد. در واقع به محض این‌که معامله صورت می گیرد، رویداد مربوطه ثبت شده و فایل های اصلی به هنگام می‌شوند.</a:t>
            </a:r>
            <a:endParaRPr lang="fa-IR" sz="32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3752" y="3143248"/>
            <a:ext cx="7358114" cy="3435616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prstDash val="lgDashDotDot"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0" y="1714488"/>
            <a:ext cx="7451734" cy="3143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marL="0" marR="0" lvl="0" indent="0" algn="r" defTabSz="1218987" rtl="1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fa-IR" sz="4300" b="0" i="0" u="none" strike="noStrike" kern="1200" cap="none" spc="0" normalizeH="0" baseline="0" noProof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Koodak" pitchFamily="2" charset="-78"/>
              </a:rPr>
              <a:t>فصل سوم:</a:t>
            </a:r>
          </a:p>
          <a:p>
            <a:pPr marL="0" marR="0" lvl="0" indent="0" algn="r" defTabSz="1218987" rtl="1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fa-IR" sz="2800" b="0" i="0" u="none" strike="noStrike" kern="1200" cap="none" spc="0" normalizeH="0" baseline="0" noProof="0" dirty="0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B Koodak" pitchFamily="2" charset="-78"/>
            </a:endParaRPr>
          </a:p>
          <a:p>
            <a:pPr marL="0" marR="0" lvl="1" algn="ctr" defTabSz="1218987" rtl="1" eaLnBrk="1" fontAlgn="auto" latinLnBrk="0" hangingPunct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Koodak" pitchFamily="2" charset="-78"/>
              </a:rPr>
              <a:t>مروری بر پردازش اطلاعات و </a:t>
            </a:r>
          </a:p>
          <a:p>
            <a:pPr marL="0" marR="0" lvl="1" algn="ctr" defTabSz="1218987" rtl="1" eaLnBrk="1" fontAlgn="auto" latinLnBrk="0" hangingPunct="1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00000"/>
              <a:buFont typeface="Century Gothic" pitchFamily="34" charset="0"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Koodak" pitchFamily="2" charset="-78"/>
              </a:rPr>
              <a:t>سیستم های برنامه ریزی منابع سازمانی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444475">
            <a:off x="3048504" y="-141966"/>
            <a:ext cx="4114800" cy="1419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124" y="500042"/>
            <a:ext cx="10787138" cy="11449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95000"/>
              </a:lnSpc>
            </a:pPr>
            <a:r>
              <a:rPr lang="fa-I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اطلاعات ستاده :</a:t>
            </a:r>
          </a:p>
          <a:p>
            <a:pPr algn="r" rtl="1">
              <a:lnSpc>
                <a:spcPct val="95000"/>
              </a:lnSpc>
            </a:pPr>
            <a:endParaRPr lang="fa-IR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17310" y="1701800"/>
            <a:ext cx="10157354" cy="4470400"/>
          </a:xfrm>
        </p:spPr>
        <p:txBody>
          <a:bodyPr>
            <a:normAutofit/>
          </a:bodyPr>
          <a:lstStyle/>
          <a:p>
            <a:pPr algn="justLow">
              <a:lnSpc>
                <a:spcPct val="150000"/>
              </a:lnSpc>
            </a:pPr>
            <a:r>
              <a:rPr lang="fa-IR" sz="3200" dirty="0" smtClean="0">
                <a:cs typeface="B Roya" pitchFamily="2" charset="-78"/>
              </a:rPr>
              <a:t>آخرین مرحله از چرخه پردازش داده ها که با اهداف زیر صورت می گیرد:</a:t>
            </a:r>
          </a:p>
          <a:p>
            <a:pPr lvl="1" algn="justLow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fa-IR" sz="2800" dirty="0" smtClean="0">
                <a:latin typeface="Calibri"/>
                <a:ea typeface="Calibri"/>
                <a:cs typeface="B Nazanin"/>
              </a:rPr>
              <a:t> تامین نیازهای اطلاعاتی کاربران درون سازمانی </a:t>
            </a:r>
            <a:endParaRPr lang="en-US" dirty="0" smtClean="0">
              <a:latin typeface="Calibri"/>
              <a:ea typeface="Calibri"/>
              <a:cs typeface="Arial"/>
            </a:endParaRPr>
          </a:p>
          <a:p>
            <a:pPr lvl="1" algn="justLow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fa-IR" sz="2800" dirty="0" smtClean="0">
                <a:latin typeface="Calibri"/>
                <a:ea typeface="Calibri"/>
                <a:cs typeface="B Nazanin"/>
              </a:rPr>
              <a:t> تامین نیازهای اطلاعاتی کاربران برون سازمانی </a:t>
            </a:r>
            <a:endParaRPr lang="en-US" dirty="0" smtClean="0">
              <a:latin typeface="Calibri"/>
              <a:ea typeface="Calibri"/>
              <a:cs typeface="Arial"/>
            </a:endParaRPr>
          </a:p>
          <a:p>
            <a:pPr lvl="1" algn="justLow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fa-IR" sz="2800" dirty="0" smtClean="0">
                <a:latin typeface="Calibri"/>
                <a:ea typeface="Calibri"/>
                <a:cs typeface="B Nazanin"/>
              </a:rPr>
              <a:t> بررسی عملکرد شرکت</a:t>
            </a:r>
            <a:endParaRPr lang="en-US" dirty="0" smtClean="0">
              <a:latin typeface="Calibri"/>
              <a:ea typeface="Calibri"/>
              <a:cs typeface="Arial"/>
            </a:endParaRPr>
          </a:p>
          <a:p>
            <a:pPr algn="justLow">
              <a:lnSpc>
                <a:spcPct val="150000"/>
              </a:lnSpc>
            </a:pPr>
            <a:endParaRPr lang="en-US" sz="3200" dirty="0">
              <a:cs typeface="B Roy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5" name="Title 8"/>
          <p:cNvSpPr>
            <a:spLocks noGrp="1"/>
          </p:cNvSpPr>
          <p:nvPr>
            <p:ph type="title"/>
          </p:nvPr>
        </p:nvSpPr>
        <p:spPr>
          <a:xfrm>
            <a:off x="2093884" y="571480"/>
            <a:ext cx="8072494" cy="762000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fa-IR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قسمت دوم – سیستم های برنامه ریزی منابع سازمانی</a:t>
            </a:r>
            <a:endParaRPr lang="fa-IR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  <p:pic>
        <p:nvPicPr>
          <p:cNvPr id="1026" name="Picture 2" descr="D:\دانشگاه امام رضا\متفرقه\pic\Fotolia_32708387_Subscription_Monthly_XXLfl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2512" y="1785926"/>
            <a:ext cx="7170502" cy="4357718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2437766" y="4429132"/>
            <a:ext cx="7313295" cy="1803392"/>
          </a:xfrm>
        </p:spPr>
        <p:txBody>
          <a:bodyPr>
            <a:noAutofit/>
          </a:bodyPr>
          <a:lstStyle/>
          <a:p>
            <a:pPr algn="justLow">
              <a:lnSpc>
                <a:spcPct val="150000"/>
              </a:lnSpc>
            </a:pPr>
            <a:r>
              <a:rPr lang="fa-IR" sz="2800" dirty="0" smtClean="0">
                <a:cs typeface="B Roya" pitchFamily="2" charset="-78"/>
              </a:rPr>
              <a:t>سیستمی که قادر به یکپارچه سازی فعالیت‌ها و فرآیندهای مختلف باشد و وظیفه برنامه ریزي منابع سازمانی را به عهده دارد سیستم برنامه‌ریزی منابع سازمانی نامیده می‌شود.</a:t>
            </a:r>
            <a:endParaRPr lang="en-US" sz="2800" dirty="0">
              <a:cs typeface="B Roya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934" y="500042"/>
            <a:ext cx="11572956" cy="11449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95000"/>
              </a:lnSpc>
            </a:pPr>
            <a:r>
              <a:rPr lang="fa-I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تعریف سیستم برنامه ریزی منابع سازمانی :</a:t>
            </a:r>
          </a:p>
          <a:p>
            <a:pPr algn="r" rtl="1">
              <a:lnSpc>
                <a:spcPct val="95000"/>
              </a:lnSpc>
            </a:pPr>
            <a:endParaRPr lang="fa-IR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D:\دانشگاه امام رضا\متفرقه\pic\0911203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50" t="14423" r="12499" b="13461"/>
          <a:stretch>
            <a:fillRect/>
          </a:stretch>
        </p:blipFill>
        <p:spPr bwMode="auto">
          <a:xfrm>
            <a:off x="3808396" y="1285860"/>
            <a:ext cx="4357718" cy="2857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935" b="935"/>
          <a:stretch>
            <a:fillRect/>
          </a:stretch>
        </p:blipFill>
        <p:spPr bwMode="auto">
          <a:xfrm>
            <a:off x="2438400" y="136525"/>
            <a:ext cx="7312025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1218882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3" name="Rectangle 3" descr="Zig zag"/>
          <p:cNvSpPr>
            <a:spLocks noChangeArrowheads="1"/>
          </p:cNvSpPr>
          <p:nvPr/>
        </p:nvSpPr>
        <p:spPr bwMode="auto">
          <a:xfrm>
            <a:off x="577735" y="2971803"/>
            <a:ext cx="11644329" cy="6858000"/>
          </a:xfrm>
          <a:prstGeom prst="rect">
            <a:avLst/>
          </a:prstGeom>
          <a:pattFill prst="zigZag">
            <a:fgClr>
              <a:srgbClr val="F4EBFF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a-IR" dirty="0" smtClean="0"/>
              <a:t>پایان</a:t>
            </a:r>
            <a:endParaRPr lang="fa-IR" dirty="0"/>
          </a:p>
        </p:txBody>
      </p:sp>
      <p:pic>
        <p:nvPicPr>
          <p:cNvPr id="19" name="Picture 18"/>
          <p:cNvPicPr/>
          <p:nvPr/>
        </p:nvPicPr>
        <p:blipFill>
          <a:blip r:embed="rId2" cstate="email">
            <a:duotone>
              <a:prstClr val="black"/>
              <a:srgbClr val="8A78F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 flipV="1">
            <a:off x="4179888" y="-842978"/>
            <a:ext cx="4114800" cy="12001584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17310" y="1701800"/>
            <a:ext cx="9620573" cy="4470400"/>
          </a:xfrm>
        </p:spPr>
        <p:txBody>
          <a:bodyPr/>
          <a:lstStyle/>
          <a:p>
            <a:pPr marL="457200" marR="1143000" lvl="0" indent="-457200" defTabSz="914400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تعریف پردازش اطلاعات و جایگاه آن در سیستم‌های اطلاعاتی حسابداری</a:t>
            </a:r>
          </a:p>
          <a:p>
            <a:pPr marL="457200" marR="1143000" lvl="0" indent="-457200" defTabSz="914400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بخش‌های چهارگانه چرخه پردازش</a:t>
            </a:r>
          </a:p>
          <a:p>
            <a:pPr marL="457200" marR="1143000" lvl="0" indent="-457200" defTabSz="914400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مفاهیم بنیادی ذخیره سازی داده‌ها</a:t>
            </a:r>
          </a:p>
          <a:p>
            <a:pPr marL="457200" marR="1143000" lvl="0" indent="-457200" defTabSz="914400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انواع فایل‌ها و نحوه سازمان‌دهی آن‌ها</a:t>
            </a:r>
          </a:p>
          <a:p>
            <a:pPr marL="457200" marR="1143000" lvl="0" indent="-457200" defTabSz="914400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انواع روش‌های پردازش داده</a:t>
            </a:r>
          </a:p>
          <a:p>
            <a:pPr marL="457200" marR="1143000" lvl="0" indent="-457200" defTabSz="914400" fontAlgn="base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</a:pPr>
            <a:r>
              <a:rPr lang="fa-IR" sz="2800" dirty="0" smtClean="0">
                <a:latin typeface="Calibri" pitchFamily="34" charset="0"/>
                <a:ea typeface="Arial" pitchFamily="34" charset="0"/>
                <a:cs typeface="B Zar" pitchFamily="2" charset="-78"/>
              </a:rPr>
              <a:t>آشنایی با سیستم‌های برنامه‌ریزی منابع سازمانی و اجزای تشکیل‌دهنده آن</a:t>
            </a:r>
            <a:endParaRPr lang="fa-IR" sz="2800" dirty="0" smtClean="0">
              <a:latin typeface="Arial" pitchFamily="34" charset="0"/>
              <a:cs typeface="Arial" pitchFamily="34" charset="0"/>
            </a:endParaRPr>
          </a:p>
          <a:p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defTabSz="914400" fontAlgn="base">
              <a:lnSpc>
                <a:spcPct val="100000"/>
              </a:lnSpc>
              <a:spcAft>
                <a:spcPts val="1000"/>
              </a:spcAft>
            </a:pPr>
            <a:r>
              <a:rPr lang="fa-IR" sz="4000" dirty="0" smtClean="0">
                <a:latin typeface="IranNastaliq" pitchFamily="18" charset="0"/>
                <a:ea typeface="Arial" pitchFamily="34" charset="0"/>
                <a:cs typeface="B Zar" pitchFamily="2" charset="-78"/>
              </a:rPr>
              <a:t>پس از مطالعه این فصل، خواننده با مفاهیم ذیل آشنا می شود: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pic>
        <p:nvPicPr>
          <p:cNvPr id="13" name="Picture Placeholder 12" descr="social-media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91" r="91"/>
          <a:stretch>
            <a:fillRect/>
          </a:stretch>
        </p:blipFill>
        <p:spPr>
          <a:xfrm>
            <a:off x="2652080" y="1714488"/>
            <a:ext cx="6942794" cy="4222825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Title 8"/>
          <p:cNvSpPr>
            <a:spLocks noGrp="1"/>
          </p:cNvSpPr>
          <p:nvPr>
            <p:ph type="title"/>
          </p:nvPr>
        </p:nvSpPr>
        <p:spPr>
          <a:xfrm>
            <a:off x="2093884" y="571480"/>
            <a:ext cx="8072494" cy="762000"/>
          </a:xfrm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fa-IR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Zar" pitchFamily="2" charset="-78"/>
              </a:rPr>
              <a:t>قسمت اول- چرخه پردازش اطلاعات</a:t>
            </a:r>
            <a:endParaRPr lang="fa-IR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Koodak" pitchFamily="2" charset="-78"/>
              </a:rPr>
              <a:t>ارکان اساسی یک سیستم اطلاعاتی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50942" y="2500306"/>
            <a:ext cx="9404849" cy="29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9709" y="2286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marL="0" marR="0" lvl="0" indent="0" algn="ctr" defTabSz="1218987" rtl="1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Koodak" pitchFamily="2" charset="-78"/>
              </a:rPr>
              <a:t>مراحل پردازش داده ها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0942" y="2214554"/>
            <a:ext cx="9422929" cy="3286148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191" y="1643050"/>
            <a:ext cx="10157354" cy="4929222"/>
          </a:xfrm>
        </p:spPr>
        <p:txBody>
          <a:bodyPr>
            <a:noAutofit/>
          </a:bodyPr>
          <a:lstStyle/>
          <a:p>
            <a:pPr marL="342900" lvl="0" indent="-342900" algn="justLow">
              <a:lnSpc>
                <a:spcPct val="115000"/>
              </a:lnSpc>
              <a:buFont typeface="Wingdings" pitchFamily="2" charset="2"/>
              <a:buChar char=""/>
            </a:pPr>
            <a:r>
              <a:rPr lang="fa-IR" sz="2800" dirty="0" smtClean="0">
                <a:latin typeface="Rockwell Extra Bold"/>
                <a:ea typeface="Calibri"/>
                <a:cs typeface="B Zar" pitchFamily="2" charset="-78"/>
              </a:rPr>
              <a:t>طبقه بندی داده ها توسط کدهای شناسایی؛</a:t>
            </a:r>
          </a:p>
          <a:p>
            <a:pPr marL="342900" lvl="0" indent="-342900" algn="justLow">
              <a:lnSpc>
                <a:spcPct val="115000"/>
              </a:lnSpc>
              <a:buFont typeface="Wingdings" pitchFamily="2" charset="2"/>
              <a:buChar char=""/>
            </a:pPr>
            <a:r>
              <a:rPr lang="fa-IR" sz="2800" dirty="0" smtClean="0">
                <a:latin typeface="Rockwell Extra Bold"/>
                <a:ea typeface="Calibri"/>
                <a:cs typeface="B Zar" pitchFamily="2" charset="-78"/>
              </a:rPr>
              <a:t>تبدیل مدارک مثبته به شکل خوانا برای دستگاه؛ </a:t>
            </a:r>
          </a:p>
          <a:p>
            <a:pPr marL="342900" lvl="0" indent="-342900" algn="justLow">
              <a:lnSpc>
                <a:spcPct val="115000"/>
              </a:lnSpc>
              <a:buFont typeface="Wingdings" pitchFamily="2" charset="2"/>
              <a:buChar char=""/>
            </a:pPr>
            <a:r>
              <a:rPr lang="fa-IR" sz="2800" dirty="0" smtClean="0">
                <a:latin typeface="Rockwell Extra Bold"/>
                <a:ea typeface="Calibri"/>
                <a:cs typeface="B Zar" pitchFamily="2" charset="-78"/>
              </a:rPr>
              <a:t>استفاده از ابزارهای پویشگر (اسکنرها) به جای استفاده از صفحه کلید؛ </a:t>
            </a:r>
          </a:p>
          <a:p>
            <a:pPr marL="342900" lvl="0" indent="-342900" algn="justLow">
              <a:lnSpc>
                <a:spcPct val="115000"/>
              </a:lnSpc>
              <a:buFont typeface="Wingdings" pitchFamily="2" charset="2"/>
              <a:buChar char=""/>
            </a:pPr>
            <a:r>
              <a:rPr lang="fa-IR" sz="2800" dirty="0" smtClean="0">
                <a:latin typeface="Rockwell Extra Bold"/>
                <a:ea typeface="Calibri"/>
                <a:cs typeface="B Zar" pitchFamily="2" charset="-78"/>
              </a:rPr>
              <a:t>استفاده از مدارک چرخشی؛</a:t>
            </a:r>
          </a:p>
          <a:p>
            <a:pPr marL="342900" lvl="0" indent="-342900" algn="justLow">
              <a:lnSpc>
                <a:spcPct val="115000"/>
              </a:lnSpc>
              <a:buFont typeface="Wingdings" pitchFamily="2" charset="2"/>
              <a:buChar char=""/>
            </a:pPr>
            <a:r>
              <a:rPr lang="fa-IR" sz="2800" dirty="0" smtClean="0">
                <a:latin typeface="Rockwell Extra Bold"/>
                <a:ea typeface="Calibri"/>
                <a:cs typeface="B Zar" pitchFamily="2" charset="-78"/>
              </a:rPr>
              <a:t>خودکار کردن ورود داده‌های اولیه؛</a:t>
            </a:r>
          </a:p>
          <a:p>
            <a:pPr marL="342900" lvl="0" indent="-342900" algn="justLow">
              <a:lnSpc>
                <a:spcPct val="115000"/>
              </a:lnSpc>
              <a:buFont typeface="Wingdings" pitchFamily="2" charset="2"/>
              <a:buChar char=""/>
            </a:pPr>
            <a:r>
              <a:rPr lang="fa-IR" sz="2800" dirty="0" smtClean="0">
                <a:latin typeface="Rockwell Extra Bold"/>
                <a:ea typeface="Calibri"/>
                <a:cs typeface="B Zar" pitchFamily="2" charset="-78"/>
              </a:rPr>
              <a:t>استفاده از دستگاه های شناسایی نوری کاراکتر</a:t>
            </a:r>
          </a:p>
          <a:p>
            <a:pPr marL="342900" lvl="0" indent="-342900" algn="justLow">
              <a:lnSpc>
                <a:spcPct val="115000"/>
              </a:lnSpc>
              <a:buFont typeface="Wingdings" pitchFamily="2" charset="2"/>
              <a:buChar char=""/>
            </a:pPr>
            <a:r>
              <a:rPr lang="fa-IR" sz="2800" dirty="0" smtClean="0">
                <a:latin typeface="Rockwell Extra Bold"/>
                <a:ea typeface="Calibri"/>
                <a:cs typeface="B Zar" pitchFamily="2" charset="-78"/>
              </a:rPr>
              <a:t>استفاده از فناوری شناسایی فرکانس رادیویی.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69709" y="71414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 fontScale="92500"/>
          </a:bodyPr>
          <a:lstStyle/>
          <a:p>
            <a:pPr lvl="0" algn="ctr" rtl="1">
              <a:lnSpc>
                <a:spcPct val="85000"/>
              </a:lnSpc>
              <a:spcBef>
                <a:spcPct val="0"/>
              </a:spcBef>
              <a:defRPr/>
            </a:pPr>
            <a:r>
              <a:rPr lang="fa-I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B Zar" pitchFamily="2" charset="-78"/>
              </a:rPr>
              <a:t>لازم است به منظور افزایش دقت و سهولت فرآیند پردازش، ورود داده ها بر اساس شرایط زیر صورت گیرد: </a:t>
            </a:r>
          </a:p>
        </p:txBody>
      </p:sp>
      <p:pic>
        <p:nvPicPr>
          <p:cNvPr id="5122" name="Picture 2" descr="D:\دانشگاه امام رضا\متفرقه\pic\conclusions-link-buildin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82094">
            <a:off x="1174075" y="2571745"/>
            <a:ext cx="2786081" cy="2833303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FFF75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FFF75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Low"/>
            <a:r>
              <a:rPr lang="fa-IR" sz="3200" dirty="0" smtClean="0">
                <a:cs typeface="B Roya" pitchFamily="2" charset="-78"/>
              </a:rPr>
              <a:t>داده ها حقایق خامی هستند دارای ساختار سازمان دهی شده نبوده و معنای محدودی دارند، در حالی که اطلاعات همان داده های فرآوری شده هستند.  در واقع اطلاعات، مرتب سازی، تلخیص و یا طبقه بندی داده ها است.</a:t>
            </a:r>
            <a:endParaRPr lang="en-US" sz="3200" dirty="0">
              <a:cs typeface="B Roya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defRPr/>
            </a:pPr>
            <a:r>
              <a:rPr lang="fa-I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B Koodak" pitchFamily="2" charset="-78"/>
              </a:rPr>
              <a:t>تعریف شخصیت</a:t>
            </a:r>
            <a:endParaRPr lang="en-US" dirty="0"/>
          </a:p>
        </p:txBody>
      </p:sp>
      <p:pic>
        <p:nvPicPr>
          <p:cNvPr id="6146" name="Picture 2" descr="D:\دانشگاه امام رضا\متفرقه\pic\conclusion-introduction-starter-plenary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58846">
            <a:off x="1450943" y="3643316"/>
            <a:ext cx="2200275" cy="221932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0800000">
            <a:off x="-46177" y="0"/>
            <a:ext cx="652486" cy="6858000"/>
          </a:xfrm>
          <a:prstGeom prst="rect">
            <a:avLst/>
          </a:prstGeom>
          <a:noFill/>
        </p:spPr>
        <p:txBody>
          <a:bodyPr vert="eaVert" wrap="square" rtlCol="1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3200" b="1" dirty="0" smtClean="0">
                <a:ln w="900" cmpd="sng">
                  <a:solidFill>
                    <a:schemeClr val="bg2">
                      <a:lumMod val="25000"/>
                      <a:alpha val="55000"/>
                    </a:schemeClr>
                  </a:solidFill>
                  <a:prstDash val="solid"/>
                </a:ln>
                <a:solidFill>
                  <a:srgbClr val="F6F97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Caslon Pro Bold" pitchFamily="18" charset="0"/>
              </a:rPr>
              <a:t>Accounting Information Systems</a:t>
            </a:r>
            <a:endParaRPr lang="fa-IR" sz="3200" b="1" dirty="0">
              <a:ln w="900" cmpd="sng">
                <a:solidFill>
                  <a:schemeClr val="bg2">
                    <a:lumMod val="25000"/>
                    <a:alpha val="55000"/>
                  </a:schemeClr>
                </a:solidFill>
                <a:prstDash val="solid"/>
              </a:ln>
              <a:solidFill>
                <a:srgbClr val="F6F97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dobe Caslon Pro Bold" pitchFamily="18" charset="0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 rot="10800000">
            <a:off x="879438" y="2000239"/>
            <a:ext cx="10358510" cy="4323287"/>
          </a:xfrm>
          <a:prstGeom prst="round2SameRect">
            <a:avLst>
              <a:gd name="adj1" fmla="val 0"/>
              <a:gd name="adj2" fmla="val 50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108000" bIns="0">
            <a:normAutofit/>
          </a:bodyPr>
          <a:lstStyle/>
          <a:p>
            <a:pPr algn="ctr"/>
            <a:endParaRPr lang="en-US" sz="24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9438" y="5857892"/>
            <a:ext cx="857256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Traffic" pitchFamily="2" charset="-78"/>
              </a:rPr>
              <a:t>نشان دهنده یک ویژگی از یک شخصیت </a:t>
            </a:r>
            <a:r>
              <a:rPr lang="fa-IR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Traffic" pitchFamily="2" charset="-78"/>
              </a:rPr>
              <a:t>است. </a:t>
            </a:r>
            <a:r>
              <a:rPr lang="fa-IR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Traffic" pitchFamily="2" charset="-78"/>
              </a:rPr>
              <a:t>بطور مثال نام یک کارمند 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Traffic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9438" y="4786323"/>
            <a:ext cx="855822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Traffic" pitchFamily="2" charset="-78"/>
              </a:rPr>
              <a:t>فیلدهای </a:t>
            </a:r>
            <a:r>
              <a:rPr lang="fa-IR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Traffic" pitchFamily="2" charset="-78"/>
              </a:rPr>
              <a:t>مرتبط داده ها به شکل یک رکورد دسته بندی می شوند و بیانگر </a:t>
            </a:r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Traffic" pitchFamily="2" charset="-78"/>
              </a:rPr>
              <a:t>.</a:t>
            </a:r>
            <a:r>
              <a:rPr lang="fa-IR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Traffic" pitchFamily="2" charset="-78"/>
              </a:rPr>
              <a:t>ویژگی </a:t>
            </a:r>
            <a:r>
              <a:rPr lang="fa-IR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Traffic" pitchFamily="2" charset="-78"/>
              </a:rPr>
              <a:t>های است که شخصیت را توصیف </a:t>
            </a:r>
            <a:r>
              <a:rPr lang="fa-IR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Traffic" pitchFamily="2" charset="-78"/>
              </a:rPr>
              <a:t>می کند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Traffic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9438" y="3786191"/>
            <a:ext cx="855822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Traffic" pitchFamily="2" charset="-78"/>
              </a:rPr>
              <a:t>فایل یا جدول داده ها گروهی از رکورد ها ی </a:t>
            </a:r>
            <a:r>
              <a:rPr lang="fa-IR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Traffic" pitchFamily="2" charset="-78"/>
              </a:rPr>
              <a:t>مرتبط است. </a:t>
            </a:r>
            <a:r>
              <a:rPr lang="fa-IR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Traffic" pitchFamily="2" charset="-78"/>
              </a:rPr>
              <a:t>بنابراین فایل کارمندان شامل رکورد کلیه کارمندان </a:t>
            </a:r>
            <a:r>
              <a:rPr lang="fa-IR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Traffic" pitchFamily="2" charset="-78"/>
              </a:rPr>
              <a:t>است.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Traffic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9438" y="2643183"/>
            <a:ext cx="8558226" cy="815608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a-IR" sz="23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Traffic" pitchFamily="2" charset="-78"/>
              </a:rPr>
              <a:t>مجموعه ای یکپارچه از عناصر داده های منطقی و مرتبط است . شامل عناصر داده هایی است که شخصیت ها و روابط </a:t>
            </a:r>
            <a:r>
              <a:rPr lang="fa-IR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Traffic" pitchFamily="2" charset="-78"/>
              </a:rPr>
              <a:t>میان این شخصیت ها را </a:t>
            </a:r>
            <a:r>
              <a:rPr lang="fa-IR" sz="23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Traffic" pitchFamily="2" charset="-78"/>
              </a:rPr>
              <a:t>توصیف می </a:t>
            </a:r>
            <a:r>
              <a:rPr lang="fa-IR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Traffic" pitchFamily="2" charset="-78"/>
              </a:rPr>
              <a:t>کند</a:t>
            </a:r>
            <a:r>
              <a:rPr lang="fa-IR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Traffic" pitchFamily="2" charset="-78"/>
              </a:rPr>
              <a:t>.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Traffic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5124" y="357166"/>
            <a:ext cx="10787138" cy="19434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سلسله مراتب اطلاعات :</a:t>
            </a:r>
          </a:p>
          <a:p>
            <a:pPr algn="r" rtl="1">
              <a:lnSpc>
                <a:spcPct val="150000"/>
              </a:lnSpc>
            </a:pPr>
            <a:r>
              <a:rPr lang="fa-IR" sz="2800" dirty="0" smtClean="0">
                <a:cs typeface="B Titr" pitchFamily="2" charset="-78"/>
              </a:rPr>
              <a:t> ذخیره سازی داده ها به صورت سازمان دهی از جز به کل ، آنها را قابل فهم تر میکند.</a:t>
            </a:r>
            <a:endParaRPr lang="en-US" sz="2800" dirty="0" smtClean="0">
              <a:cs typeface="B Titr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473948" y="2786059"/>
            <a:ext cx="1764000" cy="504000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a-IR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Roya" pitchFamily="2" charset="-78"/>
              </a:rPr>
              <a:t>پایگاه داده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451998" y="3853695"/>
            <a:ext cx="1764000" cy="504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a-IR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Roya" pitchFamily="2" charset="-78"/>
              </a:rPr>
              <a:t>فایل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451998" y="4929199"/>
            <a:ext cx="1764000" cy="504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a-IR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Roya" pitchFamily="2" charset="-78"/>
              </a:rPr>
              <a:t>رکورد</a:t>
            </a:r>
            <a:endParaRPr lang="en-US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Roya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451997" y="5857893"/>
            <a:ext cx="1764000" cy="504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a-IR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Roya" pitchFamily="2" charset="-78"/>
              </a:rPr>
              <a:t>فیلد</a:t>
            </a:r>
            <a:endParaRPr lang="en-US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Roya" pitchFamily="2" charset="-78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10027436" y="3571877"/>
            <a:ext cx="563636" cy="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9" idx="0"/>
            <a:endCxn id="18" idx="2"/>
          </p:cNvCxnSpPr>
          <p:nvPr/>
        </p:nvCxnSpPr>
        <p:spPr>
          <a:xfrm rot="5400000" flipH="1" flipV="1">
            <a:off x="10048246" y="4643447"/>
            <a:ext cx="571504" cy="1588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0" idx="0"/>
            <a:endCxn id="19" idx="2"/>
          </p:cNvCxnSpPr>
          <p:nvPr/>
        </p:nvCxnSpPr>
        <p:spPr>
          <a:xfrm rot="5400000" flipH="1" flipV="1">
            <a:off x="10121650" y="5645546"/>
            <a:ext cx="424694" cy="1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p" animBg="1"/>
      <p:bldP spid="10" grpId="0" build="p" animBg="1"/>
      <p:bldP spid="11" grpId="0" build="p" animBg="1"/>
      <p:bldP spid="15" grpId="0" build="p" animBg="1"/>
    </p:bldLst>
  </p:timing>
</p:sld>
</file>

<file path=ppt/theme/theme1.xml><?xml version="1.0" encoding="utf-8"?>
<a:theme xmlns:a="http://schemas.openxmlformats.org/drawingml/2006/main" name="TS103460615">
  <a:themeElements>
    <a:clrScheme name="Custom 2">
      <a:dk1>
        <a:sysClr val="windowText" lastClr="000000"/>
      </a:dk1>
      <a:lt1>
        <a:sysClr val="window" lastClr="FFFFFF"/>
      </a:lt1>
      <a:dk2>
        <a:srgbClr val="242852"/>
      </a:dk2>
      <a:lt2>
        <a:srgbClr val="D4BAE7"/>
      </a:lt2>
      <a:accent1>
        <a:srgbClr val="E9DCF3"/>
      </a:accent1>
      <a:accent2>
        <a:srgbClr val="70369A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B854C3"/>
      </a:hlink>
      <a:folHlink>
        <a:srgbClr val="3EBBF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" id="{BA20AF26-224D-43BB-86DA-2BC792E36EB8}" vid="{9710191D-09DB-4AC7-B7A2-C1364C5E432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A2750EA-B7A8-4FA6-B68F-CA4FDFC453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TS103460615</Template>
  <TotalTime>0</TotalTime>
  <Words>1022</Words>
  <Application>Microsoft Office PowerPoint</Application>
  <PresentationFormat>Custom</PresentationFormat>
  <Paragraphs>179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5" baseType="lpstr">
      <vt:lpstr>Adobe Caslon Pro</vt:lpstr>
      <vt:lpstr>Adobe Caslon Pro Bold</vt:lpstr>
      <vt:lpstr>Adobe Devanagari</vt:lpstr>
      <vt:lpstr>Arial</vt:lpstr>
      <vt:lpstr>B Davat</vt:lpstr>
      <vt:lpstr>B Koodak</vt:lpstr>
      <vt:lpstr>B Nazanin</vt:lpstr>
      <vt:lpstr>B Roya</vt:lpstr>
      <vt:lpstr>B Titr</vt:lpstr>
      <vt:lpstr>B Traffic</vt:lpstr>
      <vt:lpstr>B Zar</vt:lpstr>
      <vt:lpstr>Calibri</vt:lpstr>
      <vt:lpstr>Cambria</vt:lpstr>
      <vt:lpstr>Century Gothic</vt:lpstr>
      <vt:lpstr>IranNastaliq</vt:lpstr>
      <vt:lpstr>Rockwell Extra Bold</vt:lpstr>
      <vt:lpstr>Tahoma</vt:lpstr>
      <vt:lpstr>Verdana</vt:lpstr>
      <vt:lpstr>Wingdings</vt:lpstr>
      <vt:lpstr>TS103460615</vt:lpstr>
      <vt:lpstr>سیستم های اطلاعاتی حسابداری</vt:lpstr>
      <vt:lpstr>PowerPoint Presentation</vt:lpstr>
      <vt:lpstr>پس از مطالعه این فصل، خواننده با مفاهیم ذیل آشنا می شود:</vt:lpstr>
      <vt:lpstr>قسمت اول- چرخه پردازش اطلاعات</vt:lpstr>
      <vt:lpstr>ارکان اساسی یک سیستم اطلاعاتی</vt:lpstr>
      <vt:lpstr>PowerPoint Presentation</vt:lpstr>
      <vt:lpstr>PowerPoint Presentation</vt:lpstr>
      <vt:lpstr>تعریف شخصیت</vt:lpstr>
      <vt:lpstr>PowerPoint Presentation</vt:lpstr>
      <vt:lpstr>PowerPoint Presentation</vt:lpstr>
      <vt:lpstr>PowerPoint Presentation</vt:lpstr>
      <vt:lpstr>دسترسی به ثبت ها </vt:lpstr>
      <vt:lpstr>PowerPoint Presentation</vt:lpstr>
      <vt:lpstr>انواع روش های سازماندهی فایل ها به کمک کد اصلی </vt:lpstr>
      <vt:lpstr>انواع روش های سازماندهی فایل ها به کمک کد فرعی </vt:lpstr>
      <vt:lpstr>انواع روش های سازماندهی فایل ها به کمک کد فرعی </vt:lpstr>
      <vt:lpstr>انواع روش های پردازش داده ها </vt:lpstr>
      <vt:lpstr>انواع روش های پردازش داده ها </vt:lpstr>
      <vt:lpstr>انواع روش های پردازش داده ها </vt:lpstr>
      <vt:lpstr>PowerPoint Presentation</vt:lpstr>
      <vt:lpstr>قسمت دوم – سیستم های برنامه ریزی منابع سازمانی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2014-03-05T04:47:32Z</dcterms:created>
  <dcterms:modified xsi:type="dcterms:W3CDTF">2018-02-02T17:42:58Z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TC034606159991</vt:lpwstr>
  </property>
</Properties>
</file>