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432" r:id="rId3"/>
    <p:sldId id="365" r:id="rId4"/>
    <p:sldId id="360" r:id="rId5"/>
    <p:sldId id="295" r:id="rId6"/>
    <p:sldId id="364" r:id="rId7"/>
    <p:sldId id="433" r:id="rId8"/>
    <p:sldId id="366" r:id="rId9"/>
    <p:sldId id="367" r:id="rId10"/>
    <p:sldId id="368" r:id="rId11"/>
    <p:sldId id="437" r:id="rId12"/>
    <p:sldId id="369" r:id="rId13"/>
    <p:sldId id="308" r:id="rId14"/>
    <p:sldId id="313" r:id="rId15"/>
    <p:sldId id="314" r:id="rId16"/>
    <p:sldId id="315" r:id="rId17"/>
    <p:sldId id="321" r:id="rId18"/>
    <p:sldId id="371" r:id="rId19"/>
    <p:sldId id="322" r:id="rId20"/>
    <p:sldId id="317" r:id="rId21"/>
    <p:sldId id="323" r:id="rId22"/>
    <p:sldId id="318" r:id="rId23"/>
    <p:sldId id="324" r:id="rId24"/>
    <p:sldId id="319" r:id="rId25"/>
    <p:sldId id="325" r:id="rId26"/>
    <p:sldId id="320" r:id="rId27"/>
    <p:sldId id="326" r:id="rId28"/>
    <p:sldId id="406" r:id="rId29"/>
    <p:sldId id="410" r:id="rId30"/>
    <p:sldId id="412" r:id="rId31"/>
    <p:sldId id="417" r:id="rId32"/>
    <p:sldId id="311" r:id="rId33"/>
    <p:sldId id="312" r:id="rId34"/>
    <p:sldId id="309" r:id="rId35"/>
    <p:sldId id="310" r:id="rId36"/>
    <p:sldId id="372" r:id="rId37"/>
    <p:sldId id="373" r:id="rId38"/>
    <p:sldId id="376" r:id="rId39"/>
    <p:sldId id="378" r:id="rId40"/>
    <p:sldId id="379" r:id="rId41"/>
    <p:sldId id="380" r:id="rId42"/>
    <p:sldId id="381" r:id="rId43"/>
    <p:sldId id="383" r:id="rId44"/>
    <p:sldId id="384" r:id="rId45"/>
    <p:sldId id="427" r:id="rId46"/>
    <p:sldId id="385" r:id="rId47"/>
    <p:sldId id="386" r:id="rId48"/>
    <p:sldId id="387" r:id="rId49"/>
    <p:sldId id="388" r:id="rId50"/>
    <p:sldId id="403" r:id="rId51"/>
    <p:sldId id="404" r:id="rId52"/>
    <p:sldId id="405" r:id="rId53"/>
    <p:sldId id="389" r:id="rId54"/>
    <p:sldId id="390" r:id="rId55"/>
    <p:sldId id="391" r:id="rId56"/>
    <p:sldId id="392" r:id="rId57"/>
    <p:sldId id="396" r:id="rId58"/>
    <p:sldId id="397" r:id="rId59"/>
    <p:sldId id="401" r:id="rId60"/>
    <p:sldId id="361" r:id="rId61"/>
    <p:sldId id="35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A36401-0D37-4785-AEA4-39F1EDDFC4B7}">
          <p14:sldIdLst>
            <p14:sldId id="256"/>
            <p14:sldId id="432"/>
            <p14:sldId id="365"/>
            <p14:sldId id="360"/>
            <p14:sldId id="295"/>
            <p14:sldId id="364"/>
            <p14:sldId id="433"/>
            <p14:sldId id="366"/>
            <p14:sldId id="367"/>
            <p14:sldId id="368"/>
            <p14:sldId id="437"/>
            <p14:sldId id="369"/>
            <p14:sldId id="308"/>
            <p14:sldId id="313"/>
            <p14:sldId id="314"/>
            <p14:sldId id="315"/>
            <p14:sldId id="321"/>
            <p14:sldId id="371"/>
            <p14:sldId id="322"/>
            <p14:sldId id="317"/>
            <p14:sldId id="323"/>
            <p14:sldId id="318"/>
            <p14:sldId id="324"/>
            <p14:sldId id="319"/>
            <p14:sldId id="325"/>
            <p14:sldId id="320"/>
            <p14:sldId id="326"/>
            <p14:sldId id="406"/>
            <p14:sldId id="410"/>
            <p14:sldId id="412"/>
            <p14:sldId id="417"/>
            <p14:sldId id="311"/>
            <p14:sldId id="312"/>
            <p14:sldId id="309"/>
            <p14:sldId id="310"/>
            <p14:sldId id="372"/>
            <p14:sldId id="373"/>
            <p14:sldId id="376"/>
            <p14:sldId id="378"/>
            <p14:sldId id="379"/>
            <p14:sldId id="380"/>
            <p14:sldId id="381"/>
            <p14:sldId id="383"/>
            <p14:sldId id="384"/>
            <p14:sldId id="427"/>
            <p14:sldId id="385"/>
            <p14:sldId id="386"/>
            <p14:sldId id="387"/>
            <p14:sldId id="388"/>
            <p14:sldId id="403"/>
            <p14:sldId id="404"/>
            <p14:sldId id="405"/>
            <p14:sldId id="389"/>
            <p14:sldId id="390"/>
            <p14:sldId id="391"/>
            <p14:sldId id="392"/>
            <p14:sldId id="396"/>
            <p14:sldId id="397"/>
            <p14:sldId id="401"/>
            <p14:sldId id="361"/>
            <p14:sldId id="3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81" d="100"/>
          <a:sy n="81" d="100"/>
        </p:scale>
        <p:origin x="15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FA54E-36AA-4EAE-B889-CAE4012763E0}" type="datetimeFigureOut">
              <a:rPr lang="en-CA" smtClean="0"/>
              <a:pPr/>
              <a:t>2020-04-26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22B0D-CE86-4E40-B8D0-A4D7FE8AD615}" type="slidenum">
              <a:rPr lang="en-CA" smtClean="0"/>
              <a:pPr/>
              <a:t>‹#›</a:t>
            </a:fld>
            <a:endParaRPr lang="en-CA"/>
          </a:p>
        </p:txBody>
      </p:sp>
    </p:spTree>
    <p:extLst>
      <p:ext uri="{BB962C8B-B14F-4D97-AF65-F5344CB8AC3E}">
        <p14:creationId xmlns:p14="http://schemas.microsoft.com/office/powerpoint/2010/main" val="15834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BA894538-9755-445A-844E-3BFA48B085CC}" type="datetime1">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DE41F3-896D-4B00-9E44-AB81F1760F78}" type="datetime1">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5327E-D6DE-4A2E-9AC5-32E03341FF30}" type="datetime1">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4470B-876F-4698-8BB0-1C0143B50565}" type="datetime1">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30B280F6-23F0-4E4A-B465-E205BAAE60ED}" type="datetime1">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C40E7D-B6A2-41AC-8A20-3E5180000FEC}" type="datetime1">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1B96E-D151-4BA7-86DA-AC4216DD5AC4}"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4C26F-0B2A-4F79-A68D-891BE62700CD}" type="datetime1">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4EBB15-F44A-432D-B73B-40F55E283E19}" type="datetime1">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AE3FD-B264-4315-92D2-BBA11127E5ED}" type="datetime1">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7DBCE0FD-55A4-490E-8D20-AF551DF6CD2A}" type="datetime1">
              <a:rPr lang="en-US" smtClean="0"/>
              <a:pPr/>
              <a:t>4/26/2020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7039D4-3B68-4594-96F2-271A043A411F}" type="datetime1">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1B96E-D151-4BA7-86DA-AC4216DD5AC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F944330-9010-47FC-96C1-D4B22E552E16}" type="datetime1">
              <a:rPr lang="en-US" smtClean="0"/>
              <a:pPr/>
              <a:t>4/26/2020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EB1B96E-D151-4BA7-86DA-AC4216DD5A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cs typeface="B Titr" pitchFamily="2" charset="-78"/>
              </a:rPr>
              <a:t>کارآفرینی</a:t>
            </a:r>
            <a:endParaRPr lang="en-US" dirty="0">
              <a:cs typeface="B Titr" pitchFamily="2" charset="-78"/>
            </a:endParaRPr>
          </a:p>
        </p:txBody>
      </p:sp>
      <p:sp>
        <p:nvSpPr>
          <p:cNvPr id="3" name="Subtitle 2"/>
          <p:cNvSpPr>
            <a:spLocks noGrp="1"/>
          </p:cNvSpPr>
          <p:nvPr>
            <p:ph type="subTitle" idx="1"/>
          </p:nvPr>
        </p:nvSpPr>
        <p:spPr>
          <a:xfrm rot="19140000">
            <a:off x="2297271" y="3220206"/>
            <a:ext cx="6511131" cy="329259"/>
          </a:xfrm>
        </p:spPr>
        <p:txBody>
          <a:bodyPr>
            <a:noAutofit/>
          </a:bodyPr>
          <a:lstStyle/>
          <a:p>
            <a:pPr algn="r"/>
            <a:r>
              <a:rPr lang="fa-IR" sz="2400" dirty="0">
                <a:cs typeface="B Titr" pitchFamily="2" charset="-78"/>
              </a:rPr>
              <a:t>آموزشکده زینب کبری</a:t>
            </a:r>
          </a:p>
          <a:p>
            <a:pPr algn="r"/>
            <a:r>
              <a:rPr lang="fa-IR" sz="2400" dirty="0">
                <a:cs typeface="B Titr" pitchFamily="2" charset="-78"/>
              </a:rPr>
              <a:t>مدرس: نبوی</a:t>
            </a:r>
          </a:p>
        </p:txBody>
      </p:sp>
      <p:sp>
        <p:nvSpPr>
          <p:cNvPr id="4" name="Slide Number Placeholder 3"/>
          <p:cNvSpPr>
            <a:spLocks noGrp="1"/>
          </p:cNvSpPr>
          <p:nvPr>
            <p:ph type="sldNum" sz="quarter" idx="12"/>
          </p:nvPr>
        </p:nvSpPr>
        <p:spPr/>
        <p:txBody>
          <a:bodyPr/>
          <a:lstStyle/>
          <a:p>
            <a:fld id="{7EB1B96E-D151-4BA7-86DA-AC4216DD5AC4}" type="slidenum">
              <a:rPr lang="en-US" smtClean="0"/>
              <a:pPr/>
              <a:t>1</a:t>
            </a:fld>
            <a:endParaRPr lang="en-US"/>
          </a:p>
        </p:txBody>
      </p:sp>
      <p:pic>
        <p:nvPicPr>
          <p:cNvPr id="6" name="Picture 5">
            <a:extLst>
              <a:ext uri="{FF2B5EF4-FFF2-40B4-BE49-F238E27FC236}">
                <a16:creationId xmlns:a16="http://schemas.microsoft.com/office/drawing/2014/main" id="{831689A0-AA48-4419-BFEC-977A7C98D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8182"/>
            <a:ext cx="4989814" cy="6858000"/>
          </a:xfrm>
          <a:prstGeom prst="rect">
            <a:avLst/>
          </a:prstGeom>
        </p:spPr>
      </p:pic>
      <p:sp>
        <p:nvSpPr>
          <p:cNvPr id="7" name="Rectangle 6">
            <a:extLst>
              <a:ext uri="{FF2B5EF4-FFF2-40B4-BE49-F238E27FC236}">
                <a16:creationId xmlns:a16="http://schemas.microsoft.com/office/drawing/2014/main" id="{9CC25EEC-1FA7-4B88-AA4D-1617C722F687}"/>
              </a:ext>
            </a:extLst>
          </p:cNvPr>
          <p:cNvSpPr/>
          <p:nvPr/>
        </p:nvSpPr>
        <p:spPr>
          <a:xfrm>
            <a:off x="4881294" y="-8182"/>
            <a:ext cx="43204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ln w="0"/>
                <a:solidFill>
                  <a:schemeClr val="tx1"/>
                </a:solidFill>
                <a:effectLst>
                  <a:outerShdw blurRad="38100" dist="19050" dir="2700000" algn="tl" rotWithShape="0">
                    <a:schemeClr val="dk1">
                      <a:alpha val="40000"/>
                    </a:schemeClr>
                  </a:outerShdw>
                </a:effectLst>
                <a:cs typeface="B Titr" panose="00000700000000000000" pitchFamily="2" charset="-78"/>
              </a:rPr>
              <a:t>کارآفرینی و پروژه</a:t>
            </a:r>
          </a:p>
          <a:p>
            <a:pPr algn="ctr"/>
            <a:endParaRPr lang="fa-IR"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ctr"/>
            <a:r>
              <a:rPr lang="fa-IR" sz="2800" dirty="0">
                <a:ln w="0"/>
                <a:solidFill>
                  <a:schemeClr val="tx1"/>
                </a:solidFill>
                <a:effectLst>
                  <a:outerShdw blurRad="38100" dist="19050" dir="2700000" algn="tl" rotWithShape="0">
                    <a:schemeClr val="dk1">
                      <a:alpha val="40000"/>
                    </a:schemeClr>
                  </a:outerShdw>
                </a:effectLst>
                <a:cs typeface="B Titr" panose="00000700000000000000" pitchFamily="2" charset="-78"/>
              </a:rPr>
              <a:t>مدرس: صابره السادات نبوی</a:t>
            </a: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ct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ctr"/>
            <a:r>
              <a:rPr lang="fa-IR" sz="2800" dirty="0">
                <a:ln w="0"/>
                <a:solidFill>
                  <a:schemeClr val="tx1"/>
                </a:solidFill>
                <a:effectLst>
                  <a:outerShdw blurRad="38100" dist="19050" dir="2700000" algn="tl" rotWithShape="0">
                    <a:schemeClr val="dk1">
                      <a:alpha val="40000"/>
                    </a:schemeClr>
                  </a:outerShdw>
                </a:effectLst>
                <a:cs typeface="B Titr" panose="00000700000000000000" pitchFamily="2" charset="-78"/>
              </a:rPr>
              <a:t>جلسه ششم</a:t>
            </a:r>
          </a:p>
          <a:p>
            <a:pPr algn="ctr"/>
            <a:endParaRPr lang="fa-IR"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val="42201932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863"/>
            <a:ext cx="8229600" cy="5973762"/>
          </a:xfrm>
        </p:spPr>
        <p:txBody>
          <a:bodyPr>
            <a:noAutofit/>
          </a:bodyPr>
          <a:lstStyle/>
          <a:p>
            <a:pPr algn="r" rtl="1"/>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فرآیند تصمیم گیری با استفاده از تکنیک گروه اسمی از چهار مرحله متمایز تشکیل می شود که می توان بسته به موقعیتهای مختلف، تغییراتی را در آن به وجود آورد :</a:t>
            </a:r>
            <a:br>
              <a:rPr lang="en-C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t>گام اول: خلق ایده ها</a:t>
            </a:r>
            <a:b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br>
            <a: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t>گام دوم: ثبت ایده ها</a:t>
            </a:r>
            <a:b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br>
            <a: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t>گام سوم: تصریح ایده ها</a:t>
            </a:r>
            <a:b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br>
            <a:r>
              <a:rPr lang="fa-IR"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Yekan" pitchFamily="2" charset="-78"/>
              </a:rPr>
              <a:t>گام چهارم: رای گیری درباره ایده ها</a:t>
            </a:r>
            <a:b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endParaRPr>
          </a:p>
        </p:txBody>
      </p:sp>
    </p:spTree>
    <p:extLst>
      <p:ext uri="{BB962C8B-B14F-4D97-AF65-F5344CB8AC3E}">
        <p14:creationId xmlns:p14="http://schemas.microsoft.com/office/powerpoint/2010/main" val="3151085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6295-E28C-43F7-A706-EBF4E731AA87}"/>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027156B-8341-4C2C-B8E3-359BA9FD97C4}"/>
              </a:ext>
            </a:extLst>
          </p:cNvPr>
          <p:cNvSpPr>
            <a:spLocks noGrp="1"/>
          </p:cNvSpPr>
          <p:nvPr>
            <p:ph idx="1"/>
          </p:nvPr>
        </p:nvSpPr>
        <p:spPr/>
        <p:txBody>
          <a:bodyPr/>
          <a:lstStyle/>
          <a:p>
            <a:endParaRPr lang="fa-IR"/>
          </a:p>
        </p:txBody>
      </p:sp>
      <p:sp>
        <p:nvSpPr>
          <p:cNvPr id="4" name="Slide Number Placeholder 3">
            <a:extLst>
              <a:ext uri="{FF2B5EF4-FFF2-40B4-BE49-F238E27FC236}">
                <a16:creationId xmlns:a16="http://schemas.microsoft.com/office/drawing/2014/main" id="{97A26AE6-1FB5-4383-9063-0E24D1FF025F}"/>
              </a:ext>
            </a:extLst>
          </p:cNvPr>
          <p:cNvSpPr>
            <a:spLocks noGrp="1"/>
          </p:cNvSpPr>
          <p:nvPr>
            <p:ph type="sldNum" sz="quarter" idx="12"/>
          </p:nvPr>
        </p:nvSpPr>
        <p:spPr/>
        <p:txBody>
          <a:bodyPr/>
          <a:lstStyle/>
          <a:p>
            <a:fld id="{7EB1B96E-D151-4BA7-86DA-AC4216DD5AC4}" type="slidenum">
              <a:rPr lang="en-US" smtClean="0"/>
              <a:pPr/>
              <a:t>11</a:t>
            </a:fld>
            <a:endParaRPr lang="en-US"/>
          </a:p>
        </p:txBody>
      </p:sp>
      <p:pic>
        <p:nvPicPr>
          <p:cNvPr id="5" name="Picture 2" descr="Related image">
            <a:extLst>
              <a:ext uri="{FF2B5EF4-FFF2-40B4-BE49-F238E27FC236}">
                <a16:creationId xmlns:a16="http://schemas.microsoft.com/office/drawing/2014/main" id="{90B6ED60-FA19-4FAE-8BAD-437BCA9A7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077200" cy="748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78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کنیک خلاقیت شش کلاه تفک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84" y="4114800"/>
            <a:ext cx="285750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287962"/>
          </a:xfrm>
        </p:spPr>
        <p:txBody>
          <a:bodyPr>
            <a:normAutofit/>
          </a:bodyPr>
          <a:lstStyle/>
          <a:p>
            <a:r>
              <a:rPr lang="fa-IR"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تکنیک شش کلاه تفکر</a:t>
            </a:r>
          </a:p>
        </p:txBody>
      </p:sp>
    </p:spTree>
    <p:extLst>
      <p:ext uri="{BB962C8B-B14F-4D97-AF65-F5344CB8AC3E}">
        <p14:creationId xmlns:p14="http://schemas.microsoft.com/office/powerpoint/2010/main" val="2384625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973762"/>
          </a:xfrm>
        </p:spPr>
        <p:txBody>
          <a:bodyPr>
            <a:noAutofit/>
          </a:bodyPr>
          <a:lstStyle/>
          <a:p>
            <a:pPr algn="r" rtl="1"/>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در جریان‌ زندگی‌ خویش‌ که‌ بخشی‌ از آن‌ در سازمان‌ها، محیط‌های‌ خانوادگی‌ و یا در کنار دوستان‌ سپری‌ می‌شود، گاهی‌ نیازمند برگزاری‌ جلسات‌ برای‌ اتخاذ تصمیمات‌ جدید هستیم‌. اگرچه‌ گهگاه‌ در تصور مردم‌، برگزاری‌ جلسات‌ به‌ عنوان‌ یک‌ عمل‌ غیرکارا مطرح‌ می‌شود اما بهره‌گیری‌ درست‌ و اصولی‌ از آن‌ می‌تواند بسیار اثر بخش‌ باشد. به‌ همین‌ علت‌ هر نشستی‌ در خانواده‌ و یا با دوستان‌ و یا در محل‌ کار و نظیر اینها می‌تواند زمینه‌یی‌ برای‌ شروع‌ یک‌ تصمیم‌ گیری‌ ارزشمند باشد.</a:t>
            </a:r>
          </a:p>
        </p:txBody>
      </p:sp>
      <p:sp>
        <p:nvSpPr>
          <p:cNvPr id="3" name="AutoShape 2" descr="Image result for ‫شش کلاه تفکر‬‎"/>
          <p:cNvSpPr>
            <a:spLocks noChangeAspect="1" noChangeArrowheads="1"/>
          </p:cNvSpPr>
          <p:nvPr/>
        </p:nvSpPr>
        <p:spPr bwMode="auto">
          <a:xfrm>
            <a:off x="63500" y="-136525"/>
            <a:ext cx="5086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160462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973762"/>
          </a:xfrm>
        </p:spPr>
        <p:txBody>
          <a:bodyPr>
            <a:noAutofit/>
          </a:bodyPr>
          <a:lstStyle/>
          <a:p>
            <a:pPr algn="r" rtl="1"/>
            <a:r>
              <a:rPr lang="fa-IR" sz="3600" b="1" dirty="0">
                <a:ln w="1905"/>
                <a:solidFill>
                  <a:srgbClr val="FF0000"/>
                </a:solidFill>
                <a:effectLst>
                  <a:innerShdw blurRad="69850" dist="43180" dir="5400000">
                    <a:srgbClr val="000000">
                      <a:alpha val="65000"/>
                    </a:srgbClr>
                  </a:innerShdw>
                </a:effectLst>
                <a:cs typeface="B Yekan" pitchFamily="2" charset="-78"/>
              </a:rPr>
              <a:t>تکنیک شش کلاه فکری </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Yekan" pitchFamily="2" charset="-78"/>
              </a:rPr>
              <a:t>که مبدع آن دکتر ادوارد دو بونو است ؛ یکی از تکنیکهای مفید معروف و معتبری است که کاربرد و آثار بسیار متنوعی در اجتماع ؛ سازمان ؛ خانواده و فرد دارد.</a:t>
            </a:r>
            <a:b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Yekan" pitchFamily="2" charset="-78"/>
              </a:rPr>
            </a:br>
            <a:b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Yekan" pitchFamily="2" charset="-78"/>
              </a:rPr>
            </a:b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Yekan" pitchFamily="2" charset="-78"/>
              </a:rPr>
              <a:t>هر یک از کلاه ها </a:t>
            </a:r>
            <a:r>
              <a:rPr lang="fa-IR" sz="3600" b="1" dirty="0">
                <a:ln w="1905"/>
                <a:solidFill>
                  <a:srgbClr val="FF0000"/>
                </a:solidFill>
                <a:effectLst>
                  <a:innerShdw blurRad="69850" dist="43180" dir="5400000">
                    <a:srgbClr val="000000">
                      <a:alpha val="65000"/>
                    </a:srgbClr>
                  </a:innerShdw>
                </a:effectLst>
                <a:cs typeface="B Yekan" pitchFamily="2" charset="-78"/>
              </a:rPr>
              <a:t>مظهر نوع خاصی از تفکر </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Yekan" pitchFamily="2" charset="-78"/>
              </a:rPr>
              <a:t>یا جنبه معینی از آن است و شخص با گذاشتن هر یک از آنها بر سر خود عهده ایفای نقش خاصی می شود. </a:t>
            </a:r>
          </a:p>
        </p:txBody>
      </p:sp>
      <p:pic>
        <p:nvPicPr>
          <p:cNvPr id="4" name="Picture 2" descr="Image result for ‫شش کلاه تفکر‬‎">
            <a:extLst>
              <a:ext uri="{FF2B5EF4-FFF2-40B4-BE49-F238E27FC236}">
                <a16:creationId xmlns:a16="http://schemas.microsoft.com/office/drawing/2014/main" id="{4DCEFCB6-A9BC-4FE8-BFC1-836A58BD9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45"/>
            <a:ext cx="9154696" cy="673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1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3535362"/>
          </a:xfrm>
        </p:spPr>
        <p:txBody>
          <a:bodyPr>
            <a:noAutofit/>
          </a:bodyPr>
          <a:lstStyle/>
          <a:p>
            <a:pPr rtl="1"/>
            <a:r>
              <a:rPr lang="fa-IR" sz="3600" b="1" dirty="0">
                <a:ln w="1905"/>
                <a:solidFill>
                  <a:srgbClr val="002060"/>
                </a:solidFill>
                <a:effectLst>
                  <a:innerShdw blurRad="69850" dist="43180" dir="5400000">
                    <a:srgbClr val="000000">
                      <a:alpha val="65000"/>
                    </a:srgbClr>
                  </a:innerShdw>
                </a:effectLst>
                <a:cs typeface="B Yekan" pitchFamily="2" charset="-78"/>
              </a:rPr>
              <a:t>هدف شش کلاه برای فکر کردن این است که </a:t>
            </a:r>
            <a:r>
              <a:rPr lang="fa-IR" sz="3600" b="1" dirty="0">
                <a:ln w="1905"/>
                <a:solidFill>
                  <a:srgbClr val="00B050"/>
                </a:solidFill>
                <a:effectLst>
                  <a:innerShdw blurRad="69850" dist="43180" dir="5400000">
                    <a:srgbClr val="000000">
                      <a:alpha val="65000"/>
                    </a:srgbClr>
                  </a:innerShdw>
                </a:effectLst>
                <a:cs typeface="B Yekan" pitchFamily="2" charset="-78"/>
              </a:rPr>
              <a:t>فکر کردن را آسان کند تا فکر کننده بتواند یک وقت معین یک نوع فکر کند و در وقت دیگر، نوع دیگر و به این ترتیب، همه جنبه های مسئله، یا هریک از آنها را به طور مستقل و همه جانبه بررسی کند</a:t>
            </a:r>
            <a:r>
              <a:rPr lang="fa-IR" sz="3600" b="1" dirty="0">
                <a:ln w="1905"/>
                <a:solidFill>
                  <a:srgbClr val="002060"/>
                </a:solidFill>
                <a:effectLst>
                  <a:innerShdw blurRad="69850" dist="43180" dir="5400000">
                    <a:srgbClr val="000000">
                      <a:alpha val="65000"/>
                    </a:srgbClr>
                  </a:innerShdw>
                </a:effectLst>
                <a:cs typeface="B Yekan" pitchFamily="2" charset="-78"/>
              </a:rPr>
              <a:t>.</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433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1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049962"/>
          </a:xfrm>
        </p:spPr>
        <p:txBody>
          <a:bodyPr>
            <a:noAutofit/>
          </a:bodyPr>
          <a:lstStyle/>
          <a:p>
            <a:r>
              <a:rPr lang="fa-IR" sz="3200" b="1" dirty="0">
                <a:ln w="1905"/>
                <a:solidFill>
                  <a:srgbClr val="00B050"/>
                </a:solidFill>
                <a:effectLst>
                  <a:innerShdw blurRad="69850" dist="43180" dir="5400000">
                    <a:srgbClr val="000000">
                      <a:alpha val="65000"/>
                    </a:srgbClr>
                  </a:innerShdw>
                </a:effectLst>
                <a:cs typeface="B Yekan" pitchFamily="2" charset="-78"/>
              </a:rPr>
              <a:t> 1.سفید:</a:t>
            </a:r>
            <a:r>
              <a:rPr lang="fa-IR" sz="3200" b="1" dirty="0">
                <a:ln w="1905"/>
                <a:solidFill>
                  <a:srgbClr val="002060"/>
                </a:solidFill>
                <a:effectLst>
                  <a:innerShdw blurRad="69850" dist="43180" dir="5400000">
                    <a:srgbClr val="000000">
                      <a:alpha val="65000"/>
                    </a:srgbClr>
                  </a:innerShdw>
                </a:effectLst>
                <a:cs typeface="B Yekan" pitchFamily="2" charset="-78"/>
              </a:rPr>
              <a:t>واقعیت ها،ارقام و ااطلاعات.</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بیشتر چیزهایی که واقعیت پنداشته می شوند تنها باور شخصی افراد یا صرفا ادعایی هستند که با لحنی محکم و با اطمینان بیان شده اند.اطلاعات و واقعیت ها باید حقیقی و بدور از بحث و جدل باشند.در حقیقت زمانی که کسی کلاه سفید را بر سر می گذارد تنها جملاتی را بیان می کند که خود می توانند جزیی از یک استنتاج باشند وتمام واقعت ها ارایه می شوند. </a:t>
            </a:r>
          </a:p>
        </p:txBody>
      </p:sp>
      <p:pic>
        <p:nvPicPr>
          <p:cNvPr id="2050" name="Picture 2" descr="كلاههای شش گانه ت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828800"/>
            <a:ext cx="2857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09600" y="1143000"/>
            <a:ext cx="1447800" cy="1905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18" name="Picture 2" descr="http://s3.picofile.com/file/7582677632/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31" y="5105400"/>
            <a:ext cx="149542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30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049962"/>
          </a:xfrm>
        </p:spPr>
        <p:txBody>
          <a:bodyPr>
            <a:noAutofit/>
          </a:bodyPr>
          <a:lstStyle/>
          <a:p>
            <a:pPr algn="r" rtl="1"/>
            <a:r>
              <a:rPr lang="fa-IR" sz="3200" b="1" dirty="0">
                <a:ln w="1905"/>
                <a:solidFill>
                  <a:srgbClr val="002060"/>
                </a:solidFill>
                <a:effectLst>
                  <a:innerShdw blurRad="69850" dist="43180" dir="5400000">
                    <a:srgbClr val="000000">
                      <a:alpha val="65000"/>
                    </a:srgbClr>
                  </a:innerShdw>
                </a:effectLst>
                <a:cs typeface="B Yekan" pitchFamily="2" charset="-78"/>
              </a:rPr>
              <a:t> ۱) کسی‌ که‌ کلاه‌ سفید بر سر می‌گذارد باید بطور موقت‌ عقاید و نظراتش‌ را به‌ بایگانی‌ ذهنش‌ بسپارد.</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FF0000"/>
                </a:solidFill>
                <a:effectLst>
                  <a:innerShdw blurRad="69850" dist="43180" dir="5400000">
                    <a:srgbClr val="000000">
                      <a:alpha val="65000"/>
                    </a:srgbClr>
                  </a:innerShdw>
                </a:effectLst>
                <a:cs typeface="B Yekan" pitchFamily="2" charset="-78"/>
              </a:rPr>
              <a:t>۲) هر آن‌ چیزی‌ که‌ از اطلاعات‌ محض‌ در مورد موضوع‌ یا مشکل‌ مورد بحث‌ می‌دانید بیان‌ کنید.</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۳) «ادوارد دوبونو» در این‌ باره‌ می‌گوید: چنین‌ فردی‌ همچون‌ کودکی‌ است‌ که‌ محتویات‌ جیب‌ خود را بر روی‌ میز خالی‌ می‌کند.</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FF0000"/>
                </a:solidFill>
                <a:effectLst>
                  <a:innerShdw blurRad="69850" dist="43180" dir="5400000">
                    <a:srgbClr val="000000">
                      <a:alpha val="65000"/>
                    </a:srgbClr>
                  </a:innerShdw>
                </a:effectLst>
                <a:cs typeface="B Yekan" pitchFamily="2" charset="-78"/>
              </a:rPr>
              <a:t>۴) هنگامی‌ که‌ کلاه‌ سفید را بر سر می‌گذارید، نباید به‌ چیزهایی‌ که‌ شامل‌ الهامات‌،قضاوت‌های‌ متکی‌ به‌ تجارب‌ گذشته، عواطف، احساسات‌ و عقاید است‌ توجه‌ کنید و تنها باید همچون‌ یک‌ رایانه، فقط‌ اطلاعات‌ ارایه‌ کنید.</a:t>
            </a:r>
          </a:p>
        </p:txBody>
      </p:sp>
      <p:sp>
        <p:nvSpPr>
          <p:cNvPr id="3" name="AutoShape 2" descr="Image result for ‫شش کلاه تفکر سفید‬‎"/>
          <p:cNvSpPr>
            <a:spLocks noChangeAspect="1" noChangeArrowheads="1"/>
          </p:cNvSpPr>
          <p:nvPr/>
        </p:nvSpPr>
        <p:spPr bwMode="auto">
          <a:xfrm>
            <a:off x="155575" y="-1790700"/>
            <a:ext cx="5476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Image result for ‫شش کلاه تفکر سفید‬‎"/>
          <p:cNvSpPr>
            <a:spLocks noChangeAspect="1" noChangeArrowheads="1"/>
          </p:cNvSpPr>
          <p:nvPr/>
        </p:nvSpPr>
        <p:spPr bwMode="auto">
          <a:xfrm>
            <a:off x="307975" y="-1638300"/>
            <a:ext cx="5476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780609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049962"/>
          </a:xfrm>
        </p:spPr>
        <p:txBody>
          <a:bodyPr>
            <a:noAutofit/>
          </a:bodyPr>
          <a:lstStyle/>
          <a:p>
            <a:pPr algn="r"/>
            <a:r>
              <a:rPr lang="fa-IR" sz="3200" b="1" dirty="0">
                <a:ln w="1905"/>
                <a:solidFill>
                  <a:srgbClr val="FF0000"/>
                </a:solidFill>
                <a:effectLst>
                  <a:innerShdw blurRad="69850" dist="43180" dir="5400000">
                    <a:srgbClr val="000000">
                      <a:alpha val="65000"/>
                    </a:srgbClr>
                  </a:innerShdw>
                </a:effectLst>
                <a:cs typeface="B Yekan" pitchFamily="2" charset="-78"/>
              </a:rPr>
              <a:t> 2.کلاه قرمز:</a:t>
            </a:r>
            <a:r>
              <a:rPr lang="fa-IR" sz="3200" b="1" dirty="0">
                <a:ln w="1905"/>
                <a:solidFill>
                  <a:srgbClr val="002060"/>
                </a:solidFill>
                <a:effectLst>
                  <a:innerShdw blurRad="69850" dist="43180" dir="5400000">
                    <a:srgbClr val="000000">
                      <a:alpha val="65000"/>
                    </a:srgbClr>
                  </a:innerShdw>
                </a:effectLst>
                <a:cs typeface="B Yekan" pitchFamily="2" charset="-78"/>
              </a:rPr>
              <a:t>احساسات و عواطف.</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حس های اولیه،عواطف،دریافت های ناگهانی و الهامات،واقعی و نیرومندندواین چیزی است که کلاه قرمز سعی دارد ما را از ان اگاه کند. </a:t>
            </a:r>
          </a:p>
        </p:txBody>
      </p:sp>
      <p:pic>
        <p:nvPicPr>
          <p:cNvPr id="2050" name="Picture 2" descr="كلاههای شش گانه ت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381000"/>
            <a:ext cx="2857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828800" y="1600200"/>
            <a:ext cx="1295400" cy="140969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196" name="Picture 4" descr="Image result for ‫شش کلاه تفکر سفی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8002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68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049962"/>
          </a:xfrm>
        </p:spPr>
        <p:txBody>
          <a:bodyPr>
            <a:noAutofit/>
          </a:bodyPr>
          <a:lstStyle/>
          <a:p>
            <a:pPr algn="r" rtl="1"/>
            <a:r>
              <a:rPr lang="fa-IR" sz="2400" b="1" dirty="0">
                <a:ln w="1905"/>
                <a:solidFill>
                  <a:srgbClr val="002060"/>
                </a:solidFill>
                <a:effectLst>
                  <a:innerShdw blurRad="69850" dist="43180" dir="5400000">
                    <a:srgbClr val="000000">
                      <a:alpha val="65000"/>
                    </a:srgbClr>
                  </a:innerShdw>
                </a:effectLst>
                <a:cs typeface="B Yekan" pitchFamily="2" charset="-78"/>
              </a:rPr>
              <a:t> ۱) اجازه‌ دهید احساسات‌ و عواطف‌ بر وجود شما حاکم‌ شده‌ و به‌ زبان‌ درآیند و هرکسی‌ می‌تواند از الهامات‌ و دریافت‌های‌ ناگهانی‌ خویش‌ سخن‌ گوید و دیگر نیازی‌ به‌ استدلال‌ نیست. اگر به‌ احساسات‌ اجازه‌ بروز ندهیم‌ بدون‌ شک‌ ناخواسته‌ و بدون‌ دقت‌ نظر، در تصمیم‌گیری‌ها وارد شده‌ و چه‌ بسا سبب‌ بروز مشکلاتی‌ برای‌ ما شوند.</a:t>
            </a:r>
            <a:br>
              <a:rPr lang="fa-IR" sz="2400" b="1" dirty="0">
                <a:ln w="1905"/>
                <a:solidFill>
                  <a:srgbClr val="002060"/>
                </a:solidFill>
                <a:effectLst>
                  <a:innerShdw blurRad="69850" dist="43180" dir="5400000">
                    <a:srgbClr val="000000">
                      <a:alpha val="65000"/>
                    </a:srgbClr>
                  </a:innerShdw>
                </a:effectLst>
                <a:cs typeface="B Yekan" pitchFamily="2" charset="-78"/>
              </a:rPr>
            </a:br>
            <a:r>
              <a:rPr lang="fa-IR" sz="2400" b="1" dirty="0">
                <a:ln w="1905"/>
                <a:solidFill>
                  <a:srgbClr val="FF0000"/>
                </a:solidFill>
                <a:effectLst>
                  <a:innerShdw blurRad="69850" dist="43180" dir="5400000">
                    <a:srgbClr val="000000">
                      <a:alpha val="65000"/>
                    </a:srgbClr>
                  </a:innerShdw>
                </a:effectLst>
                <a:cs typeface="B Yekan" pitchFamily="2" charset="-78"/>
              </a:rPr>
              <a:t>۲) هنگامی‌ که‌ از کلاه‌ قرمز استفاده‌ می‌کنیم‌ از قوی‌ترین‌ احساسات‌ خود نظیر ترس‌ و نفرت‌ گرفته‌ تا احساسات‌ ظریف‌ نظیر تردید و سوءظن‌ باید سخن‌ به‌ میان‌ آوریم‌ و به‌ گفته‌ «دوبونو» باید همچون‌ آینه‌یی‌ شویم‌ که‌ احساسات‌ با تمام‌ پیچیده‌گی‌هایش‌ بیان‌ شوند. بدون‌ شک‌ احساسات‌ نقش‌ مهمی‌ در زندگی‌ انسان‌ دارند و چه‌ بسا سبب‌ ایجاد هدفهایی‌ نیز در زندگی‌ ما شوند</a:t>
            </a:r>
            <a:r>
              <a:rPr lang="fa-IR" sz="2400" b="1" dirty="0">
                <a:ln w="1905"/>
                <a:solidFill>
                  <a:srgbClr val="00B050"/>
                </a:solidFill>
                <a:effectLst>
                  <a:innerShdw blurRad="69850" dist="43180" dir="5400000">
                    <a:srgbClr val="000000">
                      <a:alpha val="65000"/>
                    </a:srgbClr>
                  </a:innerShdw>
                </a:effectLst>
                <a:cs typeface="B Yekan" pitchFamily="2" charset="-78"/>
              </a:rPr>
              <a:t>. شما با کلاه‌ قرمز ممکن‌ است‌ چنین‌ جملاتی‌ را به‌ زبان‌ آورید:«اگرچه‌ همه‌ آمارها و اطلاعات‌ احتمال‌ موفقیت‌ می‌دهد اما احساسم‌ می‌گوید،موفق‌ نمی‌شویم» و یا بگویید: «اگرچه‌ اطلاعات‌ و آمار احتمال‌ موفقیت‌ نمی‌دهند اما احساسم‌ می‌گوید، موفق‌ می‌شویم‌»</a:t>
            </a:r>
          </a:p>
        </p:txBody>
      </p:sp>
    </p:spTree>
    <p:extLst>
      <p:ext uri="{BB962C8B-B14F-4D97-AF65-F5344CB8AC3E}">
        <p14:creationId xmlns:p14="http://schemas.microsoft.com/office/powerpoint/2010/main" val="499284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0F08F-AD01-41A0-8133-2D873E24428E}"/>
              </a:ext>
            </a:extLst>
          </p:cNvPr>
          <p:cNvSpPr>
            <a:spLocks noGrp="1"/>
          </p:cNvSpPr>
          <p:nvPr>
            <p:ph type="sldNum" sz="quarter" idx="12"/>
          </p:nvPr>
        </p:nvSpPr>
        <p:spPr/>
        <p:txBody>
          <a:bodyPr/>
          <a:lstStyle/>
          <a:p>
            <a:fld id="{7EB1B96E-D151-4BA7-86DA-AC4216DD5AC4}" type="slidenum">
              <a:rPr lang="en-US" smtClean="0"/>
              <a:pPr/>
              <a:t>2</a:t>
            </a:fld>
            <a:endParaRPr lang="en-US"/>
          </a:p>
        </p:txBody>
      </p:sp>
      <p:sp>
        <p:nvSpPr>
          <p:cNvPr id="7" name="Rectangle 6">
            <a:extLst>
              <a:ext uri="{FF2B5EF4-FFF2-40B4-BE49-F238E27FC236}">
                <a16:creationId xmlns:a16="http://schemas.microsoft.com/office/drawing/2014/main" id="{D5AA5B12-FE83-4F48-BCFC-2AB5F58057C2}"/>
              </a:ext>
            </a:extLst>
          </p:cNvPr>
          <p:cNvSpPr/>
          <p:nvPr/>
        </p:nvSpPr>
        <p:spPr>
          <a:xfrm>
            <a:off x="683568" y="4979542"/>
            <a:ext cx="7848872" cy="14017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a:cs typeface="B Titr" panose="00000700000000000000" pitchFamily="2" charset="-78"/>
              </a:rPr>
              <a:t>از همه ی دانشجویان عزیزی که به موقع و با دقت، تمرین ها و تحقیق ها را ارسال نموده اند، سپاسگزارم</a:t>
            </a:r>
          </a:p>
        </p:txBody>
      </p:sp>
      <p:pic>
        <p:nvPicPr>
          <p:cNvPr id="3" name="Picture 2">
            <a:extLst>
              <a:ext uri="{FF2B5EF4-FFF2-40B4-BE49-F238E27FC236}">
                <a16:creationId xmlns:a16="http://schemas.microsoft.com/office/drawing/2014/main" id="{F372459F-E2DD-420E-991B-53D021F86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2" y="184258"/>
            <a:ext cx="8012224" cy="4502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5812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049962"/>
          </a:xfrm>
        </p:spPr>
        <p:txBody>
          <a:bodyPr>
            <a:noAutofit/>
          </a:bodyPr>
          <a:lstStyle/>
          <a:p>
            <a:pPr algn="r"/>
            <a:r>
              <a:rPr lang="fa-IR" sz="3200" b="1" dirty="0">
                <a:ln w="1905"/>
                <a:solidFill>
                  <a:schemeClr val="tx1">
                    <a:lumMod val="95000"/>
                    <a:lumOff val="5000"/>
                  </a:schemeClr>
                </a:solidFill>
                <a:effectLst>
                  <a:innerShdw blurRad="69850" dist="43180" dir="5400000">
                    <a:srgbClr val="000000">
                      <a:alpha val="65000"/>
                    </a:srgbClr>
                  </a:innerShdw>
                </a:effectLst>
                <a:cs typeface="B Yekan" pitchFamily="2" charset="-78"/>
              </a:rPr>
              <a:t> 3.کلاه سیاه:</a:t>
            </a:r>
            <a:r>
              <a:rPr lang="fa-IR" sz="3200" b="1" dirty="0">
                <a:ln w="1905"/>
                <a:solidFill>
                  <a:srgbClr val="002060"/>
                </a:solidFill>
                <a:effectLst>
                  <a:innerShdw blurRad="69850" dist="43180" dir="5400000">
                    <a:srgbClr val="000000">
                      <a:alpha val="65000"/>
                    </a:srgbClr>
                  </a:innerShdw>
                </a:effectLst>
                <a:cs typeface="B Yekan" pitchFamily="2" charset="-78"/>
              </a:rPr>
              <a:t>افکار منطقی منفی.</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اینکه افکار منفی مقدم تر و بهتر هستند یا افکار مثبت مسئله ای است که ذهن افراد بسیاری را به خود مشغول کرده است.بسیاری از افرادمنفی گرا و </a:t>
            </a:r>
            <a:r>
              <a:rPr lang="fa-IR" sz="3200" b="1" dirty="0">
                <a:ln w="1905"/>
                <a:solidFill>
                  <a:schemeClr val="tx1">
                    <a:lumMod val="95000"/>
                    <a:lumOff val="5000"/>
                  </a:schemeClr>
                </a:solidFill>
                <a:effectLst>
                  <a:innerShdw blurRad="69850" dist="43180" dir="5400000">
                    <a:srgbClr val="000000">
                      <a:alpha val="65000"/>
                    </a:srgbClr>
                  </a:innerShdw>
                </a:effectLst>
                <a:cs typeface="B Yekan" pitchFamily="2" charset="-78"/>
              </a:rPr>
              <a:t>منفی نگر </a:t>
            </a:r>
            <a:r>
              <a:rPr lang="fa-IR" sz="3200" b="1" dirty="0">
                <a:ln w="1905"/>
                <a:solidFill>
                  <a:srgbClr val="002060"/>
                </a:solidFill>
                <a:effectLst>
                  <a:innerShdw blurRad="69850" dist="43180" dir="5400000">
                    <a:srgbClr val="000000">
                      <a:alpha val="65000"/>
                    </a:srgbClr>
                  </a:innerShdw>
                </a:effectLst>
                <a:cs typeface="B Yekan" pitchFamily="2" charset="-78"/>
              </a:rPr>
              <a:t>هستند و همه چیز را در هاله ای از رنگ مشکی می بینند اما عده ای نیز به افکاروعقاید خود رنگ سفید صدفی زده اند و به همه چیز خوشبین هستند.کلاه سیاه در پی حل مشکلات نیست،بلکه تنها وجود آن ها را به ما گوشزد می کند </a:t>
            </a:r>
          </a:p>
        </p:txBody>
      </p:sp>
      <p:pic>
        <p:nvPicPr>
          <p:cNvPr id="2050" name="Picture 2" descr="كلاههای شش گانه ت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828800"/>
            <a:ext cx="2857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90600" y="3742459"/>
            <a:ext cx="1295400" cy="140969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42" name="Picture 2" descr="mbamog.blogf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31" y="5638800"/>
            <a:ext cx="15621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26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049962"/>
          </a:xfrm>
        </p:spPr>
        <p:txBody>
          <a:bodyPr>
            <a:noAutofit/>
          </a:bodyPr>
          <a:lstStyle/>
          <a:p>
            <a:pPr algn="r" rtl="1"/>
            <a:r>
              <a:rPr lang="fa-IR" sz="2400" b="1" dirty="0">
                <a:ln w="1905"/>
                <a:solidFill>
                  <a:srgbClr val="002060"/>
                </a:solidFill>
                <a:effectLst>
                  <a:innerShdw blurRad="69850" dist="43180" dir="5400000">
                    <a:srgbClr val="000000">
                      <a:alpha val="65000"/>
                    </a:srgbClr>
                  </a:innerShdw>
                </a:effectLst>
                <a:cs typeface="B Yekan" pitchFamily="2" charset="-78"/>
              </a:rPr>
              <a:t>با گذاشتن‌ این‌ کلاه‌ بر سرنباید احساسات‌ منفی‌ بدون‌ منطق‌ بیان‌ شوند بلکه‌ فرد باید دیدگاه‌های‌ منفی‌ خود را در خصوص‌ مشکل‌ یا موضوع‌ مورد بحث‌ به‌ صورت‌ منطقی‌ بیان‌ کند. بدون‌ شک‌ اگر از این‌ کلاه‌ بخوبی‌ استفاده‌ شود،می‌تواند ما را از مخاطراتی‌ که‌ در آینده‌ از چشمان‌ ما دور می‌ماند آگاه‌ کند. ما باید به‌ خاطر داشته‌ باشیم‌ امروزه‌ بسیاری‌ از مردم‌ کلاههای‌ سیاه‌ رنگی‌ بر سر می‌گذارند که‌ تنها با احساسات‌ منفی‌ همراه‌ است‌ که‌ در آن‌ از منطق‌ خبری‌ نیست‌</a:t>
            </a:r>
            <a:r>
              <a:rPr lang="fa-IR" sz="2400" b="1" dirty="0">
                <a:ln w="1905"/>
                <a:solidFill>
                  <a:srgbClr val="FF0000"/>
                </a:solidFill>
                <a:effectLst>
                  <a:innerShdw blurRad="69850" dist="43180" dir="5400000">
                    <a:srgbClr val="000000">
                      <a:alpha val="65000"/>
                    </a:srgbClr>
                  </a:innerShdw>
                </a:effectLst>
                <a:cs typeface="B Yekan" pitchFamily="2" charset="-78"/>
              </a:rPr>
              <a:t>. منفی‌بودن‌ اصولا آسان‌تر است‌</a:t>
            </a:r>
            <a:r>
              <a:rPr lang="fa-IR" sz="2400" b="1" dirty="0">
                <a:ln w="1905"/>
                <a:solidFill>
                  <a:srgbClr val="002060"/>
                </a:solidFill>
                <a:effectLst>
                  <a:innerShdw blurRad="69850" dist="43180" dir="5400000">
                    <a:srgbClr val="000000">
                      <a:alpha val="65000"/>
                    </a:srgbClr>
                  </a:innerShdw>
                </a:effectLst>
                <a:cs typeface="B Yekan" pitchFamily="2" charset="-78"/>
              </a:rPr>
              <a:t>. زیرا خراب‌ کردن‌ از درست‌ کردن‌ آسان‌تر است‌. تفکر منفی‌ به‌ گفته‌ «دوبونو» جذاب‌ است‌، زیرا دستاوردهای‌ آن‌ را می‌توان‌ به‌ فوریت‌ مشاهده‌ کرد. اثبات‌ خطای‌ دیگران‌ برای‌ ما رضایت‌ در پی‌ دارد و حمله‌ کردن‌ به‌ یک‌ دیدگاه‌ در ما احساس‌ برتری‌ می‌بخشد و برعکس‌ ستودن‌ یک‌ نظر سبب‌ می‌شود در خود احساس‌ کنیم‌ با فرد برتری‌ روبرو شده‌ایم‌.</a:t>
            </a:r>
            <a:br>
              <a:rPr lang="fa-IR" sz="2400" b="1" dirty="0">
                <a:ln w="1905"/>
                <a:solidFill>
                  <a:srgbClr val="002060"/>
                </a:solidFill>
                <a:effectLst>
                  <a:innerShdw blurRad="69850" dist="43180" dir="5400000">
                    <a:srgbClr val="000000">
                      <a:alpha val="65000"/>
                    </a:srgbClr>
                  </a:innerShdw>
                </a:effectLst>
                <a:cs typeface="B Yekan" pitchFamily="2" charset="-78"/>
              </a:rPr>
            </a:br>
            <a:r>
              <a:rPr lang="fa-IR" sz="2400" b="1" dirty="0">
                <a:ln w="1905"/>
                <a:solidFill>
                  <a:srgbClr val="002060"/>
                </a:solidFill>
                <a:effectLst>
                  <a:innerShdw blurRad="69850" dist="43180" dir="5400000">
                    <a:srgbClr val="000000">
                      <a:alpha val="65000"/>
                    </a:srgbClr>
                  </a:innerShdw>
                </a:effectLst>
                <a:cs typeface="B Yekan" pitchFamily="2" charset="-78"/>
              </a:rPr>
              <a:t>اصولا در این‌ مرحله‌، </a:t>
            </a:r>
            <a:r>
              <a:rPr lang="fa-IR" sz="2400" b="1" dirty="0">
                <a:ln w="1905"/>
                <a:solidFill>
                  <a:srgbClr val="FF0000"/>
                </a:solidFill>
                <a:effectLst>
                  <a:innerShdw blurRad="69850" dist="43180" dir="5400000">
                    <a:srgbClr val="000000">
                      <a:alpha val="65000"/>
                    </a:srgbClr>
                  </a:innerShdw>
                </a:effectLst>
                <a:cs typeface="B Yekan" pitchFamily="2" charset="-78"/>
              </a:rPr>
              <a:t>افراد باید اشتباهات‌ و خطاها و موارد نادرست‌ موجود در موضوع‌ یا مشکل‌ مورد بحث‌ را مطرح‌ کنند و نتایج‌ بحث‌های‌ ارایه‌ شده‌ توسط‌ شما جمع‌بندی‌ شده‌ و در نهایت‌ ثبت‌ شود</a:t>
            </a:r>
          </a:p>
        </p:txBody>
      </p:sp>
    </p:spTree>
    <p:extLst>
      <p:ext uri="{BB962C8B-B14F-4D97-AF65-F5344CB8AC3E}">
        <p14:creationId xmlns:p14="http://schemas.microsoft.com/office/powerpoint/2010/main" val="11291307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049962"/>
          </a:xfrm>
        </p:spPr>
        <p:txBody>
          <a:bodyPr>
            <a:noAutofit/>
          </a:bodyPr>
          <a:lstStyle/>
          <a:p>
            <a:pPr algn="r" rtl="1"/>
            <a:r>
              <a:rPr lang="fa-IR" sz="3200" b="1" dirty="0">
                <a:ln w="1905"/>
                <a:solidFill>
                  <a:srgbClr val="FFFF00"/>
                </a:solidFill>
                <a:effectLst>
                  <a:innerShdw blurRad="69850" dist="43180" dir="5400000">
                    <a:srgbClr val="000000">
                      <a:alpha val="65000"/>
                    </a:srgbClr>
                  </a:innerShdw>
                </a:effectLst>
                <a:cs typeface="B Yekan" pitchFamily="2" charset="-78"/>
              </a:rPr>
              <a:t> 4.کلاه زرد:</a:t>
            </a:r>
            <a:r>
              <a:rPr lang="fa-IR" sz="3200" b="1" dirty="0">
                <a:ln w="1905"/>
                <a:solidFill>
                  <a:srgbClr val="002060"/>
                </a:solidFill>
                <a:effectLst>
                  <a:innerShdw blurRad="69850" dist="43180" dir="5400000">
                    <a:srgbClr val="000000">
                      <a:alpha val="65000"/>
                    </a:srgbClr>
                  </a:innerShdw>
                </a:effectLst>
                <a:cs typeface="B Yekan" pitchFamily="2" charset="-78"/>
              </a:rPr>
              <a:t>افکار سازنده مثبت.</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زرد نشان آفتاب و روشنایی است،افرادی که کلاه زرد بر سر می گذارند،انسان هایی خوش بین هسند و تفکر آن ها تمرکز بر محاسن،خوبیها و مزایا دارد. </a:t>
            </a:r>
          </a:p>
        </p:txBody>
      </p:sp>
      <p:pic>
        <p:nvPicPr>
          <p:cNvPr id="2050" name="Picture 2" descr="كلاههای شش گانه ت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304800"/>
            <a:ext cx="2857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582882" y="647701"/>
            <a:ext cx="1295400" cy="140969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8" name="Picture 4" descr="Image result for ‫شش کلاه تفکر سفی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775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049962"/>
          </a:xfrm>
        </p:spPr>
        <p:txBody>
          <a:bodyPr>
            <a:noAutofit/>
          </a:bodyPr>
          <a:lstStyle/>
          <a:p>
            <a:pPr algn="r" rtl="1"/>
            <a:r>
              <a:rPr lang="fa-IR" sz="4000" b="1" dirty="0">
                <a:ln w="1905"/>
                <a:solidFill>
                  <a:srgbClr val="002060"/>
                </a:solidFill>
                <a:effectLst>
                  <a:innerShdw blurRad="69850" dist="43180" dir="5400000">
                    <a:srgbClr val="000000">
                      <a:alpha val="65000"/>
                    </a:srgbClr>
                  </a:innerShdw>
                </a:effectLst>
                <a:cs typeface="B Yekan" pitchFamily="2" charset="-78"/>
              </a:rPr>
              <a:t>یکی‌ از تمریناتی‌ که‌ فرد با کلاه‌ زرد می‌تواند انجام‌ دهد بهره‌گیری‌ از تجربیات‌ ارزشمند گذشته‌ است‌. کلاه‌ زرد در ابتدا درصدد کشف‌ فواید موجود در موضوع‌ مورد بحث‌ است‌ و هر آنچه‌ می‌کاود، بیان‌ می‌دارد</a:t>
            </a:r>
            <a:endParaRPr lang="fa-IR" sz="4000" b="1" dirty="0">
              <a:ln w="1905"/>
              <a:solidFill>
                <a:srgbClr val="FF0000"/>
              </a:solidFill>
              <a:effectLst>
                <a:innerShdw blurRad="69850" dist="43180" dir="5400000">
                  <a:srgbClr val="000000">
                    <a:alpha val="65000"/>
                  </a:srgbClr>
                </a:innerShdw>
              </a:effectLst>
              <a:cs typeface="B Yekan" pitchFamily="2" charset="-78"/>
            </a:endParaRPr>
          </a:p>
        </p:txBody>
      </p:sp>
    </p:spTree>
    <p:extLst>
      <p:ext uri="{BB962C8B-B14F-4D97-AF65-F5344CB8AC3E}">
        <p14:creationId xmlns:p14="http://schemas.microsoft.com/office/powerpoint/2010/main" val="4109105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6019800" cy="6049962"/>
          </a:xfrm>
        </p:spPr>
        <p:txBody>
          <a:bodyPr>
            <a:noAutofit/>
          </a:bodyPr>
          <a:lstStyle/>
          <a:p>
            <a:pPr algn="r" rtl="1"/>
            <a:r>
              <a:rPr lang="fa-IR" sz="3200" b="1" dirty="0">
                <a:ln w="1905"/>
                <a:solidFill>
                  <a:srgbClr val="00B050"/>
                </a:solidFill>
                <a:effectLst>
                  <a:innerShdw blurRad="69850" dist="43180" dir="5400000">
                    <a:srgbClr val="000000">
                      <a:alpha val="65000"/>
                    </a:srgbClr>
                  </a:innerShdw>
                </a:effectLst>
                <a:cs typeface="B Yekan" pitchFamily="2" charset="-78"/>
              </a:rPr>
              <a:t> 5.کلاه سبز:</a:t>
            </a:r>
            <a:r>
              <a:rPr lang="fa-IR" sz="3200" b="1" dirty="0">
                <a:ln w="1905"/>
                <a:solidFill>
                  <a:srgbClr val="002060"/>
                </a:solidFill>
                <a:effectLst>
                  <a:innerShdw blurRad="69850" dist="43180" dir="5400000">
                    <a:srgbClr val="000000">
                      <a:alpha val="65000"/>
                    </a:srgbClr>
                  </a:innerShdw>
                </a:effectLst>
                <a:cs typeface="B Yekan" pitchFamily="2" charset="-78"/>
              </a:rPr>
              <a:t>تفکر خلاق-تفکر جانبی و ایده های جدید.</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کسانی که کلاه سبزبر سر می گذارند، خالق افکار آگاهانه و سنجیده و نظرات نو هستند و در بر خورد با مشکلات سعی می کنند از دیدگاه ها و رویکرد های جدید استفاده کنند این کلاه افراد را به گریز از تفکرات کهنه و روی آوردن به نظرات نو تشویق می کند. </a:t>
            </a:r>
          </a:p>
        </p:txBody>
      </p:sp>
      <p:pic>
        <p:nvPicPr>
          <p:cNvPr id="2050" name="Picture 2" descr="كلاههای شش گانه ت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828800"/>
            <a:ext cx="2857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7709" y="3200400"/>
            <a:ext cx="1295400" cy="140969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AutoShape 2" descr="Related image"/>
          <p:cNvSpPr>
            <a:spLocks noChangeAspect="1" noChangeArrowheads="1"/>
          </p:cNvSpPr>
          <p:nvPr/>
        </p:nvSpPr>
        <p:spPr bwMode="auto">
          <a:xfrm>
            <a:off x="155575" y="-1790700"/>
            <a:ext cx="65627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Related image"/>
          <p:cNvSpPr>
            <a:spLocks noChangeAspect="1" noChangeArrowheads="1"/>
          </p:cNvSpPr>
          <p:nvPr/>
        </p:nvSpPr>
        <p:spPr bwMode="auto">
          <a:xfrm>
            <a:off x="307975" y="-1638300"/>
            <a:ext cx="65627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938785"/>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mbamog.blogfa.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32" y="457200"/>
            <a:ext cx="17526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32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049962"/>
          </a:xfrm>
        </p:spPr>
        <p:txBody>
          <a:bodyPr>
            <a:noAutofit/>
          </a:bodyPr>
          <a:lstStyle/>
          <a:p>
            <a:pPr algn="r" rtl="1"/>
            <a:r>
              <a:rPr lang="fa-IR" sz="2800" b="1" dirty="0">
                <a:ln w="1905"/>
                <a:solidFill>
                  <a:srgbClr val="002060"/>
                </a:solidFill>
                <a:effectLst>
                  <a:innerShdw blurRad="69850" dist="43180" dir="5400000">
                    <a:srgbClr val="000000">
                      <a:alpha val="65000"/>
                    </a:srgbClr>
                  </a:innerShdw>
                </a:effectLst>
                <a:cs typeface="B Yekan" pitchFamily="2" charset="-78"/>
              </a:rPr>
              <a:t>شما با این‌ کلاه‌ علاقه‌مند هستید در راه‌ تغییر قدم‌ بگذارید و تحول‌ را در آغوش‌ بگیرید. نظرات‌ جدید و بدیع‌ ارایه‌ کنید و جرقه‌ خلاقیت‌ را از ذهن‌ خود به‌ بیرون‌ رها کنید.</a:t>
            </a:r>
            <a:br>
              <a:rPr lang="fa-IR" sz="2800" b="1" dirty="0">
                <a:ln w="1905"/>
                <a:solidFill>
                  <a:srgbClr val="002060"/>
                </a:solidFill>
                <a:effectLst>
                  <a:innerShdw blurRad="69850" dist="43180" dir="5400000">
                    <a:srgbClr val="000000">
                      <a:alpha val="65000"/>
                    </a:srgbClr>
                  </a:innerShdw>
                </a:effectLst>
                <a:cs typeface="B Yekan" pitchFamily="2" charset="-78"/>
              </a:rPr>
            </a:br>
            <a:r>
              <a:rPr lang="fa-IR" sz="2800" b="1" dirty="0">
                <a:ln w="1905"/>
                <a:solidFill>
                  <a:srgbClr val="FF0000"/>
                </a:solidFill>
                <a:effectLst>
                  <a:innerShdw blurRad="69850" dist="43180" dir="5400000">
                    <a:srgbClr val="000000">
                      <a:alpha val="65000"/>
                    </a:srgbClr>
                  </a:innerShdw>
                </a:effectLst>
                <a:cs typeface="B Yekan" pitchFamily="2" charset="-78"/>
              </a:rPr>
              <a:t>هرگاه‌ تمامی‌ این‌ راهها با بن‌بست‌ روبرو شد اکنون‌ باید به‌ مدد خلاقیت‌ راههای‌ جدیدی‌ را کشف‌ کنید. خلاقیت‌ شامل‌ انگیزش‌، کندوکاو و پذیرش‌ خطر است‌</a:t>
            </a:r>
            <a:r>
              <a:rPr lang="fa-IR" sz="2800" b="1" dirty="0">
                <a:ln w="1905"/>
                <a:solidFill>
                  <a:srgbClr val="002060"/>
                </a:solidFill>
                <a:effectLst>
                  <a:innerShdw blurRad="69850" dist="43180" dir="5400000">
                    <a:srgbClr val="000000">
                      <a:alpha val="65000"/>
                    </a:srgbClr>
                  </a:innerShdw>
                </a:effectLst>
                <a:cs typeface="B Yekan" pitchFamily="2" charset="-78"/>
              </a:rPr>
              <a:t>.</a:t>
            </a:r>
            <a:br>
              <a:rPr lang="fa-IR" sz="2800" b="1" dirty="0">
                <a:ln w="1905"/>
                <a:solidFill>
                  <a:srgbClr val="002060"/>
                </a:solidFill>
                <a:effectLst>
                  <a:innerShdw blurRad="69850" dist="43180" dir="5400000">
                    <a:srgbClr val="000000">
                      <a:alpha val="65000"/>
                    </a:srgbClr>
                  </a:innerShdw>
                </a:effectLst>
                <a:cs typeface="B Yekan" pitchFamily="2" charset="-78"/>
              </a:rPr>
            </a:br>
            <a:r>
              <a:rPr lang="fa-IR" sz="2800" b="1" dirty="0">
                <a:ln w="1905"/>
                <a:solidFill>
                  <a:srgbClr val="002060"/>
                </a:solidFill>
                <a:effectLst>
                  <a:innerShdw blurRad="69850" dist="43180" dir="5400000">
                    <a:srgbClr val="000000">
                      <a:alpha val="65000"/>
                    </a:srgbClr>
                  </a:innerShdw>
                </a:effectLst>
                <a:cs typeface="B Yekan" pitchFamily="2" charset="-78"/>
              </a:rPr>
              <a:t>هنگامی‌ که‌ حاضران‌ کلاه‌ سبز را بر سر می‌گذارند، فرصتی‌ می‌یابند که‌ مغز را از روزمرگی‌ بیرون‌ آورده‌ و به‌ جست‌وجوی‌ چیزهای‌ کشف‌ نشده‌ هدایت‌ کنند. حال‌ فرصتی‌ به‌ حاضران‌ دهید تا ایده‌های‌ نو ارایه‌ کنند و آنگاه‌ به‌ ثبت‌ این‌ ایده‌ها پرداخته‌ و به‌ جمع‌بندی‌ نظرات‌ بپردازید. بدون‌ شک‌ برای‌ خلاقانه‌ اندیشیدن‌ باید فرهنگ‌ خلاقیت‌ را بر فضای‌ جلسه‌ حاکم‌ کنید.</a:t>
            </a:r>
            <a:endParaRPr lang="fa-IR" sz="2800" b="1" dirty="0">
              <a:ln w="1905"/>
              <a:solidFill>
                <a:srgbClr val="FF0000"/>
              </a:solidFill>
              <a:effectLst>
                <a:innerShdw blurRad="69850" dist="43180" dir="5400000">
                  <a:srgbClr val="000000">
                    <a:alpha val="65000"/>
                  </a:srgbClr>
                </a:innerShdw>
              </a:effectLst>
              <a:cs typeface="B Yekan" pitchFamily="2" charset="-78"/>
            </a:endParaRPr>
          </a:p>
        </p:txBody>
      </p:sp>
    </p:spTree>
    <p:extLst>
      <p:ext uri="{BB962C8B-B14F-4D97-AF65-F5344CB8AC3E}">
        <p14:creationId xmlns:p14="http://schemas.microsoft.com/office/powerpoint/2010/main" val="3795222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6019800" cy="6049962"/>
          </a:xfrm>
        </p:spPr>
        <p:txBody>
          <a:bodyPr>
            <a:noAutofit/>
          </a:bodyPr>
          <a:lstStyle/>
          <a:p>
            <a:pPr algn="r"/>
            <a:r>
              <a:rPr lang="fa-IR" sz="3200" b="1" dirty="0">
                <a:ln w="1905"/>
                <a:solidFill>
                  <a:schemeClr val="accent5">
                    <a:lumMod val="75000"/>
                  </a:schemeClr>
                </a:solidFill>
                <a:effectLst>
                  <a:innerShdw blurRad="69850" dist="43180" dir="5400000">
                    <a:srgbClr val="000000">
                      <a:alpha val="65000"/>
                    </a:srgbClr>
                  </a:innerShdw>
                </a:effectLst>
                <a:cs typeface="B Yekan" pitchFamily="2" charset="-78"/>
              </a:rPr>
              <a:t>کلاه آبی:</a:t>
            </a:r>
            <a:r>
              <a:rPr lang="fa-IR" sz="3200" b="1" dirty="0">
                <a:ln w="1905"/>
                <a:solidFill>
                  <a:srgbClr val="002060"/>
                </a:solidFill>
                <a:effectLst>
                  <a:innerShdw blurRad="69850" dist="43180" dir="5400000">
                    <a:srgbClr val="000000">
                      <a:alpha val="65000"/>
                    </a:srgbClr>
                  </a:innerShdw>
                </a:effectLst>
                <a:cs typeface="B Yekan" pitchFamily="2" charset="-78"/>
              </a:rPr>
              <a:t>کنترل و ایجاد هماهنگی بین مراحل مختلف تفکر در سایر کلاه ها.</a:t>
            </a:r>
            <a:br>
              <a:rPr lang="fa-IR" sz="3200" b="1" dirty="0">
                <a:ln w="1905"/>
                <a:solidFill>
                  <a:srgbClr val="002060"/>
                </a:solidFill>
                <a:effectLst>
                  <a:innerShdw blurRad="69850" dist="43180" dir="5400000">
                    <a:srgbClr val="000000">
                      <a:alpha val="65000"/>
                    </a:srgbClr>
                  </a:innerShdw>
                </a:effectLst>
                <a:cs typeface="B Yekan" pitchFamily="2" charset="-78"/>
              </a:rPr>
            </a:br>
            <a:r>
              <a:rPr lang="fa-IR" sz="3200" b="1" dirty="0">
                <a:ln w="1905"/>
                <a:solidFill>
                  <a:srgbClr val="002060"/>
                </a:solidFill>
                <a:effectLst>
                  <a:innerShdw blurRad="69850" dist="43180" dir="5400000">
                    <a:srgbClr val="000000">
                      <a:alpha val="65000"/>
                    </a:srgbClr>
                  </a:innerShdw>
                </a:effectLst>
                <a:cs typeface="B Yekan" pitchFamily="2" charset="-78"/>
              </a:rPr>
              <a:t>هنگامی که کلاه آبی را بر سر می گذاریم دیگردرباره یک موضوع فکر نمی کنیم بلکه درباره </a:t>
            </a:r>
            <a:r>
              <a:rPr lang="fa-IR" sz="3200" b="1" dirty="0">
                <a:ln w="1905"/>
                <a:solidFill>
                  <a:srgbClr val="FF0000"/>
                </a:solidFill>
                <a:effectLst>
                  <a:innerShdw blurRad="69850" dist="43180" dir="5400000">
                    <a:srgbClr val="000000">
                      <a:alpha val="65000"/>
                    </a:srgbClr>
                  </a:innerShdw>
                </a:effectLst>
                <a:cs typeface="B Yekan" pitchFamily="2" charset="-78"/>
              </a:rPr>
              <a:t>تفکر در باره یک موضوع </a:t>
            </a:r>
            <a:r>
              <a:rPr lang="fa-IR" sz="3200" b="1" dirty="0">
                <a:ln w="1905"/>
                <a:solidFill>
                  <a:srgbClr val="002060"/>
                </a:solidFill>
                <a:effectLst>
                  <a:innerShdw blurRad="69850" dist="43180" dir="5400000">
                    <a:srgbClr val="000000">
                      <a:alpha val="65000"/>
                    </a:srgbClr>
                  </a:innerShdw>
                </a:effectLst>
                <a:cs typeface="B Yekan" pitchFamily="2" charset="-78"/>
              </a:rPr>
              <a:t>فکر می کنیم رنگ آبی نماد نظارت کلی است،مانند آسمان که همه چیز را می پوشاندودر بر می گیردآبی همچنان نشانگر عدم وابستگی،آرامش و خودداری است و یکی از اصلی ترین نقش های کلاه آبی (( تمرکز ))است.</a:t>
            </a:r>
          </a:p>
        </p:txBody>
      </p:sp>
      <p:pic>
        <p:nvPicPr>
          <p:cNvPr id="2050" name="Picture 2" descr="كلاههای شش گانه ت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828800"/>
            <a:ext cx="2857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0782" y="2133600"/>
            <a:ext cx="1122218" cy="140969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266" name="Picture 2" descr="mbamog.blogf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1" y="5181600"/>
            <a:ext cx="14382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22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049962"/>
          </a:xfrm>
        </p:spPr>
        <p:txBody>
          <a:bodyPr>
            <a:noAutofit/>
          </a:bodyPr>
          <a:lstStyle/>
          <a:p>
            <a:pPr algn="r" rtl="1"/>
            <a:r>
              <a:rPr lang="fa-IR" sz="4000" b="1" dirty="0">
                <a:ln w="1905"/>
                <a:solidFill>
                  <a:srgbClr val="002060"/>
                </a:solidFill>
                <a:effectLst>
                  <a:innerShdw blurRad="69850" dist="43180" dir="5400000">
                    <a:srgbClr val="000000">
                      <a:alpha val="65000"/>
                    </a:srgbClr>
                  </a:innerShdw>
                </a:effectLst>
                <a:cs typeface="B Yekan" pitchFamily="2" charset="-78"/>
              </a:rPr>
              <a:t>با کلاه‌ آبی‌ که‌ بر سر گذاشته‌اید به‌ ارزیابی‌ نتایج‌ پرداخته‌ و به‌ یک‌ جمع‌بندی‌ مناسب‌ برسید و در نهایت‌ در جهت‌ حل‌ مشکل‌ یا پیگیری‌ مورد نظر تصمیم‌ نهایی‌ را بگیرید</a:t>
            </a:r>
            <a:endParaRPr lang="fa-IR" sz="4000" b="1" dirty="0">
              <a:ln w="1905"/>
              <a:solidFill>
                <a:srgbClr val="FF0000"/>
              </a:solidFill>
              <a:effectLst>
                <a:innerShdw blurRad="69850" dist="43180" dir="5400000">
                  <a:srgbClr val="000000">
                    <a:alpha val="65000"/>
                  </a:srgbClr>
                </a:innerShdw>
              </a:effectLst>
              <a:cs typeface="B Yekan" pitchFamily="2" charset="-78"/>
            </a:endParaRPr>
          </a:p>
        </p:txBody>
      </p:sp>
      <p:pic>
        <p:nvPicPr>
          <p:cNvPr id="4" name="Picture 3" descr="Related image">
            <a:extLst>
              <a:ext uri="{FF2B5EF4-FFF2-40B4-BE49-F238E27FC236}">
                <a16:creationId xmlns:a16="http://schemas.microsoft.com/office/drawing/2014/main" id="{665C0E68-FD30-4704-8C7D-8AD70566F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919649" cy="510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32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65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خلاقی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04800"/>
            <a:ext cx="8988425" cy="621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9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981200"/>
          </a:xfrm>
        </p:spPr>
        <p:txBody>
          <a:bodyPr>
            <a:normAutofit fontScale="90000"/>
          </a:bodyPr>
          <a:lstStyle/>
          <a:p>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خلاقیت</a:t>
            </a:r>
            <a:b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b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عنصر موثر در کارآفرینی</a:t>
            </a:r>
            <a:br>
              <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br>
            <a:br>
              <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b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مدرس: صابره السادات نبوی</a:t>
            </a:r>
          </a:p>
        </p:txBody>
      </p:sp>
      <p:pic>
        <p:nvPicPr>
          <p:cNvPr id="1026" name="Picture 2"/>
          <p:cNvPicPr>
            <a:picLocks noChangeAspect="1" noChangeArrowheads="1"/>
          </p:cNvPicPr>
          <p:nvPr/>
        </p:nvPicPr>
        <p:blipFill>
          <a:blip r:embed="rId2"/>
          <a:srcRect/>
          <a:stretch>
            <a:fillRect/>
          </a:stretch>
        </p:blipFill>
        <p:spPr bwMode="auto">
          <a:xfrm>
            <a:off x="533400" y="3505200"/>
            <a:ext cx="2209800" cy="229240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971800" y="3002153"/>
            <a:ext cx="2590800" cy="3255772"/>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6172200" y="3581400"/>
            <a:ext cx="2209800" cy="2292409"/>
          </a:xfrm>
          <a:prstGeom prst="rect">
            <a:avLst/>
          </a:prstGeom>
          <a:noFill/>
          <a:ln w="9525">
            <a:noFill/>
            <a:miter lim="800000"/>
            <a:headEnd/>
            <a:tailEnd/>
          </a:ln>
          <a:effectLst/>
        </p:spPr>
      </p:pic>
    </p:spTree>
    <p:extLst>
      <p:ext uri="{BB962C8B-B14F-4D97-AF65-F5344CB8AC3E}">
        <p14:creationId xmlns:p14="http://schemas.microsoft.com/office/powerpoint/2010/main" val="19843416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خلاقیت‬‎"/>
          <p:cNvSpPr>
            <a:spLocks noChangeAspect="1" noChangeArrowheads="1"/>
          </p:cNvSpPr>
          <p:nvPr/>
        </p:nvSpPr>
        <p:spPr bwMode="auto">
          <a:xfrm>
            <a:off x="155575" y="-1760538"/>
            <a:ext cx="5238750" cy="3667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 y="0"/>
            <a:ext cx="10232571"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880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خلاقیت‬‎"/>
          <p:cNvSpPr>
            <a:spLocks noChangeAspect="1" noChangeArrowheads="1"/>
          </p:cNvSpPr>
          <p:nvPr/>
        </p:nvSpPr>
        <p:spPr bwMode="auto">
          <a:xfrm>
            <a:off x="155575" y="-1760538"/>
            <a:ext cx="5238750" cy="3667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0" name="Picture 2" descr="Image result for ‫خلاقی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0403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79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تکنیک اسکمپ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7437"/>
            <a:ext cx="4762500" cy="1933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287962"/>
          </a:xfrm>
        </p:spPr>
        <p:txBody>
          <a:bodyPr>
            <a:normAutofit/>
          </a:bodyPr>
          <a:lstStyle/>
          <a:p>
            <a:r>
              <a:rPr lang="fa-IR"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تکنیک اسکمپر</a:t>
            </a:r>
            <a:br>
              <a:rPr lang="en-US"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br>
            <a:r>
              <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SCAMPER</a:t>
            </a:r>
            <a:endParaRPr lang="fa-IR"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endParaRPr>
          </a:p>
        </p:txBody>
      </p:sp>
      <p:pic>
        <p:nvPicPr>
          <p:cNvPr id="2050" name="Picture 2"/>
          <p:cNvPicPr>
            <a:picLocks noChangeAspect="1" noChangeArrowheads="1"/>
          </p:cNvPicPr>
          <p:nvPr/>
        </p:nvPicPr>
        <p:blipFill>
          <a:blip r:embed="rId3"/>
          <a:srcRect/>
          <a:stretch>
            <a:fillRect/>
          </a:stretch>
        </p:blipFill>
        <p:spPr bwMode="auto">
          <a:xfrm>
            <a:off x="3200400" y="5029200"/>
            <a:ext cx="2143125" cy="1609725"/>
          </a:xfrm>
          <a:prstGeom prst="rect">
            <a:avLst/>
          </a:prstGeom>
          <a:noFill/>
          <a:ln w="9525">
            <a:noFill/>
            <a:miter lim="800000"/>
            <a:headEnd/>
            <a:tailEnd/>
          </a:ln>
          <a:effectLst/>
        </p:spPr>
      </p:pic>
    </p:spTree>
    <p:extLst>
      <p:ext uri="{BB962C8B-B14F-4D97-AF65-F5344CB8AC3E}">
        <p14:creationId xmlns:p14="http://schemas.microsoft.com/office/powerpoint/2010/main" val="1737029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r" rtl="1"/>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كاربرد اصلی آن بر پایه ایده یابی فردی طراحی شده است كه می تواند به نحو بسیار اثر بخشی برای گروه ها نیز مفید باشد. </a:t>
            </a:r>
            <a:r>
              <a:rPr lang="fa-IR"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هدف اصلی این تكنیك قدرت تصور است </a:t>
            </a: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تا آن را در جهات و بعد مختلف وضروری به حركت درآورد. این تحریك بوسیله یك سری سوالات ایده بر انگیز صورت می گیرد كه شخص در رابطه با مسئله مورد نظرش از خود سوال می كند و در نهایت با افزایش ایده ها و كیفیت ایده ها تضمین و ارتقاء می یابد.</a:t>
            </a:r>
          </a:p>
        </p:txBody>
      </p:sp>
    </p:spTree>
    <p:extLst>
      <p:ext uri="{BB962C8B-B14F-4D97-AF65-F5344CB8AC3E}">
        <p14:creationId xmlns:p14="http://schemas.microsoft.com/office/powerpoint/2010/main" val="3904641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r" rtl="1"/>
            <a:r>
              <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SCAMPER</a:t>
            </a:r>
            <a:b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a:t>
            </a:r>
            <a:r>
              <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از ابتدای حروف واژه های سوال برانگیز گرفته شده كه در دستیابی ایده های نو بسیار موثر است</a:t>
            </a:r>
            <a:br>
              <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endParaRPr lang="fa-IR" dirty="0"/>
          </a:p>
        </p:txBody>
      </p:sp>
    </p:spTree>
    <p:extLst>
      <p:ext uri="{BB962C8B-B14F-4D97-AF65-F5344CB8AC3E}">
        <p14:creationId xmlns:p14="http://schemas.microsoft.com/office/powerpoint/2010/main" val="314573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715000" cy="6354762"/>
          </a:xfrm>
        </p:spPr>
        <p:txBody>
          <a:bodyPr>
            <a:noAutofit/>
          </a:bodyPr>
          <a:lstStyle/>
          <a:p>
            <a:pPr algn="r"/>
            <a:r>
              <a:rPr lang="en-US" sz="2000" dirty="0">
                <a:solidFill>
                  <a:srgbClr val="FF0000"/>
                </a:solidFill>
                <a:cs typeface="B Yekan" pitchFamily="2" charset="-78"/>
              </a:rPr>
              <a:t>S</a:t>
            </a:r>
            <a:r>
              <a:rPr lang="en-US" sz="2000" dirty="0">
                <a:solidFill>
                  <a:srgbClr val="7030A0"/>
                </a:solidFill>
                <a:cs typeface="B Yekan" pitchFamily="2" charset="-78"/>
              </a:rPr>
              <a:t>ubstitution</a:t>
            </a:r>
            <a:r>
              <a:rPr lang="en-US" sz="2000" dirty="0">
                <a:cs typeface="B Yekan" pitchFamily="2" charset="-78"/>
              </a:rPr>
              <a:t> </a:t>
            </a:r>
            <a:br>
              <a:rPr lang="en-US" sz="2000" dirty="0">
                <a:cs typeface="B Yekan" pitchFamily="2" charset="-78"/>
              </a:rPr>
            </a:br>
            <a:r>
              <a:rPr lang="en-US" sz="2000" dirty="0">
                <a:cs typeface="B Yekan" pitchFamily="2" charset="-78"/>
              </a:rPr>
              <a:t> </a:t>
            </a:r>
            <a:r>
              <a:rPr lang="fa-IR" sz="2000" dirty="0">
                <a:solidFill>
                  <a:srgbClr val="7030A0"/>
                </a:solidFill>
                <a:cs typeface="B Yekan" pitchFamily="2" charset="-78"/>
              </a:rPr>
              <a:t>جانشین سازی </a:t>
            </a:r>
            <a:r>
              <a:rPr lang="fa-IR" sz="2000" dirty="0">
                <a:cs typeface="B Yekan" pitchFamily="2" charset="-78"/>
              </a:rPr>
              <a:t>– </a:t>
            </a:r>
            <a:r>
              <a:rPr lang="fa-IR" sz="1600" dirty="0">
                <a:solidFill>
                  <a:schemeClr val="accent5">
                    <a:lumMod val="75000"/>
                  </a:schemeClr>
                </a:solidFill>
                <a:cs typeface="B Yekan" pitchFamily="2" charset="-78"/>
              </a:rPr>
              <a:t>مثال:</a:t>
            </a:r>
            <a:r>
              <a:rPr lang="fa-IR" sz="1600" dirty="0"/>
              <a:t> </a:t>
            </a:r>
            <a:r>
              <a:rPr lang="fa-IR" sz="1600" dirty="0">
                <a:solidFill>
                  <a:schemeClr val="accent5">
                    <a:lumMod val="75000"/>
                  </a:schemeClr>
                </a:solidFill>
                <a:cs typeface="B Yekan" pitchFamily="2" charset="-78"/>
              </a:rPr>
              <a:t>دکتر ایروینگ لنگ موار بجای خلا لامپهای گاز تنگستن،آرگون را مصرف کرد که نهایتا منجر به تولید لامپ مهتابی گردید </a:t>
            </a:r>
            <a:br>
              <a:rPr lang="en-US" sz="1600" dirty="0">
                <a:solidFill>
                  <a:schemeClr val="accent5">
                    <a:lumMod val="75000"/>
                  </a:schemeClr>
                </a:solidFill>
                <a:cs typeface="B Yekan" pitchFamily="2" charset="-78"/>
              </a:rPr>
            </a:br>
            <a:r>
              <a:rPr lang="en-US" sz="2000" dirty="0">
                <a:cs typeface="B Yekan" pitchFamily="2" charset="-78"/>
              </a:rPr>
              <a:t> </a:t>
            </a:r>
            <a:r>
              <a:rPr lang="en-US" sz="2000" dirty="0">
                <a:solidFill>
                  <a:srgbClr val="FF0000"/>
                </a:solidFill>
                <a:cs typeface="B Yekan" pitchFamily="2" charset="-78"/>
              </a:rPr>
              <a:t>C</a:t>
            </a:r>
            <a:r>
              <a:rPr lang="en-US" sz="2000" dirty="0">
                <a:solidFill>
                  <a:srgbClr val="7030A0"/>
                </a:solidFill>
                <a:cs typeface="B Yekan" pitchFamily="2" charset="-78"/>
              </a:rPr>
              <a:t>ombine</a:t>
            </a:r>
            <a:r>
              <a:rPr lang="en-US" sz="2000" dirty="0">
                <a:cs typeface="B Yekan" pitchFamily="2" charset="-78"/>
              </a:rPr>
              <a:t> </a:t>
            </a:r>
            <a:br>
              <a:rPr lang="fa-IR" sz="2000" dirty="0">
                <a:cs typeface="B Yekan" pitchFamily="2" charset="-78"/>
              </a:rPr>
            </a:br>
            <a:r>
              <a:rPr lang="fa-IR" sz="2000" dirty="0">
                <a:cs typeface="B Yekan" pitchFamily="2" charset="-78"/>
              </a:rPr>
              <a:t> </a:t>
            </a:r>
            <a:r>
              <a:rPr lang="fa-IR" sz="2000" dirty="0">
                <a:solidFill>
                  <a:srgbClr val="7030A0"/>
                </a:solidFill>
                <a:cs typeface="B Yekan" pitchFamily="2" charset="-78"/>
              </a:rPr>
              <a:t>تركیب كردن </a:t>
            </a:r>
            <a:r>
              <a:rPr lang="fa-IR" sz="2000" dirty="0">
                <a:cs typeface="B Yekan" pitchFamily="2" charset="-78"/>
              </a:rPr>
              <a:t>–</a:t>
            </a:r>
            <a:r>
              <a:rPr lang="fa-IR" sz="1600" dirty="0">
                <a:solidFill>
                  <a:schemeClr val="accent5">
                    <a:lumMod val="75000"/>
                  </a:schemeClr>
                </a:solidFill>
                <a:cs typeface="B Yekan" pitchFamily="2" charset="-78"/>
              </a:rPr>
              <a:t>ترکیب راه حل های مختلف، ترکیب بخش های مختلف- مثال: دستمال كاغذي معطر </a:t>
            </a:r>
            <a:br>
              <a:rPr lang="en-US" sz="2000" dirty="0">
                <a:cs typeface="B Yekan" pitchFamily="2" charset="-78"/>
              </a:rPr>
            </a:br>
            <a:r>
              <a:rPr lang="en-US" sz="2000" dirty="0">
                <a:cs typeface="B Yekan" pitchFamily="2" charset="-78"/>
              </a:rPr>
              <a:t> </a:t>
            </a:r>
            <a:r>
              <a:rPr lang="en-US" sz="2000" dirty="0">
                <a:solidFill>
                  <a:srgbClr val="FF0000"/>
                </a:solidFill>
                <a:cs typeface="B Yekan" pitchFamily="2" charset="-78"/>
              </a:rPr>
              <a:t>A</a:t>
            </a:r>
            <a:r>
              <a:rPr lang="en-US" sz="2000" dirty="0">
                <a:solidFill>
                  <a:srgbClr val="7030A0"/>
                </a:solidFill>
                <a:cs typeface="B Yekan" pitchFamily="2" charset="-78"/>
              </a:rPr>
              <a:t>dapt</a:t>
            </a:r>
            <a:r>
              <a:rPr lang="en-US" sz="2000" dirty="0">
                <a:cs typeface="B Yekan" pitchFamily="2" charset="-78"/>
              </a:rPr>
              <a:t> </a:t>
            </a:r>
            <a:br>
              <a:rPr lang="fa-IR" sz="2000" dirty="0">
                <a:cs typeface="B Yekan" pitchFamily="2" charset="-78"/>
              </a:rPr>
            </a:br>
            <a:r>
              <a:rPr lang="en-US" sz="2000" dirty="0">
                <a:cs typeface="B Yekan" pitchFamily="2" charset="-78"/>
              </a:rPr>
              <a:t> </a:t>
            </a:r>
            <a:r>
              <a:rPr lang="fa-IR" sz="2000" dirty="0">
                <a:solidFill>
                  <a:srgbClr val="7030A0"/>
                </a:solidFill>
                <a:cs typeface="B Yekan" pitchFamily="2" charset="-78"/>
              </a:rPr>
              <a:t>اقتباس یا انطباق-</a:t>
            </a:r>
            <a:r>
              <a:rPr lang="fa-IR" sz="1600" dirty="0">
                <a:solidFill>
                  <a:schemeClr val="accent5">
                    <a:lumMod val="75000"/>
                  </a:schemeClr>
                </a:solidFill>
                <a:cs typeface="B Yekan" pitchFamily="2" charset="-78"/>
              </a:rPr>
              <a:t>این به چه چیز شبیه است یا این را شبیه چه چیزی می توانیم بسازیم؟ مثال:</a:t>
            </a:r>
            <a:r>
              <a:rPr lang="fa-IR" sz="2000" dirty="0"/>
              <a:t> </a:t>
            </a:r>
            <a:r>
              <a:rPr lang="fa-IR" sz="1600" dirty="0">
                <a:solidFill>
                  <a:schemeClr val="accent5">
                    <a:lumMod val="75000"/>
                  </a:schemeClr>
                </a:solidFill>
                <a:cs typeface="B Yekan" pitchFamily="2" charset="-78"/>
              </a:rPr>
              <a:t>ایجاد خدمات الکترونیک به جای دستی </a:t>
            </a:r>
            <a:br>
              <a:rPr lang="en-US" sz="2000" dirty="0">
                <a:cs typeface="B Yekan" pitchFamily="2" charset="-78"/>
              </a:rPr>
            </a:br>
            <a:r>
              <a:rPr lang="en-US" sz="2000" dirty="0">
                <a:cs typeface="B Yekan" pitchFamily="2" charset="-78"/>
              </a:rPr>
              <a:t> </a:t>
            </a:r>
            <a:r>
              <a:rPr lang="en-US" sz="2000" dirty="0">
                <a:solidFill>
                  <a:srgbClr val="FF0000"/>
                </a:solidFill>
                <a:cs typeface="B Yekan" pitchFamily="2" charset="-78"/>
              </a:rPr>
              <a:t>M</a:t>
            </a:r>
            <a:r>
              <a:rPr lang="en-US" sz="2000" dirty="0">
                <a:solidFill>
                  <a:srgbClr val="7030A0"/>
                </a:solidFill>
                <a:cs typeface="B Yekan" pitchFamily="2" charset="-78"/>
              </a:rPr>
              <a:t>agnify</a:t>
            </a:r>
            <a:r>
              <a:rPr lang="en-US" sz="2000" dirty="0">
                <a:cs typeface="B Yekan" pitchFamily="2" charset="-78"/>
              </a:rPr>
              <a:t> </a:t>
            </a:r>
            <a:br>
              <a:rPr lang="fa-IR" sz="2000" dirty="0">
                <a:cs typeface="B Yekan" pitchFamily="2" charset="-78"/>
              </a:rPr>
            </a:br>
            <a:r>
              <a:rPr lang="fa-IR" sz="2000" dirty="0">
                <a:solidFill>
                  <a:srgbClr val="7030A0"/>
                </a:solidFill>
                <a:cs typeface="B Yekan" pitchFamily="2" charset="-78"/>
              </a:rPr>
              <a:t>به معنی تغییر و بزرگ سازی –</a:t>
            </a:r>
            <a:r>
              <a:rPr lang="fa-IR" sz="1600" dirty="0">
                <a:solidFill>
                  <a:schemeClr val="accent5">
                    <a:lumMod val="75000"/>
                  </a:schemeClr>
                </a:solidFill>
                <a:cs typeface="B Yekan" pitchFamily="2" charset="-78"/>
              </a:rPr>
              <a:t>مثال:</a:t>
            </a:r>
            <a:r>
              <a:rPr lang="fa-IR" sz="2000" dirty="0"/>
              <a:t> </a:t>
            </a:r>
            <a:r>
              <a:rPr lang="fa-IR" sz="1600" dirty="0">
                <a:solidFill>
                  <a:schemeClr val="accent5">
                    <a:lumMod val="75000"/>
                  </a:schemeClr>
                </a:solidFill>
                <a:cs typeface="B Yekan" pitchFamily="2" charset="-78"/>
              </a:rPr>
              <a:t>عرضه و فروش مرغ تکه ای، ایجاد فروشگاه های زنجیره ای به جای یک فروشگاه </a:t>
            </a:r>
            <a:br>
              <a:rPr lang="fa-IR" sz="1600" dirty="0">
                <a:solidFill>
                  <a:schemeClr val="accent5">
                    <a:lumMod val="75000"/>
                  </a:schemeClr>
                </a:solidFill>
                <a:cs typeface="B Yekan" pitchFamily="2" charset="-78"/>
              </a:rPr>
            </a:br>
            <a:r>
              <a:rPr lang="en-US" sz="2000" dirty="0">
                <a:cs typeface="B Yekan" pitchFamily="2" charset="-78"/>
              </a:rPr>
              <a:t> </a:t>
            </a:r>
            <a:r>
              <a:rPr lang="en-US" sz="2000" dirty="0">
                <a:solidFill>
                  <a:srgbClr val="FF0000"/>
                </a:solidFill>
                <a:cs typeface="B Yekan" pitchFamily="2" charset="-78"/>
              </a:rPr>
              <a:t>P</a:t>
            </a:r>
            <a:r>
              <a:rPr lang="en-US" sz="2000" dirty="0">
                <a:solidFill>
                  <a:srgbClr val="7030A0"/>
                </a:solidFill>
                <a:cs typeface="B Yekan" pitchFamily="2" charset="-78"/>
              </a:rPr>
              <a:t>ut to other uses </a:t>
            </a:r>
            <a:br>
              <a:rPr lang="fa-IR" sz="2000" dirty="0">
                <a:cs typeface="B Yekan" pitchFamily="2" charset="-78"/>
              </a:rPr>
            </a:br>
            <a:r>
              <a:rPr lang="fa-IR" sz="2000" dirty="0">
                <a:solidFill>
                  <a:srgbClr val="7030A0"/>
                </a:solidFill>
                <a:cs typeface="B Yekan" pitchFamily="2" charset="-78"/>
              </a:rPr>
              <a:t>به معنی استفاده در سایر موارد- </a:t>
            </a:r>
            <a:r>
              <a:rPr lang="fa-IR" sz="1600" dirty="0">
                <a:solidFill>
                  <a:schemeClr val="accent5">
                    <a:lumMod val="75000"/>
                  </a:schemeClr>
                </a:solidFill>
                <a:cs typeface="B Yekan" pitchFamily="2" charset="-78"/>
              </a:rPr>
              <a:t>مثال: چگونه می توان این موضوع را تغییر داد تا برای کاربرد جدید مناسب گردد؟ استفاده مجدد از ضایعات تولید</a:t>
            </a:r>
            <a:r>
              <a:rPr lang="fa-IR" sz="2000" dirty="0"/>
              <a:t> </a:t>
            </a:r>
            <a:br>
              <a:rPr lang="en-US" sz="2000" dirty="0">
                <a:cs typeface="B Yekan" pitchFamily="2" charset="-78"/>
              </a:rPr>
            </a:br>
            <a:r>
              <a:rPr lang="en-US" sz="2000" dirty="0">
                <a:cs typeface="B Yekan" pitchFamily="2" charset="-78"/>
              </a:rPr>
              <a:t> </a:t>
            </a:r>
            <a:r>
              <a:rPr lang="en-US" sz="2000" dirty="0">
                <a:solidFill>
                  <a:srgbClr val="FF0000"/>
                </a:solidFill>
                <a:cs typeface="B Yekan" pitchFamily="2" charset="-78"/>
              </a:rPr>
              <a:t>E</a:t>
            </a:r>
            <a:r>
              <a:rPr lang="en-US" sz="2000" dirty="0">
                <a:solidFill>
                  <a:srgbClr val="7030A0"/>
                </a:solidFill>
                <a:cs typeface="B Yekan" pitchFamily="2" charset="-78"/>
              </a:rPr>
              <a:t>limination</a:t>
            </a:r>
            <a:r>
              <a:rPr lang="en-US" sz="2000" dirty="0">
                <a:cs typeface="B Yekan" pitchFamily="2" charset="-78"/>
              </a:rPr>
              <a:t> </a:t>
            </a:r>
            <a:br>
              <a:rPr lang="fa-IR" sz="2000" dirty="0">
                <a:cs typeface="B Yekan" pitchFamily="2" charset="-78"/>
              </a:rPr>
            </a:br>
            <a:r>
              <a:rPr lang="en-US" sz="2000" dirty="0">
                <a:cs typeface="B Yekan" pitchFamily="2" charset="-78"/>
              </a:rPr>
              <a:t> </a:t>
            </a:r>
            <a:r>
              <a:rPr lang="fa-IR" sz="2000" dirty="0">
                <a:solidFill>
                  <a:srgbClr val="7030A0"/>
                </a:solidFill>
                <a:cs typeface="B Yekan" pitchFamily="2" charset="-78"/>
              </a:rPr>
              <a:t>به معنی حذف كردن- </a:t>
            </a:r>
            <a:r>
              <a:rPr lang="fa-IR" sz="1600" dirty="0">
                <a:solidFill>
                  <a:schemeClr val="accent5">
                    <a:lumMod val="75000"/>
                  </a:schemeClr>
                </a:solidFill>
                <a:cs typeface="B Yekan" pitchFamily="2" charset="-78"/>
              </a:rPr>
              <a:t>مثال: چه مطلبی رامی توان نا گفته گذاشت؟ دردیپلماسی چنین سکوتی طلایی است </a:t>
            </a:r>
            <a:br>
              <a:rPr lang="en-US" sz="2000" dirty="0">
                <a:cs typeface="B Yekan" pitchFamily="2" charset="-78"/>
              </a:rPr>
            </a:br>
            <a:r>
              <a:rPr lang="en-US" sz="2000" dirty="0">
                <a:cs typeface="B Yekan" pitchFamily="2" charset="-78"/>
              </a:rPr>
              <a:t> </a:t>
            </a:r>
            <a:r>
              <a:rPr lang="en-US" sz="2000" dirty="0">
                <a:solidFill>
                  <a:srgbClr val="FF0000"/>
                </a:solidFill>
                <a:cs typeface="B Yekan" pitchFamily="2" charset="-78"/>
              </a:rPr>
              <a:t>R</a:t>
            </a:r>
            <a:r>
              <a:rPr lang="en-US" sz="2000" dirty="0">
                <a:solidFill>
                  <a:srgbClr val="7030A0"/>
                </a:solidFill>
                <a:cs typeface="B Yekan" pitchFamily="2" charset="-78"/>
              </a:rPr>
              <a:t>everse </a:t>
            </a:r>
            <a:br>
              <a:rPr lang="fa-IR" sz="2000" dirty="0">
                <a:solidFill>
                  <a:srgbClr val="7030A0"/>
                </a:solidFill>
                <a:cs typeface="B Yekan" pitchFamily="2" charset="-78"/>
              </a:rPr>
            </a:br>
            <a:r>
              <a:rPr lang="en-US" sz="2000" dirty="0">
                <a:solidFill>
                  <a:srgbClr val="7030A0"/>
                </a:solidFill>
                <a:cs typeface="B Yekan" pitchFamily="2" charset="-78"/>
              </a:rPr>
              <a:t> </a:t>
            </a:r>
            <a:r>
              <a:rPr lang="fa-IR" sz="2000" dirty="0">
                <a:solidFill>
                  <a:srgbClr val="7030A0"/>
                </a:solidFill>
                <a:cs typeface="B Yekan" pitchFamily="2" charset="-78"/>
              </a:rPr>
              <a:t>به معنی معكوس سازی- </a:t>
            </a:r>
            <a:r>
              <a:rPr lang="fa-IR" sz="1600" dirty="0">
                <a:solidFill>
                  <a:schemeClr val="accent5">
                    <a:lumMod val="75000"/>
                  </a:schemeClr>
                </a:solidFill>
                <a:cs typeface="B Yekan" pitchFamily="2" charset="-78"/>
              </a:rPr>
              <a:t>مثال: طراحی اتویبیلهای موتور پشت یا معکوس کردن محل سوراخ سوزن خیاطی و اختراع چرخ خیاطی</a:t>
            </a:r>
          </a:p>
        </p:txBody>
      </p:sp>
      <p:sp>
        <p:nvSpPr>
          <p:cNvPr id="4" name="Left Arrow 3"/>
          <p:cNvSpPr/>
          <p:nvPr/>
        </p:nvSpPr>
        <p:spPr>
          <a:xfrm>
            <a:off x="6172200" y="2057400"/>
            <a:ext cx="2819400" cy="2667000"/>
          </a:xfrm>
          <a:prstGeom prst="lef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SCAMPER</a:t>
            </a:r>
            <a:endParaRPr lang="fa-IR" sz="3600" dirty="0"/>
          </a:p>
        </p:txBody>
      </p:sp>
    </p:spTree>
    <p:extLst>
      <p:ext uri="{BB962C8B-B14F-4D97-AF65-F5344CB8AC3E}">
        <p14:creationId xmlns:p14="http://schemas.microsoft.com/office/powerpoint/2010/main" val="2656405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304800"/>
            <a:ext cx="1071372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178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4" name="Picture 2" descr="Image result for ‫ایده های جال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226"/>
            <a:ext cx="4985082" cy="66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698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46" name="Picture 2" descr="Image result for ‫ایده های جال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53" y="990600"/>
            <a:ext cx="942320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153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194" name="Picture 2" descr="Image result for ‫ایده های جال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355"/>
            <a:ext cx="69342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82" y="417320"/>
            <a:ext cx="7520940" cy="548640"/>
          </a:xfrm>
        </p:spPr>
        <p:txBody>
          <a:bodyPr/>
          <a:lstStyle/>
          <a:p>
            <a:pPr algn="r" rtl="1"/>
            <a:r>
              <a:rPr lang="fa-IR" sz="4800" dirty="0">
                <a:solidFill>
                  <a:srgbClr val="FF0000"/>
                </a:solidFill>
                <a:cs typeface="B Koodak" panose="00000700000000000000" pitchFamily="2" charset="-78"/>
              </a:rPr>
              <a:t>تمرین5:</a:t>
            </a:r>
            <a:endParaRPr lang="en-CA" sz="4800" dirty="0">
              <a:solidFill>
                <a:srgbClr val="FF0000"/>
              </a:solidFill>
              <a:cs typeface="B Koodak" panose="00000700000000000000" pitchFamily="2" charset="-78"/>
            </a:endParaRPr>
          </a:p>
        </p:txBody>
      </p:sp>
      <p:sp>
        <p:nvSpPr>
          <p:cNvPr id="4" name="Slide Number Placeholder 3"/>
          <p:cNvSpPr>
            <a:spLocks noGrp="1"/>
          </p:cNvSpPr>
          <p:nvPr>
            <p:ph type="sldNum" sz="quarter" idx="12"/>
          </p:nvPr>
        </p:nvSpPr>
        <p:spPr/>
        <p:txBody>
          <a:bodyPr/>
          <a:lstStyle/>
          <a:p>
            <a:fld id="{7EB1B96E-D151-4BA7-86DA-AC4216DD5AC4}" type="slidenum">
              <a:rPr lang="en-US" smtClean="0"/>
              <a:pPr/>
              <a:t>4</a:t>
            </a:fld>
            <a:endParaRPr lang="en-US"/>
          </a:p>
        </p:txBody>
      </p:sp>
      <p:sp>
        <p:nvSpPr>
          <p:cNvPr id="5" name="AutoShape 4" descr="http://www.etefaghnews.com/images/docs/000001/n00001243-b.jpeg"/>
          <p:cNvSpPr>
            <a:spLocks noChangeAspect="1" noChangeArrowheads="1"/>
          </p:cNvSpPr>
          <p:nvPr/>
        </p:nvSpPr>
        <p:spPr bwMode="auto">
          <a:xfrm>
            <a:off x="63500" y="-136525"/>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9"/>
          <p:cNvSpPr/>
          <p:nvPr/>
        </p:nvSpPr>
        <p:spPr>
          <a:xfrm>
            <a:off x="307975" y="1412776"/>
            <a:ext cx="8018040" cy="35469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solidFill>
                  <a:schemeClr val="tx1">
                    <a:lumMod val="95000"/>
                    <a:lumOff val="5000"/>
                  </a:schemeClr>
                </a:solidFill>
                <a:cs typeface="B Titr" panose="00000700000000000000" pitchFamily="2" charset="-78"/>
              </a:rPr>
              <a:t>دانشجویان عزیز، با توجه به محتوای جلسه ی پنجم، پاسخ سوالات زیر را تا تاریخ 22 فروردین 99، به صورت فایل پی دی اف به ایمیل اینجانب ارسال نمایید. عنوان ایمیل، نام دانشجو + شماره ی تمرین باشد.</a:t>
            </a:r>
          </a:p>
          <a:p>
            <a:pPr algn="ctr"/>
            <a:endParaRPr lang="fa-IR" dirty="0">
              <a:solidFill>
                <a:schemeClr val="tx1">
                  <a:lumMod val="95000"/>
                  <a:lumOff val="5000"/>
                </a:schemeClr>
              </a:solidFill>
              <a:cs typeface="B Titr" panose="00000700000000000000" pitchFamily="2" charset="-78"/>
            </a:endParaRPr>
          </a:p>
          <a:p>
            <a:pPr algn="ctr"/>
            <a:endParaRPr lang="fa-IR" dirty="0">
              <a:solidFill>
                <a:schemeClr val="tx1">
                  <a:lumMod val="95000"/>
                  <a:lumOff val="5000"/>
                </a:schemeClr>
              </a:solidFill>
              <a:cs typeface="B Titr" panose="00000700000000000000" pitchFamily="2" charset="-78"/>
            </a:endParaRPr>
          </a:p>
          <a:p>
            <a:pPr algn="ctr" rtl="1"/>
            <a:r>
              <a:rPr lang="fa-IR" dirty="0">
                <a:solidFill>
                  <a:schemeClr val="tx1">
                    <a:lumMod val="95000"/>
                    <a:lumOff val="5000"/>
                  </a:schemeClr>
                </a:solidFill>
                <a:cs typeface="B Titr" panose="00000700000000000000" pitchFamily="2" charset="-78"/>
              </a:rPr>
              <a:t>1- به‏نظر شما خلاقیت چه نقشی در کارآفرینی دارد؟</a:t>
            </a:r>
          </a:p>
          <a:p>
            <a:pPr algn="ctr" rtl="1"/>
            <a:r>
              <a:rPr lang="fa-IR" dirty="0">
                <a:solidFill>
                  <a:schemeClr val="tx1">
                    <a:lumMod val="95000"/>
                    <a:lumOff val="5000"/>
                  </a:schemeClr>
                </a:solidFill>
                <a:cs typeface="B Titr" panose="00000700000000000000" pitchFamily="2" charset="-78"/>
              </a:rPr>
              <a:t>2-پرورش خلاقیت در افراد از چه زمانی می‏تواند آغاز شود؟</a:t>
            </a:r>
          </a:p>
          <a:p>
            <a:pPr algn="ctr" rtl="1"/>
            <a:r>
              <a:rPr lang="fa-IR" dirty="0">
                <a:solidFill>
                  <a:schemeClr val="tx1">
                    <a:lumMod val="95000"/>
                    <a:lumOff val="5000"/>
                  </a:schemeClr>
                </a:solidFill>
                <a:cs typeface="B Titr" panose="00000700000000000000" pitchFamily="2" charset="-78"/>
              </a:rPr>
              <a:t>3- والدین کودکان خلاق، چه ویژگی هایی دارند؟</a:t>
            </a:r>
          </a:p>
          <a:p>
            <a:pPr algn="ctr" rtl="1"/>
            <a:r>
              <a:rPr lang="fa-IR" dirty="0">
                <a:solidFill>
                  <a:schemeClr val="tx1">
                    <a:lumMod val="95000"/>
                    <a:lumOff val="5000"/>
                  </a:schemeClr>
                </a:solidFill>
                <a:cs typeface="B Titr" panose="00000700000000000000" pitchFamily="2" charset="-78"/>
              </a:rPr>
              <a:t>4- کودکان خلاق در هنگام بازی، چه ویژگی هایی از خود بروز می دهند؟</a:t>
            </a:r>
          </a:p>
          <a:p>
            <a:pPr algn="ctr" rtl="1"/>
            <a:endParaRPr lang="fa-IR" dirty="0">
              <a:solidFill>
                <a:schemeClr val="tx1">
                  <a:lumMod val="95000"/>
                  <a:lumOff val="5000"/>
                </a:schemeClr>
              </a:solidFill>
              <a:cs typeface="B Titr" panose="00000700000000000000" pitchFamily="2" charset="-78"/>
            </a:endParaRPr>
          </a:p>
          <a:p>
            <a:pPr algn="ctr" rtl="1"/>
            <a:endParaRPr lang="fa-IR" dirty="0">
              <a:solidFill>
                <a:schemeClr val="tx1">
                  <a:lumMod val="95000"/>
                  <a:lumOff val="5000"/>
                </a:schemeClr>
              </a:solidFill>
              <a:cs typeface="B Titr" panose="00000700000000000000" pitchFamily="2" charset="-78"/>
            </a:endParaRPr>
          </a:p>
          <a:p>
            <a:pPr algn="ctr" rtl="1"/>
            <a:endParaRPr lang="en-CA" dirty="0">
              <a:solidFill>
                <a:schemeClr val="tx1">
                  <a:lumMod val="95000"/>
                  <a:lumOff val="5000"/>
                </a:schemeClr>
              </a:solidFill>
              <a:cs typeface="B Titr" panose="00000700000000000000" pitchFamily="2" charset="-78"/>
            </a:endParaRPr>
          </a:p>
        </p:txBody>
      </p:sp>
      <p:sp>
        <p:nvSpPr>
          <p:cNvPr id="6" name="AutoShape 2"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04" y="44624"/>
            <a:ext cx="1714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317" y="4304421"/>
            <a:ext cx="1714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83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218" name="Picture 2" descr="Image result for ‫ایده های جال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594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93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42" name="Picture 2" descr="Image result for ‫تخت خواب کودک فضای کوچ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6884"/>
            <a:ext cx="4948119" cy="694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86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تکنیک اسکمپر‬‎"/>
          <p:cNvSpPr>
            <a:spLocks noChangeAspect="1" noChangeArrowheads="1"/>
          </p:cNvSpPr>
          <p:nvPr/>
        </p:nvSpPr>
        <p:spPr bwMode="auto">
          <a:xfrm>
            <a:off x="63500" y="-136525"/>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266" name="Picture 2" descr="Image result for ‫تخت خواب کودک فضای کوچ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746"/>
            <a:ext cx="10835666" cy="800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77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pPr algn="r" rtl="1"/>
            <a:r>
              <a:rPr lang="fa-IR"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سایر تکنیک های خلاقیت</a:t>
            </a:r>
          </a:p>
        </p:txBody>
      </p:sp>
      <p:pic>
        <p:nvPicPr>
          <p:cNvPr id="2050" name="Picture 2"/>
          <p:cNvPicPr>
            <a:picLocks noChangeAspect="1" noChangeArrowheads="1"/>
          </p:cNvPicPr>
          <p:nvPr/>
        </p:nvPicPr>
        <p:blipFill>
          <a:blip r:embed="rId2"/>
          <a:srcRect/>
          <a:stretch>
            <a:fillRect/>
          </a:stretch>
        </p:blipFill>
        <p:spPr bwMode="auto">
          <a:xfrm>
            <a:off x="3200400" y="5029200"/>
            <a:ext cx="2143125" cy="1609725"/>
          </a:xfrm>
          <a:prstGeom prst="rect">
            <a:avLst/>
          </a:prstGeom>
          <a:noFill/>
          <a:ln w="9525">
            <a:noFill/>
            <a:miter lim="800000"/>
            <a:headEnd/>
            <a:tailEnd/>
          </a:ln>
          <a:effectLst/>
        </p:spPr>
      </p:pic>
    </p:spTree>
    <p:extLst>
      <p:ext uri="{BB962C8B-B14F-4D97-AF65-F5344CB8AC3E}">
        <p14:creationId xmlns:p14="http://schemas.microsoft.com/office/powerpoint/2010/main" val="3560209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marL="342900" indent="-342900" algn="r" rtl="1">
              <a:buFont typeface="Arial" panose="020B0604020202020204" pitchFamily="34" charset="0"/>
              <a:buChar char="•"/>
            </a:pP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تکنیک‏های مختلفی برای خلاقیت توسط افراد مختلف ارائه شده که در این بخش فقط به ذکر عناوین برخی از آن‏ها اشاره کرده و تحقیق درباره‏ی روش انجام و کاربرد هریک از آن‏ها را بر عهده‏ی علاقمندان می‏گذاریم:</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توهم خلاق</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چرا؟ </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شكوفه‏ی نیلوفر آبی </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a:t>
            </a:r>
            <a:r>
              <a:rPr lang="en-C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DO IT </a:t>
            </a:r>
            <a:br>
              <a:rPr lang="en-C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پی . ام .آی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a:t>
            </a:r>
            <a:r>
              <a:rPr lang="en-C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P.M.I)</a:t>
            </a:r>
            <a:br>
              <a:rPr lang="en-C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چه می شود اگر ...؟ </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تجزیه و تحلیل مورفولوژیك </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در هم شكستن مفروضات </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دلفی </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استخوان ماهی (علت و معلول)</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تكنیك باز گشت به مشتری</a:t>
            </a:r>
            <a:b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سایر تکنیک‏ها</a:t>
            </a:r>
          </a:p>
        </p:txBody>
      </p:sp>
    </p:spTree>
    <p:extLst>
      <p:ext uri="{BB962C8B-B14F-4D97-AF65-F5344CB8AC3E}">
        <p14:creationId xmlns:p14="http://schemas.microsoft.com/office/powerpoint/2010/main" val="3959070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82" y="417320"/>
            <a:ext cx="7520940" cy="548640"/>
          </a:xfrm>
        </p:spPr>
        <p:txBody>
          <a:bodyPr/>
          <a:lstStyle/>
          <a:p>
            <a:pPr algn="r" rtl="1"/>
            <a:r>
              <a:rPr lang="fa-IR" sz="4800" dirty="0">
                <a:solidFill>
                  <a:srgbClr val="FF0000"/>
                </a:solidFill>
                <a:cs typeface="B Koodak" panose="00000700000000000000" pitchFamily="2" charset="-78"/>
              </a:rPr>
              <a:t>تمرین عملی 4</a:t>
            </a:r>
            <a:endParaRPr lang="en-CA" sz="4800" dirty="0">
              <a:solidFill>
                <a:srgbClr val="FF0000"/>
              </a:solidFill>
              <a:cs typeface="B Koodak" panose="00000700000000000000" pitchFamily="2" charset="-78"/>
            </a:endParaRPr>
          </a:p>
        </p:txBody>
      </p:sp>
      <p:sp>
        <p:nvSpPr>
          <p:cNvPr id="4" name="Slide Number Placeholder 3"/>
          <p:cNvSpPr>
            <a:spLocks noGrp="1"/>
          </p:cNvSpPr>
          <p:nvPr>
            <p:ph type="sldNum" sz="quarter" idx="12"/>
          </p:nvPr>
        </p:nvSpPr>
        <p:spPr/>
        <p:txBody>
          <a:bodyPr/>
          <a:lstStyle/>
          <a:p>
            <a:fld id="{7EB1B96E-D151-4BA7-86DA-AC4216DD5AC4}" type="slidenum">
              <a:rPr lang="en-US" smtClean="0"/>
              <a:pPr/>
              <a:t>45</a:t>
            </a:fld>
            <a:endParaRPr lang="en-US"/>
          </a:p>
        </p:txBody>
      </p:sp>
      <p:sp>
        <p:nvSpPr>
          <p:cNvPr id="5" name="AutoShape 4" descr="http://www.etefaghnews.com/images/docs/000001/n00001243-b.jpeg"/>
          <p:cNvSpPr>
            <a:spLocks noChangeAspect="1" noChangeArrowheads="1"/>
          </p:cNvSpPr>
          <p:nvPr/>
        </p:nvSpPr>
        <p:spPr bwMode="auto">
          <a:xfrm>
            <a:off x="63500" y="-136525"/>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9"/>
          <p:cNvSpPr/>
          <p:nvPr/>
        </p:nvSpPr>
        <p:spPr>
          <a:xfrm>
            <a:off x="307975" y="1143318"/>
            <a:ext cx="8018040" cy="38164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dirty="0">
                <a:solidFill>
                  <a:schemeClr val="tx1">
                    <a:lumMod val="95000"/>
                    <a:lumOff val="5000"/>
                  </a:schemeClr>
                </a:solidFill>
                <a:cs typeface="B Titr" panose="00000700000000000000" pitchFamily="2" charset="-78"/>
              </a:rPr>
              <a:t>با استفاده از تکنیک شش کلاه تفکر به مساله ی زیر فکر کنید و شش مرحله از تفکر در خصوص این موضوع را یادداشت نمائید </a:t>
            </a:r>
          </a:p>
          <a:p>
            <a:pPr algn="ctr" rtl="1"/>
            <a:r>
              <a:rPr lang="fa-IR" dirty="0">
                <a:solidFill>
                  <a:schemeClr val="tx1">
                    <a:lumMod val="95000"/>
                    <a:lumOff val="5000"/>
                  </a:schemeClr>
                </a:solidFill>
                <a:cs typeface="B Titr" panose="00000700000000000000" pitchFamily="2" charset="-78"/>
              </a:rPr>
              <a:t>در نهایت سعی کنید به نتیجه ی مطلوب دست پیدا کنید.</a:t>
            </a:r>
          </a:p>
          <a:p>
            <a:pPr algn="ctr" rtl="1"/>
            <a:r>
              <a:rPr lang="fa-IR" dirty="0">
                <a:solidFill>
                  <a:schemeClr val="tx1">
                    <a:lumMod val="95000"/>
                    <a:lumOff val="5000"/>
                  </a:schemeClr>
                </a:solidFill>
                <a:cs typeface="B Titr" panose="00000700000000000000" pitchFamily="2" charset="-78"/>
              </a:rPr>
              <a:t>فایل پی دی اف این تمرین را تا تاریخ 25 فروردین ایمیل یزنید.</a:t>
            </a:r>
          </a:p>
          <a:p>
            <a:pPr algn="ctr" rtl="1"/>
            <a:endParaRPr lang="fa-IR" dirty="0">
              <a:solidFill>
                <a:schemeClr val="tx1">
                  <a:lumMod val="95000"/>
                  <a:lumOff val="5000"/>
                </a:schemeClr>
              </a:solidFill>
              <a:cs typeface="B Titr" panose="00000700000000000000" pitchFamily="2" charset="-78"/>
            </a:endParaRPr>
          </a:p>
          <a:p>
            <a:pPr algn="ctr" rtl="1"/>
            <a:endParaRPr lang="fa-IR" dirty="0">
              <a:solidFill>
                <a:schemeClr val="tx1">
                  <a:lumMod val="95000"/>
                  <a:lumOff val="5000"/>
                </a:schemeClr>
              </a:solidFill>
              <a:cs typeface="B Titr" panose="00000700000000000000" pitchFamily="2" charset="-78"/>
            </a:endParaRPr>
          </a:p>
          <a:p>
            <a:pPr algn="ctr" rtl="1"/>
            <a:endParaRPr lang="fa-IR" dirty="0">
              <a:solidFill>
                <a:schemeClr val="tx1">
                  <a:lumMod val="95000"/>
                  <a:lumOff val="5000"/>
                </a:schemeClr>
              </a:solidFill>
              <a:cs typeface="B Titr" panose="00000700000000000000" pitchFamily="2" charset="-78"/>
            </a:endParaRPr>
          </a:p>
          <a:p>
            <a:pPr algn="ctr" rtl="1"/>
            <a:r>
              <a:rPr lang="fa-IR" dirty="0">
                <a:solidFill>
                  <a:schemeClr val="tx1">
                    <a:lumMod val="95000"/>
                    <a:lumOff val="5000"/>
                  </a:schemeClr>
                </a:solidFill>
                <a:cs typeface="B Titr" panose="00000700000000000000" pitchFamily="2" charset="-78"/>
              </a:rPr>
              <a:t>موضوع: مسئله ی آموزش دروس عملی دانشگاهی در دوران قرنطینه به دلیل شیوع کرونا، چگونه قابل حل می باشد؟</a:t>
            </a:r>
            <a:endParaRPr lang="en-CA" dirty="0">
              <a:solidFill>
                <a:schemeClr val="tx1">
                  <a:lumMod val="95000"/>
                  <a:lumOff val="5000"/>
                </a:schemeClr>
              </a:solidFill>
              <a:cs typeface="B Titr" panose="00000700000000000000" pitchFamily="2" charset="-78"/>
            </a:endParaRPr>
          </a:p>
        </p:txBody>
      </p:sp>
      <p:sp>
        <p:nvSpPr>
          <p:cNvPr id="6" name="AutoShape 2"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824475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r>
              <a:rPr lang="fa-IR"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تأثیر فناوری‏اطلاعات و ارتباطات بر خلاقیت </a:t>
            </a:r>
          </a:p>
        </p:txBody>
      </p:sp>
    </p:spTree>
    <p:extLst>
      <p:ext uri="{BB962C8B-B14F-4D97-AF65-F5344CB8AC3E}">
        <p14:creationId xmlns:p14="http://schemas.microsoft.com/office/powerpoint/2010/main" val="1212441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Autofit/>
          </a:bodyPr>
          <a:lstStyle/>
          <a:p>
            <a:pPr algn="just" rtl="1"/>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از یک‏ نگاه، فناوری روابط انسانی را کاهش می‏دهد و نمی‏توان  تأثیر متقابل یادگیری انسان‏ها را که در حالت چهره به‏چهره در زندگی روزانه اتفاق می‏افتد با دنیای مجازی جای‏گزین کرد. تجربیات روزانه‏ی زندگی ما مانند خرید حضوری از فروشگاه (به‏جای خرید آنلاین)، مصاحبت با مردم (به‏جای ایمیل)، بازی واقعی تنیس (به‏جای بازی کامپیوتری) هر روز کم‏تر و کم‏رنگ‏تر می‏شود. درنتیجه تماس‏های حضوری و فیزیکی را از دست داده و وقت خود را صرف گذراندن با وسائل و امکانات دیجیتالی نظیر تماشای تلویزیون، پاسخ‎گویی به ایمیل‏ها، ارسال پیامک وغیره می‏نماییم.</a:t>
            </a:r>
          </a:p>
        </p:txBody>
      </p:sp>
      <p:pic>
        <p:nvPicPr>
          <p:cNvPr id="1026" name="Picture 2" descr="Image result for ‫خرید آنلای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871" y="5334000"/>
            <a:ext cx="3438929"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خرید آنلاین‬‎"/>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866643"/>
            <a:ext cx="2819400" cy="13909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164426"/>
            <a:ext cx="3048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آنلای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438" y="3626264"/>
            <a:ext cx="2490787" cy="1871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آنلاین‬‎"/>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462" y="5497926"/>
            <a:ext cx="1158076" cy="115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09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Autofit/>
          </a:bodyPr>
          <a:lstStyle/>
          <a:p>
            <a:pPr algn="just" rtl="1"/>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از نگاهی دیگر، یک مهندس معماری یا مکانیک را در نظر بگیرید، قبل از ظهور تکنولوژی کامپیوتری، باید طرح‏های خود را روی کاغذ رسم و برای عینیت‏بخشی به پروژه، ماکت آن‏را به‏صورت دستی ایجاد می‏نمود که حاصل آن صرف مدت زمان زیاد برای رسیدن به نتایج نسبتاً مطلوب بود، اما در زمان حاضر با استفاده از نرم‏افزار به سادگی می‏توان طرح مورد نظر را ترسیم و ماکت آن‏را شبیه سازی کرد. با این حساب ذهن فرصت بیشتری برای اندیشیدن و ایجاد ایده‏های خلاقانه دارد. هم‏چنین به‏راحتی می‏توان با افراد متخصص ارتباط برقرار کرده و از نظرات سازنده‏ی آنان الهام گرفت.</a:t>
            </a:r>
          </a:p>
        </p:txBody>
      </p:sp>
      <p:pic>
        <p:nvPicPr>
          <p:cNvPr id="2050" name="Picture 2" descr="Image result for ‫معمار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67200"/>
            <a:ext cx="3657600" cy="24363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معمار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419600"/>
            <a:ext cx="1751463" cy="1856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810000"/>
            <a:ext cx="1219200" cy="1624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ربات زنده یا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394" y="5222396"/>
            <a:ext cx="3810000" cy="148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65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Autofit/>
          </a:bodyPr>
          <a:lstStyle/>
          <a:p>
            <a:pPr algn="just" rtl="1"/>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بنابراین می‏توان نتیجه گرفت، </a:t>
            </a:r>
            <a:r>
              <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فناوری که خود حاصل خلاقیت بشر</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است، اگر به‏درستی استفاده شود، در توسعه‏ی خلاقیت تاثیر به‏سزایی دارد. از طرفی توسعه‏ی </a:t>
            </a:r>
            <a:r>
              <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فناوری نیز سرفصل‏های جدیدی برای خلاقیت به‏وجود می‏آورد</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فناوری نه تنها خلاقیت را ترویج و تقویت می‏کند بلکه بشر را قادر می‏سازد که در سطحی بالاتر دست به نوآوری بزند که قبلاً به هیچ‏وجه امکان آن نبوده‏است. خلاقیتِ بیشتر، سریع‏تر، با کارآیی بهتر، دسترسی به منابع اطلاعاتی وسیع‎تر و اتصال ذهن‏های جمعی به یکدیگر در سایه‏ی فناوری میسر است.</a:t>
            </a:r>
          </a:p>
        </p:txBody>
      </p:sp>
      <p:pic>
        <p:nvPicPr>
          <p:cNvPr id="3074" name="Picture 2" descr="Image result for ‫پرینتر سه بعد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198"/>
            <a:ext cx="4876800" cy="2744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پرینتر سه بعد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59973"/>
            <a:ext cx="2856678" cy="235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39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fa-IR"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تکنیک های پرورش خلاقیت</a:t>
            </a:r>
          </a:p>
        </p:txBody>
      </p:sp>
      <p:pic>
        <p:nvPicPr>
          <p:cNvPr id="3074" name="Picture 2"/>
          <p:cNvPicPr>
            <a:picLocks noChangeAspect="1" noChangeArrowheads="1"/>
          </p:cNvPicPr>
          <p:nvPr/>
        </p:nvPicPr>
        <p:blipFill>
          <a:blip r:embed="rId2"/>
          <a:srcRect/>
          <a:stretch>
            <a:fillRect/>
          </a:stretch>
        </p:blipFill>
        <p:spPr bwMode="auto">
          <a:xfrm>
            <a:off x="2743200" y="3962400"/>
            <a:ext cx="3144941" cy="23622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AutoShape 2" descr="Image result for ‫لپ تاپ های جدید‬‎"/>
          <p:cNvSpPr>
            <a:spLocks noChangeAspect="1" noChangeArrowheads="1"/>
          </p:cNvSpPr>
          <p:nvPr/>
        </p:nvSpPr>
        <p:spPr bwMode="auto">
          <a:xfrm>
            <a:off x="155575" y="-1646238"/>
            <a:ext cx="4953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لپ تاپ های جدید‬‎"/>
          <p:cNvSpPr>
            <a:spLocks noChangeAspect="1" noChangeArrowheads="1"/>
          </p:cNvSpPr>
          <p:nvPr/>
        </p:nvSpPr>
        <p:spPr bwMode="auto">
          <a:xfrm>
            <a:off x="307975" y="-1493838"/>
            <a:ext cx="4953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72" y="430247"/>
            <a:ext cx="9060671" cy="627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7991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AutoShape 2" descr="Image result for ‫لپ تاپ های جدید‬‎"/>
          <p:cNvSpPr>
            <a:spLocks noChangeAspect="1" noChangeArrowheads="1"/>
          </p:cNvSpPr>
          <p:nvPr/>
        </p:nvSpPr>
        <p:spPr bwMode="auto">
          <a:xfrm>
            <a:off x="155575" y="-1646238"/>
            <a:ext cx="4953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لپ تاپ های جدید‬‎"/>
          <p:cNvSpPr>
            <a:spLocks noChangeAspect="1" noChangeArrowheads="1"/>
          </p:cNvSpPr>
          <p:nvPr/>
        </p:nvSpPr>
        <p:spPr bwMode="auto">
          <a:xfrm>
            <a:off x="307975" y="-1493838"/>
            <a:ext cx="4953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9458" name="Picture 2" descr="Image result for ‫لپ تاپ های جدی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262"/>
            <a:ext cx="8229600" cy="661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50911"/>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AutoShape 2" descr="Image result for ‫لپ تاپ های جدید‬‎"/>
          <p:cNvSpPr>
            <a:spLocks noChangeAspect="1" noChangeArrowheads="1"/>
          </p:cNvSpPr>
          <p:nvPr/>
        </p:nvSpPr>
        <p:spPr bwMode="auto">
          <a:xfrm>
            <a:off x="155575" y="-1646238"/>
            <a:ext cx="4953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لپ تاپ های جدید‬‎"/>
          <p:cNvSpPr>
            <a:spLocks noChangeAspect="1" noChangeArrowheads="1"/>
          </p:cNvSpPr>
          <p:nvPr/>
        </p:nvSpPr>
        <p:spPr bwMode="auto">
          <a:xfrm>
            <a:off x="307975" y="-1493838"/>
            <a:ext cx="4953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482" name="Picture 2" descr="Image result for ‫لپ تاپ های جدی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2" y="220662"/>
            <a:ext cx="9309521" cy="618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44716"/>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Autofit/>
          </a:bodyPr>
          <a:lstStyle/>
          <a:p>
            <a:pPr algn="just" rtl="1"/>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در نهایت می‏توان گفت، </a:t>
            </a:r>
            <a:r>
              <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خلاقیت، استعدادی همگانی است </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و محدود به افراد خاصی نمی‌شود. همه‏ی انسان‌ها با این توانایی به دنیا می‌آیند و به‏وسیله </a:t>
            </a:r>
            <a:r>
              <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آموزش و اکتساب</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می‌توانند آن‏را پرورش داده و تکنیک‌ها و فرآیندهای آن‏را بیاموزند. بدین‏ترتیب، </a:t>
            </a:r>
            <a:r>
              <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خلاقیت، شامل دو عنصر است: اول این‏که موهبتی الهی و همگانی است و دوم، شامل هر چیز نویی می‌شود که ارزشمند و کاربردی بوده، مبتنی بر یافته‌ها و تجربه‌های قبلی باشد و از روش علمی پیروی کند.</a:t>
            </a:r>
          </a:p>
        </p:txBody>
      </p:sp>
      <p:pic>
        <p:nvPicPr>
          <p:cNvPr id="4098" name="Picture 2" descr="Image result for ‫خلا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18385"/>
            <a:ext cx="3048000" cy="2831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44415"/>
            <a:ext cx="3924300" cy="261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86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just" rtl="1"/>
            <a:r>
              <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خلاقیت، تنها شرطِ بقا برای جوامع و تمدن‌ها و سازمان‏های امروزی به‏شمار می‌رود</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و برای هماهنگی و انطباق با دنیای نوین، استفاده از توانِ خلاق افراد ضروری است. آرنولد توين بي ، معتقد است: «</a:t>
            </a:r>
            <a:r>
              <a:rPr lang="fa-IR" sz="2800" b="1" cap="all" dirty="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cs typeface="B Yekan" pitchFamily="2" charset="-78"/>
              </a:rPr>
              <a:t>تنها چیزی که انسان را اشرف مخلوقات ساخته، توان تفکر خلاق اوست و خلاقیت به منزله‏ی مرگ و حیات یک جامعه به‏شمار می‌رود</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هم‏چنین می‌گوید</a:t>
            </a:r>
            <a:r>
              <a:rPr lang="fa-IR" sz="2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B Yekan" pitchFamily="2" charset="-78"/>
              </a:rPr>
              <a:t>: «هر تمدنی که به سؤالات نو، پاسخ‌های کهنه بدهد، زمان انحطاط آن فرا رسیده است»</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 تافلر  نیز در کتاب موج سوم، پس از معرفی دوره‌های کشاورزی و انقلاب صنعتی و ویژگی‌ها و قوانین حاکم بر این دوره‌ها، عصر کنونی را عصر فراصنعت و فناوری ‏اطلاعات می‌داند و معتقد است که تنها تفکری که در این عنصر می‌تواند کارساز باشد، خلاقیت است.</a:t>
            </a:r>
            <a:endParaRPr lang="fa-IR"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endParaRPr>
          </a:p>
        </p:txBody>
      </p:sp>
      <p:pic>
        <p:nvPicPr>
          <p:cNvPr id="3"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067800"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18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236"/>
            <a:ext cx="8502792" cy="709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9551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7170" name="Picture 2" descr="Image result for ‫خلا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24"/>
            <a:ext cx="746760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05790"/>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1266" name="Picture 2" descr="Image result for ‫خلاقیت لوازم خانگ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6248400" cy="728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3702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105400" cy="649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230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63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433"/>
            <a:ext cx="6886433" cy="688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995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r>
              <a:rPr lang="fa-IR" sz="8000" b="1">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تکنیک </a:t>
            </a:r>
            <a:r>
              <a:rPr lang="fa-IR"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گروه اسمی</a:t>
            </a:r>
            <a:br>
              <a:rPr lang="en-CA"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br>
            <a:r>
              <a:rPr lang="en-CA"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NGT</a:t>
            </a:r>
            <a:endParaRPr lang="fa-IR"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endParaRPr>
          </a:p>
        </p:txBody>
      </p:sp>
      <p:pic>
        <p:nvPicPr>
          <p:cNvPr id="2050" name="Picture 2"/>
          <p:cNvPicPr>
            <a:picLocks noChangeAspect="1" noChangeArrowheads="1"/>
          </p:cNvPicPr>
          <p:nvPr/>
        </p:nvPicPr>
        <p:blipFill>
          <a:blip r:embed="rId2"/>
          <a:srcRect/>
          <a:stretch>
            <a:fillRect/>
          </a:stretch>
        </p:blipFill>
        <p:spPr bwMode="auto">
          <a:xfrm>
            <a:off x="3200400" y="5029200"/>
            <a:ext cx="2143125" cy="1609725"/>
          </a:xfrm>
          <a:prstGeom prst="rect">
            <a:avLst/>
          </a:prstGeom>
          <a:noFill/>
          <a:ln w="9525">
            <a:noFill/>
            <a:miter lim="800000"/>
            <a:headEnd/>
            <a:tailEnd/>
          </a:ln>
          <a:effectLst/>
        </p:spPr>
      </p:pic>
    </p:spTree>
    <p:extLst>
      <p:ext uri="{BB962C8B-B14F-4D97-AF65-F5344CB8AC3E}">
        <p14:creationId xmlns:p14="http://schemas.microsoft.com/office/powerpoint/2010/main" val="3540115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196752"/>
            <a:ext cx="49911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5175" y="643861"/>
            <a:ext cx="7520940" cy="548640"/>
          </a:xfrm>
        </p:spPr>
        <p:txBody>
          <a:bodyPr/>
          <a:lstStyle/>
          <a:p>
            <a:pPr algn="ctr" rtl="1"/>
            <a:r>
              <a:rPr lang="fa-IR" sz="4800" dirty="0">
                <a:solidFill>
                  <a:srgbClr val="FF0000"/>
                </a:solidFill>
                <a:cs typeface="B Koodak" panose="00000700000000000000" pitchFamily="2" charset="-78"/>
              </a:rPr>
              <a:t>موفق باشید</a:t>
            </a:r>
          </a:p>
        </p:txBody>
      </p:sp>
      <p:sp>
        <p:nvSpPr>
          <p:cNvPr id="4" name="Slide Number Placeholder 3"/>
          <p:cNvSpPr>
            <a:spLocks noGrp="1"/>
          </p:cNvSpPr>
          <p:nvPr>
            <p:ph type="sldNum" sz="quarter" idx="12"/>
          </p:nvPr>
        </p:nvSpPr>
        <p:spPr/>
        <p:txBody>
          <a:bodyPr/>
          <a:lstStyle/>
          <a:p>
            <a:fld id="{7EB1B96E-D151-4BA7-86DA-AC4216DD5AC4}" type="slidenum">
              <a:rPr lang="en-US" smtClean="0"/>
              <a:pPr/>
              <a:t>60</a:t>
            </a:fld>
            <a:endParaRPr lang="en-US"/>
          </a:p>
        </p:txBody>
      </p:sp>
      <p:sp>
        <p:nvSpPr>
          <p:cNvPr id="5" name="AutoShape 4" descr="http://www.etefaghnews.com/images/docs/000001/n00001243-b.jpeg"/>
          <p:cNvSpPr>
            <a:spLocks noChangeAspect="1" noChangeArrowheads="1"/>
          </p:cNvSpPr>
          <p:nvPr/>
        </p:nvSpPr>
        <p:spPr bwMode="auto">
          <a:xfrm>
            <a:off x="63500" y="-136525"/>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2"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data:image/jpeg;base64,/9j/4AAQSkZJRgABAQAAAQABAAD/2wCEAAkGBhQQEBAUEhIVERQVEBgREBQUEhsWERIRFRgVFRcQFhYXGyYeGBkkGhQVIDIgIygpLCwsFh81ODArNScrLCkBCQoKDgwOGQ8PGi8iHyQ1LC01KjUvMiksMDQuLCwsLCw0LCwvLCksLCwzLDQ0KSwsLCwsLDU1LSwvLCwsMCwsLP/AABEIAOEA4QMBIgACEQEDEQH/xAAcAAEAAgMBAQEAAAAAAAAAAAAABgcBBQgEAwL/xABJEAABAwICBgcGBQIBCAsAAAABAAIDBBESIQUGMUFRYQcTFCJxgZEVMkJTk9EII1JigjND4iQ1kqGztMHSFhcYVWNyc4OUo7H/xAAaAQEAAwEBAQAAAAAAAAAAAAAABAUGAwEC/8QAMxEAAgIBAQUGBQMEAwAAAAAAAAECAwQxERUhMkEFE1JTcYESFMHR8CRRsSVCYZE0YuH/2gAMAwEAAhEDEQA/ALxREQBERAEREAREQBERAEREAREQBFAtbtYHxywzs7zYKi1h8cRBZKfMmw8AcwVOaedsjGvaQ5rmhzSNha4XBHkVGoya73JQfK9h0nVKCTfU+iIiknMIiIAiIgCIiAIiIAiIgCIiAIiIAiIgCIiAIiIAiIgCIiALX6arTHH3TZzjYHc0bXOz4C/mR4r3udYXOQ3qAa0abAD5doLQIwQQcG1oscwXEknZYeCq+1Mt49OyHNLgvv7fYk41PezS6Gqqq9s1Q6HLD1JuN+1oDfIG/mFIOjjShDZaSQ96A4ov3QuP/An0c3gtVqvqa59FJUuzqJiJqa/wsbctaTu6zE+53Ne3K4N9TpGd0T6eshBxRODiNhcw5OYeFw5zTwxclTY1cuzbq/i5ZrY/Us7HHKrlGOsdC4EXwoqxs0ccjDdj2B7Dxa4XB9CvutaUYREQBERAEREAREQBERAEREAREQBERAEREAREQBERAERfiaYMaXOIaALkk2AHmgNTrFXYW9X+sEyG+yMZEeLiQPDEb3AVeMpPadeynP8ASZd9RY27rbAtBGy5LWebjuWx1r04WMe9x77zkP0jPCzwaM/EnZeykPR5q92WlD3tLZ57STYhZ7W5mOI7xhDjcH4nP42WZx/6hmO98keC+/v/AAWj/TUbP7pEoYwNAAFgBYAZAAbgFAtYtGCKokZh/KnDpWcBJ/ej5XJDxxxP/TlP1r9OaN6+FzRbGO/ETsEjcx4A5g8nFXGfi/M0OHXVeqIeNd3Vil06kT6NtJGN01E/bGTLAeMbiMQ8nOB/9w8M54qj0hK6GSCrjaccLwXt2Esza6M883N/keCtajq2zRskYcTXtD2niCLhcOysrv6Upc0eDO2bT3dm1aM+yIitSCEREAREQBERAEREAREQBERAEREAREQBERAEREAWg1lrhYMB90h8g4kZsbfxz/jnkc9xXVYije852GQ/U45Bo5kkDzVZa36XLWua27pJX2s3Nxe6zbDifdY3yVJ2xkuMFj180+Houv2JuHSpz+KWiPzq/o86R0gHGxgpnB777HvuSxoG+7m4jyYBndWstHqdq92GlZGSC8kyTOAsDI61xtOQAa0cmhbxWGHjLGpVaOORc7ZuQREUs4EH1o0aI5zl+XOC7kJQO+3+Q73Mh58cdHWk+rMtFI7OMmSnv8UTjctHgTf+RtkMpPrBoztED2DJ478R4Stzbfkdh5OKrHSjnNMNVEC2SF+KxycLEtfE7h8TDyc5Zy79Dmq1clmvqW1X6nHdb1joXAi82jNINqIY5Yzdr2B7b7bHceY2HmF6VoypCIiAIiIAiIgCIiAIiIAiIgCIiAIiIAiIgCIvHpSvEMZO1xOCMcXm9vIWJPAAncvmc4wi5SexLiepbXsRpNZdJWcQDZrBnkLGQ53uRfut4Zd7iMotqNo3t1bJUyNvFAQIbk2M20HnhacRvleQbxl4tZqp7sFPCDJJI7CBveXEkuda57zsTieAceKszQGhWUdPHCy3dHedhsZHn3pCBvJzWd7NhLLvlmWLhol/jp+fuWd77ipVLV6mxREWkKsIiIAoLrNo4RVBy/LqAXC+wTAfmM/k3vW5SeU6Ws1i0T2mnexpAkFnwuOxsrM2k/tOw8nFQs7FWVRKvr09ehIxru5sUiJ9HWkjDLNRPOVzNTEna05vYPXFbiX8FP1UelC+MxVMYwywPu5p/aSHxO5XxNPInxVp6Nr2zxRysN2vYHt89x4EbCNxBUbsrKd1Pwy5o8Gd86n4J/EtGelERWxACIiAIiIAiIgCIiAIiIAiIgCIiAIiIAobrLpgXe4kBkeJrDx2Y3+owjwO24Ui01WmKPu5OccLTubvLzfgAfOyrHTTnVdRDSRHCZHgF1r4GC7sVt9mhzrHaQBvWe7XulbKOHXrLi/T9vf81LDCrS22y0RuejfQzpppK6XZd0VO3hufJ4C2AeD+IKsOWUNaXOIa0AucSbAAZkknYF5qGjjpYGRtsyOKMNBJsA1ozc4nzJJ5lc3dLPSm/SUrqeAllJG+wsc6hzT/AFXW+HK7W+Zzta7opjTWoR6EO2x2TcmWZrP0/UVMXMp2urHg2uw4ILj/AMQ5u8WtIPFQur/EjVkDqqWnYb5l5fICOAAc23qqgRdjmWzTfiPrg4dZT0r27w1sjHcu8ZHf/imWqv4g6Woc2OridSOJt1mLHBf9xsHMueRHEhc6IgO34KhsjWvY4Pa5ocxzTdrmkXDgRkQRvX0XL/RL0mP0ZO2GZ5NHK+0gNz1Ljl1zOG7EN45gLp9jwQCDcEXBGwjiEBDdatHiObFbuTZEbhK0Zj+TBe37HcV4+j/S3USyUUh2uMtLcbWkEvjvsyti/wBPgpjprR3aIHx3wki7HWvhkacTXW3gEDLgqu0u1+GOojGCaB+K29rmGz2HjZwIPEYuKzmQvkc1XLlnwfr+fUtqf1FDresdC30Xi0NpRtVBFMz3XtxW3tOxzDzDgQeYK9q0ae0qdAiIgCIiAIiIAiIgCIiAIiIAiIgCwTZZWn1ir8DRGPjBxm9sMY225kkN3bSb3AvxyL40Vytnoj6hFzkoojWs2mm2fLtGACPIg9XtAzzBc438LcF+ujHQhDJKyVp6yYlsRIsRBcEkA5gPc0Hm1rPExuopnaRro6ZvuB2OoINg2NtsX+ohgtvfyuLdjjDQAAAAAAALAAZAAbgqXsiiVjll280vz/wsMuSriqI9NSr+n3W40tCymjcWyVRIcWusWwMsXjI37xLW8CMQ5Hm5WV0/6SdJpcxnJsNPGxgubHEDKXW2A3fbLc0KtVoCtCIiAIiIAuk+gDWc1Oj3U7zd9K8NGX9h9zHc3zILZBuya3xXNisjoC0l1WmGMubTwSRWABBLR1ovwH5Z2IDptQnWjR3VVGMD8ufbwE7RmP5MF/GN3FTZeDTmjO0wPj2Otijd+iRubH+RAvxFxsNlDzcZZNMq3r09eh3x7XVYpEL6PtIdnqZqNx7j7zU9zvt32DjkL2/Y8+FhqodJY8Mc8YwTQPxEH4XsdZ8brbbOaQeIB4q0tEaTbUwRTM917A629p3tPMG48lE7JyXbV8E+aPBkjOpUJ/HHRnsREVuQAiIgCIiAIiIAiIgCIiAIiID8yPDQSTYAXJOwAb1XOtGnCxkkjjZzswD8IzwM5Bou48y7ZeylesleAAwHZZ8gG8fA2/Nwv4NzyOcC0TQ+09IhjhiggHWS7bON7NZl+pw/0Y3cbHNdozeZkxxIaLjL6L2/NCzxIqqDvl7Es6ONXTTU5lkv1tRhkcCLOZHa7Izc7e85x2ZvItkpcgCLRwgoRUVoiulJybkzlvp0/wA91P8A6cP+yYoArb/EfR20hSyXFn0gYANt45JCSfKQehVSL6Pk6P6PeiWhfoqndU07ZpKiJs73lzsTQ8Y2NY4WLLNc29tpvckWVD626FFFXVVO1xc2KZ0bSfeLQcr87WUmi6Y6yLRsFFAepMbSx04cTMWYrsYwn+nYd3fla2Gygs0znuc57i5ziXOc4kuc45lxJzJvvQH4XTOp/Q/o8aOjbNCyokmhZJLNixODnAP/ACZGmzWi9gW+8Bne65mU41Q6X67RsfVNc2eIMLY45hdsROYc0izrD9N7Z7kBGdZNFCkrKqnDsQhnfEHHaQxxaCeeSk3Qp/n2h8Zv93mUOrax80kkkji98jy97jtc5xuT6lWL+H6g6zS2OwPU00klztaXYYwRz75HgSgOl0REBDNZ9EiKYyt9yc98bmzBtsQ/8zW582fuK12ouluy1T6J/uSl0tMb7HWu6K1t4Dj4sP6lOdKUAnhfGcsQyP6XDNrxzDgD5KrtOUzy0SN7k8EmLjhkjOY5gFoI4gc1nMtfJZkchcs+D9fz6ltQ/mKHU9VoW4i1+gNLtq6aKZotjbm298LwS1zL77OBHktgtEntW1FU1s4MIiL08CIiAIiIAiIgCIiAL4VtUIo3vPwi9t5O5o5k2Hmvuo1rLpHvYQe6wXdssZDmMyPhGf8ALllDzspYtMrH7L930OtNbtmooietulyxrrX6yR2xvecXusLN3usMLR5KYajau9jpGBzQJpAJJzbPGdkd94aO75E5XUO1O0Ya+uNQ7OGncMAPxy2Jb6XxnmWc1aSgdkYrrrdtnNLiS82xbVVHRBUJ01dKE7KvslHO6FsNuvfE4te6YjOMvB91oIFh8V77Ba+yuI62rdLJJI83e95e82tdziXE2GzMq7K89WltY6mrwCpqJajBfB1sjn4b2vbEcr2HotfZZY8tIIJBBuCDYgjYQVZ0fTxUtpoGCnp3zNxNnklhxCVvdwOAa5uF3v4txyItmEBV62WrmiO11dPAXiMSytjLzsY0nN3kLry6QqxLK+QRsiDnF3VxAiNl9zQ5xIHK+S86AlvSbqjFoyu6qCXrYnxNmjJcHOaCXNLHFoAuHMPkQokiyEB9o6GRwBbG9wOwhhI9QFvtUte6vRJnFMWtMmESiSPEbx47Cx2e+5b+Xpzr+z9RCynpWBnVsMETmujYMrMxPcG5b7X881XskhcSXEkk3JJuSTmSTvKAvPo16cJ6msjpq0RETOwRStbgLZD7rCL2IcRYbDdwV3LibRkpZPC5pLXNlY5rgbOa4OBBBGYIO9dsBAZUN1soOrnbKB3Ju4/gJmjuu5YmAjhdjd5zmS8el9HCohkjJtiHddvY8ZtkHMOAPkomZjLJplW+unr0O1FrqsU0QXUSv7LWS0rso5vzYOAkA7zPNrf/AK+asZVHpWF7mNkb3J4JMWWeGWM95o4i7b8wBxVmaB0u2rp4pm/G3vD9Lxk5nkQQoPZGS7Ku6nzR4MlZ1SjLvI6M2CIiuSvCIiAIiIAiIgCIiA8mk64Qxl20k4WD9TzsHhtJ4AE7lV2tFcbNgi78krsDdxe57rEnm57tvMlS7WXS4Jcb2bHiaDuJyxv8rFo5g7iFpOjvRJqaiWtlb3WHq6bEMsdrOkbfbhacFxvdJvGWYve8M1VLkr19ev8ArT/ZaUr5el2vV6E01Z0E2ipo4WnERd0j7WL5HG7nnz2DcABuW1RFpkklsRWN7eLChU3Q1ol7nONE0Em5wyytbnwa2QADkApqi9PDn3X/AKBJIMU2jsU8e11Oc52bPcP9wbTbIj9yp9zSCQRYjIg7QeC7iUB6TejenrKWsmjp29s6rGyRoPWPdFZ2CzT3nOa3BcgnMIDmTRVOJJ4WOvhfKxjrbbOcAbeq6P8A+z/ozhP9f/CuZwbHLJSir6UdJytwur5wL37j+rdl+6MA25XQF4f9QGjOE/1/8KoPXnQ8dHpGrgiv1cUpYzEbutYbTv2p/wBO9I/94Vn/AMuX/nWoq6t8r3Ple6R7jd73uLnuPEudmSgPirc6OOgySpwz6QDoIb3ZDm2eWxHvgi8bDY/uO62RO8/DzqtG6nqKqaKORxqAync+EOfH1be8+N7sxcyWyt7npdaA1dLqvSRYOrpYGYLFhbAwFpbsIOG4IttW0REAREQEK1touqqGSj3J/wAt/Kdre47+TGlvjG3bfLWamaVNJWOpXf0ZyZIT+iW3ueBDSPFrf1EqwNIUTZonxuvZzbXG0Hc4cwbHyVW6doXuYfhngfcEZFsjCDdvoHD+KzmYvksuOTHllwfqW2O/mKXS9VoW0i1WrOmxWUsUwsCRaRo+GRuTm+F8xyIO9bVaJNNbUVTWx7GERF6eBERAEREAXg0zWGOI4cnOOFp3Nvteb8ACbbzYb17yVBNZNMtOOX4cGFmVj1e3fndzv9QaqztTL+WobjzS4L1/f2JGNT3s0uhHNYZX1MsVLBm+RwaM8mtzOJ19wAc87yG81ami9HMp4YoYxZsbAxvE2+I8STck7ySoV0ZaELusrpc3S3ZCLe7GHd54N/iLWgZbIwc8Sn687LxPlqFt1fFnXMu7yexaIIiK0IQREQBfGrq2RMc+R7Y2NF3Pe4NY0cS45BaHXPX6l0VHinkBkIvFC03lk22IbubcEYjkubNeekmq0s/813Vwg3jgYfy27M3b3uy2nZnayA8+v7KU108lDKJKeV5kZZrmmNxzfHhc0HDiJsQLWIzyKja/cMLnua1jS5znBrWtF3OcTYNAGZJO5XPqP+H3roOs0i+WFzw10UULmtkY3O/XY43AOPd7o2Z3zyAFKr9xNBcASGgkAk3sAd5sCbeAJXQOk/w30pid2epnZL8BmLHxbcw5rI2nZvBy4HYqP1j1ZqNHzmGpjMbwLje17dz2OGTm5HMcNxyQHUHRfVUXs+GGhmZM2FuGUgFrzKc3SOY8BwxOuRcWtkNil64o0TpiaklbLTyvhkbscx1jb9J4tNswcjvV6ah9P0c2CHSIEMnuioaPyXc5G7YyeIu3P4QgLjRa+h1gpp8PU1EMuK+DBK12K1wbWOew+i2CAIiIAolrdQ4JGTAd2S0UnJ4vgf55t8cClq8uk6Bs8Mkbtj2kX3tO545g2I5gKLl40cmmVT6/z0O1FrqmpogGplf2SufTuNoqnvxX2NmHwjhcAj+LN5zslVLpake5h+GeB+1u6WM5lvI2DhyLctysfVvTQrKaKYWBcLSAfDIMnN8L7ORCr+yMlzrdNnNDgS86pKSsjpI2aIiuiuCIiAIiw9wAJJsALknYBxQGp1hrsDAwbXg4jexbGB3iOZuBu2k7lXFZGa+thpW5NLsUxHwRtsXZjZYENH7ntW51m01hbJI45u90H4W/24+WXePMu8BsujTV8wwOqJW2mnOLvDvthv3WneMXvkfuAPurL0/1HNdv9kOC+/v/AAWv/Go/7SJdS0zYmMYxoaxjQxjRsa1osGjyC+qItQVQREQHwrqwQxSSOvhjjdI6wucLAXGw42C5xqfxCaScHhop47ghpbCSWX2EYnkEjmDs2LovSlF18E0V8PWRPjva+HG0tvbfa64sqqV0Uj43tLXscWPadrXNNi0+BBQH00lpSWplfLPI6WRxu57zcn7DkMgvdqxqnUaSnENNHjdtc4m0cbb2L3uOwZ+J3AnJfjVbRbaqupIJC5rJqiOJ5aQHBr3BpLSQRfPeCuu9XtXIKCBsNNGIowcVhclzjte5xzc7ZmeAGwAICMdH/RNTaKAkP+UVJGcz2gBm3KJueDI2JuSbbr2U6REAWq1j1Yp9IQmGpjEjTctPxMdYjGx3wuFzmtqiA5a6ROiSo0WTIy9RSk92UN78YsDaZoFm7xi2G269lAV27W0/WRyMNu+xzDcXHeBGY3jPYuVqroe0qwv/AMje4NJza5hxBu9oD7m9sha6Ajmr9NLLV0zIQ4yunYI8Js7HiFiHXGG229xa112iFTnQp0WPpXdtrI8EuEimicCHxA3BleNziCQGkZA3yOy5EAREQBERAQ/W6g6uVkwHdltFLbYJB/TkPiO5flGFo9VNJmir+pcbQVJ7g3MqMgD52w+casLSmj21EMkT7gPaW3HvNO57TucDYjmAqv0xo6R8TmvGGeI54d0jbHE3bk4WcPEcFnM5PDyo5UeWXBltjNX0ul6rQtpFptUdO9spI5DbGO5MBulbbFluBycBwcPFblaKLUltRVNNPYwiIvTwLRay1wAEYPB8gH6bnC2/NzfRpB2rb1dSI2Oe7Y1pPM8AOZOXmq21t011bHuOT3kk53s4jcd4a0ADjYKk7YynXWqa+afD26v6EzDp7ye16I8dHQHSde2K94YT1k52hwxf0/5EFvg16toBRvULVvsVKMYPXS2lmvtabC0Xg0ZeJcd6kl1OwcVY1Kgj4ybu9sb6GUWLpdTSMZRYul0BlaPS+o9DVvxz0kMr97ywB7sgO84WLsmgZ3tZbu6XQEX0N0Y6Oo6gVEFMGSgktd1j3BhdcHC1zi1uRIyGQKlKxdLoDKLF0ugMosXS6AyixdLoDKLF0ugMosXS6AyixdLoDKiut1BhcyYDJ1opfH+28+ZLb/ubuGUpuvjW0rZo3xvF2vaWnjY7wdx3g7io2VjxyKZVS6/iOtNrqmporvVSu7HpAxnKKq93g2YXt63Lf5M4Ky1VGmNHOcx7HZTQvtiGR6xli144YmlrhwxDgp/qppwVlLHJ8dsEo4SNyd5HaORCreyMiUoOizmhwJufUtqtjozcIiK7K0imtunmRuDHSNYGi5BI70hsWjj3Rn/IKEz1VLI/FJI19smgnut33tvN9/grXm0XC9xc+KNzjtLo2lxtltIX49iQfIi+k37KhyuyZZFztdmzov8AC/YsaMyNMPh+HaVb2uj4x+pTtdJxj9SrS9iQfIi+k37J7Eg+RF9Jv2XDcUvNZ23jHwFW9ro+MfqU7XR8Y/Uq0vYkHyIvpN+yexIPkRfSb9k3FLzWN4x8BVva6PjH6lO10nGP1KtL2JB8iL6TfsnsSD5EX0m/ZNxS81jeMfAVb2uj4x+pTtdHxj9SrS9iQfIi+k37J7Eg+RF9Jv2TcUvNY3jHwFW9ro+MfqU7XR8Y/Uq0vYkHyIvpN+yexIPkRfSb9k3FLzWN4x8BVva6PjH6lO10fGP1KtL2JB8iL6TfsnsSD5EX0m/ZNxS81jeMfAVb2uj4x+pTtdHxj9SrS9iQfIi+k37J7Eg+RF9Jv2TcUvNY3jHwFW9ro+MfqU7XR8Y/Uq0vYkHyIvpN+yexIPkRfSb9k3FLzWN4x8BVva6PjH6lO10fGP1KtL2JB8iL6TfsnsSD5EX0m/ZNxS81jeMfAVb2uj4x+pTtdHxj9SrS9iQfIi+k37J7Eg+RF9Jv2TcUvNY3jHwFW9ro+MfqU7XScY/Uq0vYkHyIvpN+yexIPkRfSb9k3FLzWN4x8BVva6TjH6lO10fGP1KtL2JB8iL6TfsnsSD5EX0m/ZNxS81jeMfAVjBpOmZfA9jbm5sdp2XK+mqmsDKbSAa2QOgqSGuAd3WTuIDH22XJ7vPG39NlZXsSD5EX0m/ZPYlP8iL6Tfsu+L2RLGt72M9v1Od2dG2Dg4ntuiIr4r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424476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6600" dirty="0"/>
              <a:t>nabaviit@gmail.com</a:t>
            </a:r>
          </a:p>
        </p:txBody>
      </p:sp>
      <p:sp>
        <p:nvSpPr>
          <p:cNvPr id="4" name="Slide Number Placeholder 3"/>
          <p:cNvSpPr>
            <a:spLocks noGrp="1"/>
          </p:cNvSpPr>
          <p:nvPr>
            <p:ph type="sldNum" sz="quarter" idx="12"/>
          </p:nvPr>
        </p:nvSpPr>
        <p:spPr/>
        <p:txBody>
          <a:bodyPr/>
          <a:lstStyle/>
          <a:p>
            <a:fld id="{7EB1B96E-D151-4BA7-86DA-AC4216DD5AC4}" type="slidenum">
              <a:rPr lang="en-US" smtClean="0"/>
              <a:pPr/>
              <a:t>61</a:t>
            </a:fld>
            <a:endParaRPr lang="en-US"/>
          </a:p>
        </p:txBody>
      </p:sp>
    </p:spTree>
    <p:extLst>
      <p:ext uri="{BB962C8B-B14F-4D97-AF65-F5344CB8AC3E}">
        <p14:creationId xmlns:p14="http://schemas.microsoft.com/office/powerpoint/2010/main" val="872064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r" rtl="1"/>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می توان برای از بین بردن تأثیر و نفوذ یک شخص مقتدر و شخصیت قالب بر نتایج فرآیند خلق ایده گروه (خواه منشأ این تأثیر یک مقام رسمی باشد، خواه یک شخص) از تکنیک </a:t>
            </a:r>
            <a:r>
              <a:rPr lang="en-C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NGT </a:t>
            </a: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استفاده کرد. </a:t>
            </a:r>
          </a:p>
        </p:txBody>
      </p:sp>
    </p:spTree>
    <p:extLst>
      <p:ext uri="{BB962C8B-B14F-4D97-AF65-F5344CB8AC3E}">
        <p14:creationId xmlns:p14="http://schemas.microsoft.com/office/powerpoint/2010/main" val="3728778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r" rtl="1"/>
            <a:r>
              <a:rPr lang="fa-IR"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Yekan" pitchFamily="2" charset="-78"/>
              </a:rPr>
              <a:t>تکنیک گروه اسمی </a:t>
            </a: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از طریق فرآیندی که اظهار نظرات فرد را به توضیحات مختصر محدود </a:t>
            </a:r>
            <a:b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می سازد و از یک برگ رأی مخفی برای انتخاب ایده ها از بین ایده های حاصل از طوفان فکری استفاده می کند، به این هدف نائل می شود.</a:t>
            </a:r>
          </a:p>
        </p:txBody>
      </p:sp>
    </p:spTree>
    <p:extLst>
      <p:ext uri="{BB962C8B-B14F-4D97-AF65-F5344CB8AC3E}">
        <p14:creationId xmlns:p14="http://schemas.microsoft.com/office/powerpoint/2010/main" val="174230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r" rtl="1"/>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همانند روش طوفان فکری از یک گروه 6 تا 12 نفره استفاده می کند. </a:t>
            </a:r>
            <a:br>
              <a:rPr lang="en-C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رهبر گروه نقش دبیر جلسه را نیز ایفا می کند و پاسخهای گروه را در زمان مناسب، بر روی یک صفحه مناسب که برای همه شرکت کنندگان قابل مشاهده باشد، ثبت می کند.</a:t>
            </a:r>
            <a:b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b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endParaRPr>
          </a:p>
        </p:txBody>
      </p:sp>
    </p:spTree>
    <p:extLst>
      <p:ext uri="{BB962C8B-B14F-4D97-AF65-F5344CB8AC3E}">
        <p14:creationId xmlns:p14="http://schemas.microsoft.com/office/powerpoint/2010/main" val="3776520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6911</TotalTime>
  <Words>2886</Words>
  <Application>Microsoft Office PowerPoint</Application>
  <PresentationFormat>On-screen Show (4:3)</PresentationFormat>
  <Paragraphs>71</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Franklin Gothic Book</vt:lpstr>
      <vt:lpstr>Franklin Gothic Medium</vt:lpstr>
      <vt:lpstr>Wingdings</vt:lpstr>
      <vt:lpstr>Angles</vt:lpstr>
      <vt:lpstr>کارآفرینی</vt:lpstr>
      <vt:lpstr>PowerPoint Presentation</vt:lpstr>
      <vt:lpstr>خلاقیت عنصر موثر در کارآفرینی  مدرس: صابره السادات نبوی</vt:lpstr>
      <vt:lpstr>تمرین5:</vt:lpstr>
      <vt:lpstr>تکنیک های پرورش خلاقیت</vt:lpstr>
      <vt:lpstr>تکنیک گروه اسمی NGT</vt:lpstr>
      <vt:lpstr>می توان برای از بین بردن تأثیر و نفوذ یک شخص مقتدر و شخصیت قالب بر نتایج فرآیند خلق ایده گروه (خواه منشأ این تأثیر یک مقام رسمی باشد، خواه یک شخص) از تکنیک NGT استفاده کرد. </vt:lpstr>
      <vt:lpstr>تکنیک گروه اسمی از طریق فرآیندی که اظهار نظرات فرد را به توضیحات مختصر محدود  می سازد و از یک برگ رأی مخفی برای انتخاب ایده ها از بین ایده های حاصل از طوفان فکری استفاده می کند، به این هدف نائل می شود.</vt:lpstr>
      <vt:lpstr>همانند روش طوفان فکری از یک گروه 6 تا 12 نفره استفاده می کند.  رهبر گروه نقش دبیر جلسه را نیز ایفا می کند و پاسخهای گروه را در زمان مناسب، بر روی یک صفحه مناسب که برای همه شرکت کنندگان قابل مشاهده باشد، ثبت می کند. </vt:lpstr>
      <vt:lpstr>فرآیند تصمیم گیری با استفاده از تکنیک گروه اسمی از چهار مرحله متمایز تشکیل می شود که می توان بسته به موقعیتهای مختلف، تغییراتی را در آن به وجود آورد : گام اول: خلق ایده ها گام دوم: ثبت ایده ها گام سوم: تصریح ایده ها گام چهارم: رای گیری درباره ایده ها </vt:lpstr>
      <vt:lpstr>PowerPoint Presentation</vt:lpstr>
      <vt:lpstr>تکنیک شش کلاه تفکر</vt:lpstr>
      <vt:lpstr>در جریان‌ زندگی‌ خویش‌ که‌ بخشی‌ از آن‌ در سازمان‌ها، محیط‌های‌ خانوادگی‌ و یا در کنار دوستان‌ سپری‌ می‌شود، گاهی‌ نیازمند برگزاری‌ جلسات‌ برای‌ اتخاذ تصمیمات‌ جدید هستیم‌. اگرچه‌ گهگاه‌ در تصور مردم‌، برگزاری‌ جلسات‌ به‌ عنوان‌ یک‌ عمل‌ غیرکارا مطرح‌ می‌شود اما بهره‌گیری‌ درست‌ و اصولی‌ از آن‌ می‌تواند بسیار اثر بخش‌ باشد. به‌ همین‌ علت‌ هر نشستی‌ در خانواده‌ و یا با دوستان‌ و یا در محل‌ کار و نظیر اینها می‌تواند زمینه‌یی‌ برای‌ شروع‌ یک‌ تصمیم‌ گیری‌ ارزشمند باشد.</vt:lpstr>
      <vt:lpstr>تکنیک شش کلاه فکری که مبدع آن دکتر ادوارد دو بونو است ؛ یکی از تکنیکهای مفید معروف و معتبری است که کاربرد و آثار بسیار متنوعی در اجتماع ؛ سازمان ؛ خانواده و فرد دارد.  هر یک از کلاه ها مظهر نوع خاصی از تفکر یا جنبه معینی از آن است و شخص با گذاشتن هر یک از آنها بر سر خود عهده ایفای نقش خاصی می شود. </vt:lpstr>
      <vt:lpstr>هدف شش کلاه برای فکر کردن این است که فکر کردن را آسان کند تا فکر کننده بتواند یک وقت معین یک نوع فکر کند و در وقت دیگر، نوع دیگر و به این ترتیب، همه جنبه های مسئله، یا هریک از آنها را به طور مستقل و همه جانبه بررسی کند.</vt:lpstr>
      <vt:lpstr> 1.سفید:واقعیت ها،ارقام و ااطلاعات. بیشتر چیزهایی که واقعیت پنداشته می شوند تنها باور شخصی افراد یا صرفا ادعایی هستند که با لحنی محکم و با اطمینان بیان شده اند.اطلاعات و واقعیت ها باید حقیقی و بدور از بحث و جدل باشند.در حقیقت زمانی که کسی کلاه سفید را بر سر می گذارد تنها جملاتی را بیان می کند که خود می توانند جزیی از یک استنتاج باشند وتمام واقعت ها ارایه می شوند. </vt:lpstr>
      <vt:lpstr> ۱) کسی‌ که‌ کلاه‌ سفید بر سر می‌گذارد باید بطور موقت‌ عقاید و نظراتش‌ را به‌ بایگانی‌ ذهنش‌ بسپارد. ۲) هر آن‌ چیزی‌ که‌ از اطلاعات‌ محض‌ در مورد موضوع‌ یا مشکل‌ مورد بحث‌ می‌دانید بیان‌ کنید. ۳) «ادوارد دوبونو» در این‌ باره‌ می‌گوید: چنین‌ فردی‌ همچون‌ کودکی‌ است‌ که‌ محتویات‌ جیب‌ خود را بر روی‌ میز خالی‌ می‌کند. ۴) هنگامی‌ که‌ کلاه‌ سفید را بر سر می‌گذارید، نباید به‌ چیزهایی‌ که‌ شامل‌ الهامات‌،قضاوت‌های‌ متکی‌ به‌ تجارب‌ گذشته، عواطف، احساسات‌ و عقاید است‌ توجه‌ کنید و تنها باید همچون‌ یک‌ رایانه، فقط‌ اطلاعات‌ ارایه‌ کنید.</vt:lpstr>
      <vt:lpstr> 2.کلاه قرمز:احساسات و عواطف. حس های اولیه،عواطف،دریافت های ناگهانی و الهامات،واقعی و نیرومندندواین چیزی است که کلاه قرمز سعی دارد ما را از ان اگاه کند. </vt:lpstr>
      <vt:lpstr> ۱) اجازه‌ دهید احساسات‌ و عواطف‌ بر وجود شما حاکم‌ شده‌ و به‌ زبان‌ درآیند و هرکسی‌ می‌تواند از الهامات‌ و دریافت‌های‌ ناگهانی‌ خویش‌ سخن‌ گوید و دیگر نیازی‌ به‌ استدلال‌ نیست. اگر به‌ احساسات‌ اجازه‌ بروز ندهیم‌ بدون‌ شک‌ ناخواسته‌ و بدون‌ دقت‌ نظر، در تصمیم‌گیری‌ها وارد شده‌ و چه‌ بسا سبب‌ بروز مشکلاتی‌ برای‌ ما شوند. ۲) هنگامی‌ که‌ از کلاه‌ قرمز استفاده‌ می‌کنیم‌ از قوی‌ترین‌ احساسات‌ خود نظیر ترس‌ و نفرت‌ گرفته‌ تا احساسات‌ ظریف‌ نظیر تردید و سوءظن‌ باید سخن‌ به‌ میان‌ آوریم‌ و به‌ گفته‌ «دوبونو» باید همچون‌ آینه‌یی‌ شویم‌ که‌ احساسات‌ با تمام‌ پیچیده‌گی‌هایش‌ بیان‌ شوند. بدون‌ شک‌ احساسات‌ نقش‌ مهمی‌ در زندگی‌ انسان‌ دارند و چه‌ بسا سبب‌ ایجاد هدفهایی‌ نیز در زندگی‌ ما شوند. شما با کلاه‌ قرمز ممکن‌ است‌ چنین‌ جملاتی‌ را به‌ زبان‌ آورید:«اگرچه‌ همه‌ آمارها و اطلاعات‌ احتمال‌ موفقیت‌ می‌دهد اما احساسم‌ می‌گوید،موفق‌ نمی‌شویم» و یا بگویید: «اگرچه‌ اطلاعات‌ و آمار احتمال‌ موفقیت‌ نمی‌دهند اما احساسم‌ می‌گوید، موفق‌ می‌شویم‌»</vt:lpstr>
      <vt:lpstr> 3.کلاه سیاه:افکار منطقی منفی. اینکه افکار منفی مقدم تر و بهتر هستند یا افکار مثبت مسئله ای است که ذهن افراد بسیاری را به خود مشغول کرده است.بسیاری از افرادمنفی گرا و منفی نگر هستند و همه چیز را در هاله ای از رنگ مشکی می بینند اما عده ای نیز به افکاروعقاید خود رنگ سفید صدفی زده اند و به همه چیز خوشبین هستند.کلاه سیاه در پی حل مشکلات نیست،بلکه تنها وجود آن ها را به ما گوشزد می کند </vt:lpstr>
      <vt:lpstr>با گذاشتن‌ این‌ کلاه‌ بر سرنباید احساسات‌ منفی‌ بدون‌ منطق‌ بیان‌ شوند بلکه‌ فرد باید دیدگاه‌های‌ منفی‌ خود را در خصوص‌ مشکل‌ یا موضوع‌ مورد بحث‌ به‌ صورت‌ منطقی‌ بیان‌ کند. بدون‌ شک‌ اگر از این‌ کلاه‌ بخوبی‌ استفاده‌ شود،می‌تواند ما را از مخاطراتی‌ که‌ در آینده‌ از چشمان‌ ما دور می‌ماند آگاه‌ کند. ما باید به‌ خاطر داشته‌ باشیم‌ امروزه‌ بسیاری‌ از مردم‌ کلاههای‌ سیاه‌ رنگی‌ بر سر می‌گذارند که‌ تنها با احساسات‌ منفی‌ همراه‌ است‌ که‌ در آن‌ از منطق‌ خبری‌ نیست‌. منفی‌بودن‌ اصولا آسان‌تر است‌. زیرا خراب‌ کردن‌ از درست‌ کردن‌ آسان‌تر است‌. تفکر منفی‌ به‌ گفته‌ «دوبونو» جذاب‌ است‌، زیرا دستاوردهای‌ آن‌ را می‌توان‌ به‌ فوریت‌ مشاهده‌ کرد. اثبات‌ خطای‌ دیگران‌ برای‌ ما رضایت‌ در پی‌ دارد و حمله‌ کردن‌ به‌ یک‌ دیدگاه‌ در ما احساس‌ برتری‌ می‌بخشد و برعکس‌ ستودن‌ یک‌ نظر سبب‌ می‌شود در خود احساس‌ کنیم‌ با فرد برتری‌ روبرو شده‌ایم‌. اصولا در این‌ مرحله‌، افراد باید اشتباهات‌ و خطاها و موارد نادرست‌ موجود در موضوع‌ یا مشکل‌ مورد بحث‌ را مطرح‌ کنند و نتایج‌ بحث‌های‌ ارایه‌ شده‌ توسط‌ شما جمع‌بندی‌ شده‌ و در نهایت‌ ثبت‌ شود</vt:lpstr>
      <vt:lpstr> 4.کلاه زرد:افکار سازنده مثبت. زرد نشان آفتاب و روشنایی است،افرادی که کلاه زرد بر سر می گذارند،انسان هایی خوش بین هسند و تفکر آن ها تمرکز بر محاسن،خوبیها و مزایا دارد. </vt:lpstr>
      <vt:lpstr>یکی‌ از تمریناتی‌ که‌ فرد با کلاه‌ زرد می‌تواند انجام‌ دهد بهره‌گیری‌ از تجربیات‌ ارزشمند گذشته‌ است‌. کلاه‌ زرد در ابتدا درصدد کشف‌ فواید موجود در موضوع‌ مورد بحث‌ است‌ و هر آنچه‌ می‌کاود، بیان‌ می‌دارد</vt:lpstr>
      <vt:lpstr> 5.کلاه سبز:تفکر خلاق-تفکر جانبی و ایده های جدید. کسانی که کلاه سبزبر سر می گذارند، خالق افکار آگاهانه و سنجیده و نظرات نو هستند و در بر خورد با مشکلات سعی می کنند از دیدگاه ها و رویکرد های جدید استفاده کنند این کلاه افراد را به گریز از تفکرات کهنه و روی آوردن به نظرات نو تشویق می کند. </vt:lpstr>
      <vt:lpstr>شما با این‌ کلاه‌ علاقه‌مند هستید در راه‌ تغییر قدم‌ بگذارید و تحول‌ را در آغوش‌ بگیرید. نظرات‌ جدید و بدیع‌ ارایه‌ کنید و جرقه‌ خلاقیت‌ را از ذهن‌ خود به‌ بیرون‌ رها کنید. هرگاه‌ تمامی‌ این‌ راهها با بن‌بست‌ روبرو شد اکنون‌ باید به‌ مدد خلاقیت‌ راههای‌ جدیدی‌ را کشف‌ کنید. خلاقیت‌ شامل‌ انگیزش‌، کندوکاو و پذیرش‌ خطر است‌. هنگامی‌ که‌ حاضران‌ کلاه‌ سبز را بر سر می‌گذارند، فرصتی‌ می‌یابند که‌ مغز را از روزمرگی‌ بیرون‌ آورده‌ و به‌ جست‌وجوی‌ چیزهای‌ کشف‌ نشده‌ هدایت‌ کنند. حال‌ فرصتی‌ به‌ حاضران‌ دهید تا ایده‌های‌ نو ارایه‌ کنند و آنگاه‌ به‌ ثبت‌ این‌ ایده‌ها پرداخته‌ و به‌ جمع‌بندی‌ نظرات‌ بپردازید. بدون‌ شک‌ برای‌ خلاقانه‌ اندیشیدن‌ باید فرهنگ‌ خلاقیت‌ را بر فضای‌ جلسه‌ حاکم‌ کنید.</vt:lpstr>
      <vt:lpstr>کلاه آبی:کنترل و ایجاد هماهنگی بین مراحل مختلف تفکر در سایر کلاه ها. هنگامی که کلاه آبی را بر سر می گذاریم دیگردرباره یک موضوع فکر نمی کنیم بلکه درباره تفکر در باره یک موضوع فکر می کنیم رنگ آبی نماد نظارت کلی است،مانند آسمان که همه چیز را می پوشاندودر بر می گیردآبی همچنان نشانگر عدم وابستگی،آرامش و خودداری است و یکی از اصلی ترین نقش های کلاه آبی (( تمرکز ))است.</vt:lpstr>
      <vt:lpstr>با کلاه‌ آبی‌ که‌ بر سر گذاشته‌اید به‌ ارزیابی‌ نتایج‌ پرداخته‌ و به‌ یک‌ جمع‌بندی‌ مناسب‌ برسید و در نهایت‌ در جهت‌ حل‌ مشکل‌ یا پیگیری‌ مورد نظر تصمیم‌ نهایی‌ را بگیرید</vt:lpstr>
      <vt:lpstr>PowerPoint Presentation</vt:lpstr>
      <vt:lpstr>PowerPoint Presentation</vt:lpstr>
      <vt:lpstr>PowerPoint Presentation</vt:lpstr>
      <vt:lpstr>PowerPoint Presentation</vt:lpstr>
      <vt:lpstr>تکنیک اسکمپر  SCAMPER</vt:lpstr>
      <vt:lpstr>كاربرد اصلی آن بر پایه ایده یابی فردی طراحی شده است كه می تواند به نحو بسیار اثر بخشی برای گروه ها نیز مفید باشد. هدف اصلی این تكنیك قدرت تصور است تا آن را در جهات و بعد مختلف وضروری به حركت درآورد. این تحریك بوسیله یك سری سوالات ایده بر انگیز صورت می گیرد كه شخص در رابطه با مسئله مورد نظرش از خود سوال می كند و در نهایت با افزایش ایده ها و كیفیت ایده ها تضمین و ارتقاء می یابد.</vt:lpstr>
      <vt:lpstr> SCAMPER  از ابتدای حروف واژه های سوال برانگیز گرفته شده كه در دستیابی ایده های نو بسیار موثر است </vt:lpstr>
      <vt:lpstr>Substitution   جانشین سازی – مثال: دکتر ایروینگ لنگ موار بجای خلا لامپهای گاز تنگستن،آرگون را مصرف کرد که نهایتا منجر به تولید لامپ مهتابی گردید   Combine   تركیب كردن –ترکیب راه حل های مختلف، ترکیب بخش های مختلف- مثال: دستمال كاغذي معطر   Adapt   اقتباس یا انطباق-این به چه چیز شبیه است یا این را شبیه چه چیزی می توانیم بسازیم؟ مثال: ایجاد خدمات الکترونیک به جای دستی   Magnify  به معنی تغییر و بزرگ سازی –مثال: عرضه و فروش مرغ تکه ای، ایجاد فروشگاه های زنجیره ای به جای یک فروشگاه   Put to other uses  به معنی استفاده در سایر موارد- مثال: چگونه می توان این موضوع را تغییر داد تا برای کاربرد جدید مناسب گردد؟ استفاده مجدد از ضایعات تولید   Elimination   به معنی حذف كردن- مثال: چه مطلبی رامی توان نا گفته گذاشت؟ دردیپلماسی چنین سکوتی طلایی است   Reverse   به معنی معكوس سازی- مثال: طراحی اتویبیلهای موتور پشت یا معکوس کردن محل سوراخ سوزن خیاطی و اختراع چرخ خیاطی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سایر تکنیک های خلاقیت</vt:lpstr>
      <vt:lpstr>تکنیک‏های مختلفی برای خلاقیت توسط افراد مختلف ارائه شده که در این بخش فقط به ذکر عناوین برخی از آن‏ها اشاره کرده و تحقیق درباره‏ی روش انجام و کاربرد هریک از آن‏ها را بر عهده‏ی علاقمندان می‏گذاریم: تكنیك توهم خلاق تكنیك چرا؟  تكنیك شكوفه‏ی نیلوفر آبی  تكنیك DO IT  تكنیك پی . ام .آی (P.M.I) تكنیك چه می شود اگر ...؟  تكنیك تجزیه و تحلیل مورفولوژیك  تكنیك در هم شكستن مفروضات  تكنیك دلفی  تكنیك استخوان ماهی (علت و معلول) تكنیك باز گشت به مشتری سایر تکنیک‏ها</vt:lpstr>
      <vt:lpstr>تمرین عملی 4</vt:lpstr>
      <vt:lpstr>تأثیر فناوری‏اطلاعات و ارتباطات بر خلاقیت </vt:lpstr>
      <vt:lpstr>از یک‏ نگاه، فناوری روابط انسانی را کاهش می‏دهد و نمی‏توان  تأثیر متقابل یادگیری انسان‏ها را که در حالت چهره به‏چهره در زندگی روزانه اتفاق می‏افتد با دنیای مجازی جای‏گزین کرد. تجربیات روزانه‏ی زندگی ما مانند خرید حضوری از فروشگاه (به‏جای خرید آنلاین)، مصاحبت با مردم (به‏جای ایمیل)، بازی واقعی تنیس (به‏جای بازی کامپیوتری) هر روز کم‏تر و کم‏رنگ‏تر می‏شود. درنتیجه تماس‏های حضوری و فیزیکی را از دست داده و وقت خود را صرف گذراندن با وسائل و امکانات دیجیتالی نظیر تماشای تلویزیون، پاسخ‎گویی به ایمیل‏ها، ارسال پیامک وغیره می‏نماییم.</vt:lpstr>
      <vt:lpstr>از نگاهی دیگر، یک مهندس معماری یا مکانیک را در نظر بگیرید، قبل از ظهور تکنولوژی کامپیوتری، باید طرح‏های خود را روی کاغذ رسم و برای عینیت‏بخشی به پروژه، ماکت آن‏را به‏صورت دستی ایجاد می‏نمود که حاصل آن صرف مدت زمان زیاد برای رسیدن به نتایج نسبتاً مطلوب بود، اما در زمان حاضر با استفاده از نرم‏افزار به سادگی می‏توان طرح مورد نظر را ترسیم و ماکت آن‏را شبیه سازی کرد. با این حساب ذهن فرصت بیشتری برای اندیشیدن و ایجاد ایده‏های خلاقانه دارد. هم‏چنین به‏راحتی می‏توان با افراد متخصص ارتباط برقرار کرده و از نظرات سازنده‏ی آنان الهام گرفت.</vt:lpstr>
      <vt:lpstr>بنابراین می‏توان نتیجه گرفت، فناوری که خود حاصل خلاقیت بشر است، اگر به‏درستی استفاده شود، در توسعه‏ی خلاقیت تاثیر به‏سزایی دارد. از طرفی توسعه‏ی فناوری نیز سرفصل‏های جدیدی برای خلاقیت به‏وجود می‏آورد. فناوری نه تنها خلاقیت را ترویج و تقویت می‏کند بلکه بشر را قادر می‏سازد که در سطحی بالاتر دست به نوآوری بزند که قبلاً به هیچ‏وجه امکان آن نبوده‏است. خلاقیتِ بیشتر، سریع‏تر، با کارآیی بهتر، دسترسی به منابع اطلاعاتی وسیع‎تر و اتصال ذهن‏های جمعی به یکدیگر در سایه‏ی فناوری میسر است.</vt:lpstr>
      <vt:lpstr>PowerPoint Presentation</vt:lpstr>
      <vt:lpstr>PowerPoint Presentation</vt:lpstr>
      <vt:lpstr>PowerPoint Presentation</vt:lpstr>
      <vt:lpstr>در نهایت می‏توان گفت، خلاقیت، استعدادی همگانی است و محدود به افراد خاصی نمی‌شود. همه‏ی انسان‌ها با این توانایی به دنیا می‌آیند و به‏وسیله آموزش و اکتساب، می‌توانند آن‏را پرورش داده و تکنیک‌ها و فرآیندهای آن‏را بیاموزند. بدین‏ترتیب، خلاقیت، شامل دو عنصر است: اول این‏که موهبتی الهی و همگانی است و دوم، شامل هر چیز نویی می‌شود که ارزشمند و کاربردی بوده، مبتنی بر یافته‌ها و تجربه‌های قبلی باشد و از روش علمی پیروی کند.</vt:lpstr>
      <vt:lpstr>خلاقیت، تنها شرطِ بقا برای جوامع و تمدن‌ها و سازمان‏های امروزی به‏شمار می‌رود و برای هماهنگی و انطباق با دنیای نوین، استفاده از توانِ خلاق افراد ضروری است. آرنولد توين بي ، معتقد است: «تنها چیزی که انسان را اشرف مخلوقات ساخته، توان تفکر خلاق اوست و خلاقیت به منزله‏ی مرگ و حیات یک جامعه به‏شمار می‌رود». هم‏چنین می‌گوید: «هر تمدنی که به سؤالات نو، پاسخ‌های کهنه بدهد، زمان انحطاط آن فرا رسیده است». تافلر  نیز در کتاب موج سوم، پس از معرفی دوره‌های کشاورزی و انقلاب صنعتی و ویژگی‌ها و قوانین حاکم بر این دوره‌ها، عصر کنونی را عصر فراصنعت و فناوری ‏اطلاعات می‌داند و معتقد است که تنها تفکری که در این عنصر می‌تواند کارساز باشد، خلاقیت است.</vt:lpstr>
      <vt:lpstr>PowerPoint Presentation</vt:lpstr>
      <vt:lpstr>PowerPoint Presentation</vt:lpstr>
      <vt:lpstr>PowerPoint Presentation</vt:lpstr>
      <vt:lpstr>PowerPoint Presentation</vt:lpstr>
      <vt:lpstr>PowerPoint Presentation</vt:lpstr>
      <vt:lpstr>موفق باشید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سیستم های چند رسانه ای</dc:title>
  <dc:creator>client</dc:creator>
  <cp:lastModifiedBy>Dear User</cp:lastModifiedBy>
  <cp:revision>250</cp:revision>
  <dcterms:created xsi:type="dcterms:W3CDTF">2014-02-16T07:59:38Z</dcterms:created>
  <dcterms:modified xsi:type="dcterms:W3CDTF">2020-04-26T11:23:33Z</dcterms:modified>
</cp:coreProperties>
</file>