
<file path=[Content_Types].xml><?xml version="1.0" encoding="utf-8"?>
<Types xmlns="http://schemas.openxmlformats.org/package/2006/content-types">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6" r:id="rId5"/>
    <p:sldId id="261" r:id="rId6"/>
    <p:sldId id="262" r:id="rId7"/>
    <p:sldId id="263" r:id="rId8"/>
    <p:sldId id="260" r:id="rId9"/>
    <p:sldId id="267" r:id="rId10"/>
    <p:sldId id="268" r:id="rId11"/>
    <p:sldId id="269" r:id="rId12"/>
    <p:sldId id="270" r:id="rId13"/>
    <p:sldId id="272" r:id="rId14"/>
    <p:sldId id="274" r:id="rId15"/>
    <p:sldId id="277" r:id="rId16"/>
    <p:sldId id="265" r:id="rId17"/>
    <p:sldId id="264" r:id="rId18"/>
    <p:sldId id="266" r:id="rId19"/>
    <p:sldId id="271" r:id="rId20"/>
    <p:sldId id="273" r:id="rId21"/>
    <p:sldId id="278" r:id="rId22"/>
    <p:sldId id="275" r:id="rId23"/>
    <p:sldId id="285" r:id="rId24"/>
    <p:sldId id="279" r:id="rId25"/>
    <p:sldId id="280" r:id="rId26"/>
    <p:sldId id="287" r:id="rId27"/>
    <p:sldId id="282" r:id="rId28"/>
    <p:sldId id="281" r:id="rId29"/>
    <p:sldId id="283" r:id="rId30"/>
    <p:sldId id="284" r:id="rId31"/>
    <p:sldId id="286"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4/4/2020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4/4/2020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4/4/2020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4/4/2020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4/4/2020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46" y="638748"/>
            <a:ext cx="4741892" cy="3327946"/>
          </a:xfrm>
          <a:prstGeom prst="rect">
            <a:avLst/>
          </a:prstGeom>
        </p:spPr>
      </p:pic>
      <p:sp>
        <p:nvSpPr>
          <p:cNvPr id="5" name="Title 1"/>
          <p:cNvSpPr txBox="1">
            <a:spLocks/>
          </p:cNvSpPr>
          <p:nvPr/>
        </p:nvSpPr>
        <p:spPr>
          <a:xfrm>
            <a:off x="5681110" y="351866"/>
            <a:ext cx="5754710" cy="977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5400" dirty="0" smtClean="0">
                <a:cs typeface="B Homa" panose="00000400000000000000" pitchFamily="2" charset="-78"/>
              </a:rPr>
              <a:t>درک و بیان </a:t>
            </a:r>
            <a:r>
              <a:rPr lang="fa-IR" sz="5400" dirty="0" smtClean="0">
                <a:cs typeface="B Homa" panose="00000400000000000000" pitchFamily="2" charset="-78"/>
              </a:rPr>
              <a:t>معماری 2 </a:t>
            </a:r>
            <a:endParaRPr lang="en-US" sz="5400" dirty="0">
              <a:cs typeface="B Homa" panose="00000400000000000000" pitchFamily="2" charset="-78"/>
            </a:endParaRPr>
          </a:p>
        </p:txBody>
      </p:sp>
      <p:sp>
        <p:nvSpPr>
          <p:cNvPr id="6" name="Rectangle 5"/>
          <p:cNvSpPr/>
          <p:nvPr/>
        </p:nvSpPr>
        <p:spPr>
          <a:xfrm>
            <a:off x="257577" y="4842456"/>
            <a:ext cx="5178834" cy="3348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257577" y="5260649"/>
            <a:ext cx="5178834" cy="13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411" y="1717620"/>
            <a:ext cx="6447701" cy="4398432"/>
          </a:xfrm>
          <a:prstGeom prst="rect">
            <a:avLst/>
          </a:prstGeom>
        </p:spPr>
      </p:pic>
      <p:sp>
        <p:nvSpPr>
          <p:cNvPr id="9" name="Title 1"/>
          <p:cNvSpPr txBox="1">
            <a:spLocks/>
          </p:cNvSpPr>
          <p:nvPr/>
        </p:nvSpPr>
        <p:spPr>
          <a:xfrm>
            <a:off x="2635944" y="5328449"/>
            <a:ext cx="2447606" cy="7876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fa-IR" sz="1600" dirty="0" smtClean="0">
                <a:cs typeface="B Homa" panose="00000400000000000000" pitchFamily="2" charset="-78"/>
              </a:rPr>
              <a:t>استاد مربوطه: نازنین میدانچی</a:t>
            </a:r>
          </a:p>
          <a:p>
            <a:pPr algn="r">
              <a:lnSpc>
                <a:spcPct val="100000"/>
              </a:lnSpc>
            </a:pPr>
            <a:r>
              <a:rPr lang="fa-IR" sz="1600" dirty="0" smtClean="0">
                <a:cs typeface="B Homa" panose="00000400000000000000" pitchFamily="2" charset="-78"/>
              </a:rPr>
              <a:t>بهار 1399</a:t>
            </a:r>
            <a:endParaRPr lang="en-US" sz="1600" dirty="0">
              <a:cs typeface="B Homa" panose="00000400000000000000" pitchFamily="2" charset="-78"/>
            </a:endParaRPr>
          </a:p>
        </p:txBody>
      </p:sp>
    </p:spTree>
    <p:extLst>
      <p:ext uri="{BB962C8B-B14F-4D97-AF65-F5344CB8AC3E}">
        <p14:creationId xmlns:p14="http://schemas.microsoft.com/office/powerpoint/2010/main" val="2793990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2</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104" y="1667813"/>
            <a:ext cx="2569947" cy="47329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854" y="2114330"/>
            <a:ext cx="3060879" cy="3622040"/>
          </a:xfrm>
          <a:prstGeom prst="rect">
            <a:avLst/>
          </a:prstGeom>
        </p:spPr>
      </p:pic>
    </p:spTree>
    <p:extLst>
      <p:ext uri="{BB962C8B-B14F-4D97-AF65-F5344CB8AC3E}">
        <p14:creationId xmlns:p14="http://schemas.microsoft.com/office/powerpoint/2010/main" val="117750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2</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251" y="1649009"/>
            <a:ext cx="2451706" cy="45526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412" y="1771918"/>
            <a:ext cx="3257282" cy="32572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170" y="2764438"/>
            <a:ext cx="3576332" cy="3437253"/>
          </a:xfrm>
          <a:prstGeom prst="rect">
            <a:avLst/>
          </a:prstGeom>
        </p:spPr>
      </p:pic>
    </p:spTree>
    <p:extLst>
      <p:ext uri="{BB962C8B-B14F-4D97-AF65-F5344CB8AC3E}">
        <p14:creationId xmlns:p14="http://schemas.microsoft.com/office/powerpoint/2010/main" val="115991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2</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363" y="1576110"/>
            <a:ext cx="2611862" cy="482468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74" t="19740" r="-878" b="18985"/>
          <a:stretch/>
        </p:blipFill>
        <p:spPr>
          <a:xfrm>
            <a:off x="991672" y="2228045"/>
            <a:ext cx="2987899" cy="390229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5681" b="35211"/>
          <a:stretch/>
        </p:blipFill>
        <p:spPr>
          <a:xfrm>
            <a:off x="4864782" y="2228045"/>
            <a:ext cx="3619901" cy="2285089"/>
          </a:xfrm>
          <a:prstGeom prst="rect">
            <a:avLst/>
          </a:prstGeom>
        </p:spPr>
      </p:pic>
    </p:spTree>
    <p:extLst>
      <p:ext uri="{BB962C8B-B14F-4D97-AF65-F5344CB8AC3E}">
        <p14:creationId xmlns:p14="http://schemas.microsoft.com/office/powerpoint/2010/main" val="358038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2</a:t>
            </a:r>
            <a:endParaRPr lang="en-US" sz="2800" dirty="0">
              <a:cs typeface="B Homa" panose="00000400000000000000" pitchFamily="2" charset="-78"/>
            </a:endParaRPr>
          </a:p>
        </p:txBody>
      </p:sp>
      <p:sp>
        <p:nvSpPr>
          <p:cNvPr id="8" name="Rectangle 6"/>
          <p:cNvSpPr>
            <a:spLocks noChangeArrowheads="1"/>
          </p:cNvSpPr>
          <p:nvPr/>
        </p:nvSpPr>
        <p:spPr bwMode="auto">
          <a:xfrm>
            <a:off x="566672" y="145347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9529" y="1449902"/>
            <a:ext cx="2664089" cy="495446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792" y="2118574"/>
            <a:ext cx="5340439" cy="4005329"/>
          </a:xfrm>
          <a:prstGeom prst="rect">
            <a:avLst/>
          </a:prstGeom>
        </p:spPr>
      </p:pic>
    </p:spTree>
    <p:extLst>
      <p:ext uri="{BB962C8B-B14F-4D97-AF65-F5344CB8AC3E}">
        <p14:creationId xmlns:p14="http://schemas.microsoft.com/office/powerpoint/2010/main" val="355726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2</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077" y="1449902"/>
            <a:ext cx="2669304" cy="49493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040" y="1842173"/>
            <a:ext cx="4007733" cy="29724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223" y="2197630"/>
            <a:ext cx="2745146" cy="3817215"/>
          </a:xfrm>
          <a:prstGeom prst="rect">
            <a:avLst/>
          </a:prstGeom>
        </p:spPr>
      </p:pic>
    </p:spTree>
    <p:extLst>
      <p:ext uri="{BB962C8B-B14F-4D97-AF65-F5344CB8AC3E}">
        <p14:creationId xmlns:p14="http://schemas.microsoft.com/office/powerpoint/2010/main" val="974689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177470" y="759854"/>
            <a:ext cx="7996839" cy="5487911"/>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3185375" y="4911931"/>
            <a:ext cx="5604510" cy="10036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4400" dirty="0" smtClean="0">
                <a:cs typeface="B Homa" panose="00000400000000000000" pitchFamily="2" charset="-78"/>
              </a:rPr>
              <a:t>جلسه سوم: کروکی پیشرفته</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924" y="1118520"/>
            <a:ext cx="3793411" cy="3793411"/>
          </a:xfrm>
          <a:prstGeom prst="rect">
            <a:avLst/>
          </a:prstGeom>
        </p:spPr>
      </p:pic>
      <p:cxnSp>
        <p:nvCxnSpPr>
          <p:cNvPr id="9" name="Straight Connector 8"/>
          <p:cNvCxnSpPr/>
          <p:nvPr/>
        </p:nvCxnSpPr>
        <p:spPr>
          <a:xfrm flipH="1">
            <a:off x="6246254" y="2781837"/>
            <a:ext cx="270456" cy="231819"/>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60180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3</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4975129" y="264633"/>
            <a:ext cx="1806520" cy="57051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پیشرفته</a:t>
            </a:r>
            <a:endParaRPr lang="en-US" sz="2800" dirty="0">
              <a:cs typeface="B Homa"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728" y="1596085"/>
            <a:ext cx="2511379" cy="46774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23" y="3453260"/>
            <a:ext cx="3975399" cy="29475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221075" y="1051885"/>
            <a:ext cx="3121148" cy="4209548"/>
          </a:xfrm>
          <a:prstGeom prst="rect">
            <a:avLst/>
          </a:prstGeom>
        </p:spPr>
      </p:pic>
    </p:spTree>
    <p:extLst>
      <p:ext uri="{BB962C8B-B14F-4D97-AF65-F5344CB8AC3E}">
        <p14:creationId xmlns:p14="http://schemas.microsoft.com/office/powerpoint/2010/main" val="400196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3</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4950187" y="264633"/>
            <a:ext cx="1909551" cy="57051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پیشرفته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445" y="1596085"/>
            <a:ext cx="2509512" cy="46879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028" y="1690055"/>
            <a:ext cx="3813503" cy="28275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53" y="3103806"/>
            <a:ext cx="4038518" cy="2994338"/>
          </a:xfrm>
          <a:prstGeom prst="rect">
            <a:avLst/>
          </a:prstGeom>
        </p:spPr>
      </p:pic>
    </p:spTree>
    <p:extLst>
      <p:ext uri="{BB962C8B-B14F-4D97-AF65-F5344CB8AC3E}">
        <p14:creationId xmlns:p14="http://schemas.microsoft.com/office/powerpoint/2010/main" val="2933739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3</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4953069" y="264633"/>
            <a:ext cx="1896672" cy="57051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پیشرفته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8398" y="1613593"/>
            <a:ext cx="2487990" cy="462351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193" y="1654984"/>
            <a:ext cx="3601081" cy="26700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0" y="3283117"/>
            <a:ext cx="3984099" cy="2953990"/>
          </a:xfrm>
          <a:prstGeom prst="rect">
            <a:avLst/>
          </a:prstGeom>
        </p:spPr>
      </p:pic>
    </p:spTree>
    <p:extLst>
      <p:ext uri="{BB962C8B-B14F-4D97-AF65-F5344CB8AC3E}">
        <p14:creationId xmlns:p14="http://schemas.microsoft.com/office/powerpoint/2010/main" val="4028444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3</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6385" y="1712498"/>
            <a:ext cx="2433639" cy="44988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968" y="1675924"/>
            <a:ext cx="4572000" cy="4572000"/>
          </a:xfrm>
          <a:prstGeom prst="rect">
            <a:avLst/>
          </a:prstGeom>
        </p:spPr>
      </p:pic>
    </p:spTree>
    <p:extLst>
      <p:ext uri="{BB962C8B-B14F-4D97-AF65-F5344CB8AC3E}">
        <p14:creationId xmlns:p14="http://schemas.microsoft.com/office/powerpoint/2010/main" val="331730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436411" y="970052"/>
            <a:ext cx="5754710" cy="977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5400" dirty="0" smtClean="0">
                <a:cs typeface="B Homa" panose="00000400000000000000" pitchFamily="2" charset="-78"/>
              </a:rPr>
              <a:t>درک و بیان </a:t>
            </a:r>
            <a:r>
              <a:rPr lang="fa-IR" sz="5400" dirty="0" smtClean="0">
                <a:cs typeface="B Homa" panose="00000400000000000000" pitchFamily="2" charset="-78"/>
              </a:rPr>
              <a:t>معماری 2 </a:t>
            </a:r>
            <a:endParaRPr lang="en-US" sz="5400" dirty="0">
              <a:cs typeface="B Homa" panose="00000400000000000000" pitchFamily="2" charset="-78"/>
            </a:endParaRPr>
          </a:p>
        </p:txBody>
      </p:sp>
      <p:sp>
        <p:nvSpPr>
          <p:cNvPr id="9" name="Title 1"/>
          <p:cNvSpPr txBox="1">
            <a:spLocks/>
          </p:cNvSpPr>
          <p:nvPr/>
        </p:nvSpPr>
        <p:spPr>
          <a:xfrm>
            <a:off x="2635944" y="5328449"/>
            <a:ext cx="2447606" cy="7876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fa-IR" sz="1600" dirty="0" smtClean="0">
                <a:cs typeface="B Homa" panose="00000400000000000000" pitchFamily="2" charset="-78"/>
              </a:rPr>
              <a:t>استاد مربوطه: نازنین میدانچی</a:t>
            </a:r>
          </a:p>
          <a:p>
            <a:pPr algn="r">
              <a:lnSpc>
                <a:spcPct val="100000"/>
              </a:lnSpc>
            </a:pPr>
            <a:r>
              <a:rPr lang="fa-IR" sz="1600" dirty="0" smtClean="0">
                <a:cs typeface="B Homa" panose="00000400000000000000" pitchFamily="2" charset="-78"/>
              </a:rPr>
              <a:t>بهار 1399</a:t>
            </a:r>
            <a:endParaRPr lang="en-US" sz="1600" dirty="0">
              <a:cs typeface="B Homa" panose="00000400000000000000" pitchFamily="2" charset="-78"/>
            </a:endParaRPr>
          </a:p>
        </p:txBody>
      </p:sp>
    </p:spTree>
    <p:extLst>
      <p:ext uri="{BB962C8B-B14F-4D97-AF65-F5344CB8AC3E}">
        <p14:creationId xmlns:p14="http://schemas.microsoft.com/office/powerpoint/2010/main" val="1635987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3</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927" y="1512651"/>
            <a:ext cx="2634331" cy="4888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910" y="1719726"/>
            <a:ext cx="3579198" cy="44739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92" y="1512651"/>
            <a:ext cx="3269299" cy="4865029"/>
          </a:xfrm>
          <a:prstGeom prst="rect">
            <a:avLst/>
          </a:prstGeom>
        </p:spPr>
      </p:pic>
    </p:spTree>
    <p:extLst>
      <p:ext uri="{BB962C8B-B14F-4D97-AF65-F5344CB8AC3E}">
        <p14:creationId xmlns:p14="http://schemas.microsoft.com/office/powerpoint/2010/main" val="3682854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177470" y="759854"/>
            <a:ext cx="7996839" cy="5487911"/>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3185375" y="4911931"/>
            <a:ext cx="5604510" cy="10036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4400" dirty="0" smtClean="0">
                <a:cs typeface="B Homa" panose="00000400000000000000" pitchFamily="2" charset="-78"/>
              </a:rPr>
              <a:t>جلسه چهارم: راندو کروکی</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924" y="1118520"/>
            <a:ext cx="3793411" cy="3793411"/>
          </a:xfrm>
          <a:prstGeom prst="rect">
            <a:avLst/>
          </a:prstGeom>
        </p:spPr>
      </p:pic>
      <p:cxnSp>
        <p:nvCxnSpPr>
          <p:cNvPr id="9" name="Straight Connector 8"/>
          <p:cNvCxnSpPr/>
          <p:nvPr/>
        </p:nvCxnSpPr>
        <p:spPr>
          <a:xfrm flipH="1">
            <a:off x="6246254" y="2781837"/>
            <a:ext cx="270456" cy="231819"/>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3164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4</a:t>
            </a:r>
            <a:endParaRPr lang="en-US" sz="2800" dirty="0">
              <a:cs typeface="B Homa" panose="00000400000000000000" pitchFamily="2" charset="-78"/>
            </a:endParaRPr>
          </a:p>
        </p:txBody>
      </p:sp>
      <p:sp>
        <p:nvSpPr>
          <p:cNvPr id="8" name="Rectangle 6"/>
          <p:cNvSpPr>
            <a:spLocks noChangeArrowheads="1"/>
          </p:cNvSpPr>
          <p:nvPr/>
        </p:nvSpPr>
        <p:spPr bwMode="auto">
          <a:xfrm>
            <a:off x="515156" y="1449903"/>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8303" y="1596086"/>
            <a:ext cx="2587430" cy="4804714"/>
          </a:xfrm>
          <a:prstGeom prst="rect">
            <a:avLst/>
          </a:prstGeom>
        </p:spPr>
      </p:pic>
      <p:sp>
        <p:nvSpPr>
          <p:cNvPr id="9" name="Title 1"/>
          <p:cNvSpPr txBox="1">
            <a:spLocks/>
          </p:cNvSpPr>
          <p:nvPr/>
        </p:nvSpPr>
        <p:spPr>
          <a:xfrm>
            <a:off x="1558352" y="2853159"/>
            <a:ext cx="6883811" cy="14355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solidFill>
                  <a:srgbClr val="FF0000"/>
                </a:solidFill>
                <a:cs typeface="B Homa" panose="00000400000000000000" pitchFamily="2" charset="-78"/>
              </a:rPr>
              <a:t>فیلم های آموزش راندو از طریق واتس آپ در گروه دانشجویان قرار داده شد</a:t>
            </a:r>
          </a:p>
        </p:txBody>
      </p:sp>
    </p:spTree>
    <p:extLst>
      <p:ext uri="{BB962C8B-B14F-4D97-AF65-F5344CB8AC3E}">
        <p14:creationId xmlns:p14="http://schemas.microsoft.com/office/powerpoint/2010/main" val="2131333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4</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720" y="1674767"/>
            <a:ext cx="2431237" cy="45011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348" y="1674767"/>
            <a:ext cx="3630769" cy="26171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31" y="3925350"/>
            <a:ext cx="4153437" cy="2197860"/>
          </a:xfrm>
          <a:prstGeom prst="rect">
            <a:avLst/>
          </a:prstGeom>
        </p:spPr>
      </p:pic>
    </p:spTree>
    <p:extLst>
      <p:ext uri="{BB962C8B-B14F-4D97-AF65-F5344CB8AC3E}">
        <p14:creationId xmlns:p14="http://schemas.microsoft.com/office/powerpoint/2010/main" val="2457252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4</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974" y="1778792"/>
            <a:ext cx="2432247" cy="44996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132" y="1778792"/>
            <a:ext cx="4289201" cy="2398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1" y="4177567"/>
            <a:ext cx="3812683" cy="2213474"/>
          </a:xfrm>
          <a:prstGeom prst="rect">
            <a:avLst/>
          </a:prstGeom>
        </p:spPr>
      </p:pic>
    </p:spTree>
    <p:extLst>
      <p:ext uri="{BB962C8B-B14F-4D97-AF65-F5344CB8AC3E}">
        <p14:creationId xmlns:p14="http://schemas.microsoft.com/office/powerpoint/2010/main" val="4224227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4</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670" y="1645489"/>
            <a:ext cx="2570438" cy="47553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200" y="1855070"/>
            <a:ext cx="3480831" cy="4249515"/>
          </a:xfrm>
          <a:prstGeom prst="rect">
            <a:avLst/>
          </a:prstGeom>
        </p:spPr>
      </p:pic>
    </p:spTree>
    <p:extLst>
      <p:ext uri="{BB962C8B-B14F-4D97-AF65-F5344CB8AC3E}">
        <p14:creationId xmlns:p14="http://schemas.microsoft.com/office/powerpoint/2010/main" val="2191806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177470" y="759854"/>
            <a:ext cx="7996839" cy="5487911"/>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3185375" y="4911931"/>
            <a:ext cx="5604510" cy="10036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4400" dirty="0" smtClean="0">
                <a:cs typeface="B Homa" panose="00000400000000000000" pitchFamily="2" charset="-78"/>
              </a:rPr>
              <a:t>جلسه پنجم: راندو حرفه ای</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924" y="1118520"/>
            <a:ext cx="3793411" cy="3793411"/>
          </a:xfrm>
          <a:prstGeom prst="rect">
            <a:avLst/>
          </a:prstGeom>
        </p:spPr>
      </p:pic>
      <p:cxnSp>
        <p:nvCxnSpPr>
          <p:cNvPr id="9" name="Straight Connector 8"/>
          <p:cNvCxnSpPr/>
          <p:nvPr/>
        </p:nvCxnSpPr>
        <p:spPr>
          <a:xfrm flipH="1">
            <a:off x="6246254" y="2781837"/>
            <a:ext cx="270456" cy="231819"/>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79202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5</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حرفه ای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381" y="1644298"/>
            <a:ext cx="2565304" cy="47565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193" y="1883303"/>
            <a:ext cx="3291775" cy="37626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53" y="2089365"/>
            <a:ext cx="3608034" cy="4084094"/>
          </a:xfrm>
          <a:prstGeom prst="rect">
            <a:avLst/>
          </a:prstGeom>
        </p:spPr>
      </p:pic>
    </p:spTree>
    <p:extLst>
      <p:ext uri="{BB962C8B-B14F-4D97-AF65-F5344CB8AC3E}">
        <p14:creationId xmlns:p14="http://schemas.microsoft.com/office/powerpoint/2010/main" val="3111971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5</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حرفه ای</a:t>
            </a:r>
            <a:endParaRPr lang="en-US" sz="2800" dirty="0">
              <a:cs typeface="B Homa"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923" y="1676326"/>
            <a:ext cx="2435034" cy="44980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859" y="1676326"/>
            <a:ext cx="4120166" cy="40686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60" y="1788227"/>
            <a:ext cx="3163771" cy="3844861"/>
          </a:xfrm>
          <a:prstGeom prst="rect">
            <a:avLst/>
          </a:prstGeom>
        </p:spPr>
      </p:pic>
    </p:spTree>
    <p:extLst>
      <p:ext uri="{BB962C8B-B14F-4D97-AF65-F5344CB8AC3E}">
        <p14:creationId xmlns:p14="http://schemas.microsoft.com/office/powerpoint/2010/main" val="52168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5</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حرفه ای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518" y="1623691"/>
            <a:ext cx="2586104" cy="47771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551" y="1874428"/>
            <a:ext cx="4231314" cy="4101844"/>
          </a:xfrm>
          <a:prstGeom prst="rect">
            <a:avLst/>
          </a:prstGeom>
        </p:spPr>
      </p:pic>
    </p:spTree>
    <p:extLst>
      <p:ext uri="{BB962C8B-B14F-4D97-AF65-F5344CB8AC3E}">
        <p14:creationId xmlns:p14="http://schemas.microsoft.com/office/powerpoint/2010/main" val="53141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989206" y="708339"/>
            <a:ext cx="7996839" cy="5487911"/>
          </a:xfrm>
          <a:prstGeom prst="rect">
            <a:avLst/>
          </a:prstGeom>
          <a:solidFill>
            <a:schemeClr val="accent3">
              <a:lumMod val="75000"/>
            </a:schemeClr>
          </a:solidFill>
          <a:ln>
            <a:noFill/>
          </a:ln>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3185372" y="4781203"/>
            <a:ext cx="5604510" cy="10036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2800" dirty="0" smtClean="0">
                <a:solidFill>
                  <a:schemeClr val="bg1"/>
                </a:solidFill>
                <a:cs typeface="B Homa" panose="00000400000000000000" pitchFamily="2" charset="-78"/>
              </a:rPr>
              <a:t>چشم ها را باید شست، جور دیگر باید دید</a:t>
            </a:r>
            <a:endParaRPr lang="en-US" sz="2800" dirty="0">
              <a:solidFill>
                <a:schemeClr val="bg1"/>
              </a:solidFill>
              <a:cs typeface="B Homa"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326" y="1311240"/>
            <a:ext cx="3716601" cy="3716601"/>
          </a:xfrm>
          <a:prstGeom prst="rect">
            <a:avLst/>
          </a:prstGeom>
        </p:spPr>
      </p:pic>
    </p:spTree>
    <p:extLst>
      <p:ext uri="{BB962C8B-B14F-4D97-AF65-F5344CB8AC3E}">
        <p14:creationId xmlns:p14="http://schemas.microsoft.com/office/powerpoint/2010/main" val="1040755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5</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حرفه ای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354" y="1762807"/>
            <a:ext cx="2503264" cy="46379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876" y="1792543"/>
            <a:ext cx="4508142" cy="28468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65" y="3830698"/>
            <a:ext cx="3412711" cy="2205734"/>
          </a:xfrm>
          <a:prstGeom prst="rect">
            <a:avLst/>
          </a:prstGeom>
        </p:spPr>
      </p:pic>
    </p:spTree>
    <p:extLst>
      <p:ext uri="{BB962C8B-B14F-4D97-AF65-F5344CB8AC3E}">
        <p14:creationId xmlns:p14="http://schemas.microsoft.com/office/powerpoint/2010/main" val="3173117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5</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راندو حرفه ای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939" y="1596085"/>
            <a:ext cx="2442039" cy="44940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687" y="2293954"/>
            <a:ext cx="2885082" cy="37961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51" y="1449902"/>
            <a:ext cx="3602966" cy="4503707"/>
          </a:xfrm>
          <a:prstGeom prst="rect">
            <a:avLst/>
          </a:prstGeom>
        </p:spPr>
      </p:pic>
    </p:spTree>
    <p:extLst>
      <p:ext uri="{BB962C8B-B14F-4D97-AF65-F5344CB8AC3E}">
        <p14:creationId xmlns:p14="http://schemas.microsoft.com/office/powerpoint/2010/main" val="3482285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247834" y="592429"/>
            <a:ext cx="7996839" cy="5487911"/>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2596192" y="4911931"/>
            <a:ext cx="6782873" cy="100361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4400" dirty="0" smtClean="0">
                <a:cs typeface="B Homa" panose="00000400000000000000" pitchFamily="2" charset="-78"/>
              </a:rPr>
              <a:t>جلسه ششم: نحوه شیت بندی و ارایه</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924" y="1118520"/>
            <a:ext cx="3793411" cy="3793411"/>
          </a:xfrm>
          <a:prstGeom prst="rect">
            <a:avLst/>
          </a:prstGeom>
        </p:spPr>
      </p:pic>
      <p:cxnSp>
        <p:nvCxnSpPr>
          <p:cNvPr id="9" name="Straight Connector 8"/>
          <p:cNvCxnSpPr/>
          <p:nvPr/>
        </p:nvCxnSpPr>
        <p:spPr>
          <a:xfrm flipH="1">
            <a:off x="6246254" y="2781837"/>
            <a:ext cx="270456" cy="231819"/>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0292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307" y="1695062"/>
            <a:ext cx="2547467" cy="4705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223" y="2165865"/>
            <a:ext cx="5325940" cy="3788290"/>
          </a:xfrm>
          <a:prstGeom prst="rect">
            <a:avLst/>
          </a:prstGeom>
        </p:spPr>
      </p:pic>
    </p:spTree>
    <p:extLst>
      <p:ext uri="{BB962C8B-B14F-4D97-AF65-F5344CB8AC3E}">
        <p14:creationId xmlns:p14="http://schemas.microsoft.com/office/powerpoint/2010/main" val="2997887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726" y="1808571"/>
            <a:ext cx="2439231" cy="44956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372" y="2171679"/>
            <a:ext cx="5296436" cy="3714861"/>
          </a:xfrm>
          <a:prstGeom prst="rect">
            <a:avLst/>
          </a:prstGeom>
        </p:spPr>
      </p:pic>
    </p:spTree>
    <p:extLst>
      <p:ext uri="{BB962C8B-B14F-4D97-AF65-F5344CB8AC3E}">
        <p14:creationId xmlns:p14="http://schemas.microsoft.com/office/powerpoint/2010/main" val="102251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611" y="1671272"/>
            <a:ext cx="2560346" cy="47295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78" y="2338588"/>
            <a:ext cx="3867955" cy="3867955"/>
          </a:xfrm>
          <a:prstGeom prst="rect">
            <a:avLst/>
          </a:prstGeom>
        </p:spPr>
      </p:pic>
    </p:spTree>
    <p:extLst>
      <p:ext uri="{BB962C8B-B14F-4D97-AF65-F5344CB8AC3E}">
        <p14:creationId xmlns:p14="http://schemas.microsoft.com/office/powerpoint/2010/main" val="2623190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489" y="1899534"/>
            <a:ext cx="2429468" cy="45012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294" y="2084828"/>
            <a:ext cx="4918656" cy="3887105"/>
          </a:xfrm>
          <a:prstGeom prst="rect">
            <a:avLst/>
          </a:prstGeom>
        </p:spPr>
      </p:pic>
    </p:spTree>
    <p:extLst>
      <p:ext uri="{BB962C8B-B14F-4D97-AF65-F5344CB8AC3E}">
        <p14:creationId xmlns:p14="http://schemas.microsoft.com/office/powerpoint/2010/main" val="1010392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340" y="1596085"/>
            <a:ext cx="2603525" cy="48309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598" y="1796706"/>
            <a:ext cx="3618695" cy="4257288"/>
          </a:xfrm>
          <a:prstGeom prst="rect">
            <a:avLst/>
          </a:prstGeom>
        </p:spPr>
      </p:pic>
    </p:spTree>
    <p:extLst>
      <p:ext uri="{BB962C8B-B14F-4D97-AF65-F5344CB8AC3E}">
        <p14:creationId xmlns:p14="http://schemas.microsoft.com/office/powerpoint/2010/main" val="2163079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6339" y="1923839"/>
            <a:ext cx="2423618" cy="44769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484" y="2627110"/>
            <a:ext cx="4506532" cy="3192127"/>
          </a:xfrm>
          <a:prstGeom prst="rect">
            <a:avLst/>
          </a:prstGeom>
        </p:spPr>
      </p:pic>
    </p:spTree>
    <p:extLst>
      <p:ext uri="{BB962C8B-B14F-4D97-AF65-F5344CB8AC3E}">
        <p14:creationId xmlns:p14="http://schemas.microsoft.com/office/powerpoint/2010/main" val="280775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334" y="1482070"/>
            <a:ext cx="2664774" cy="49187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098" y="2298111"/>
            <a:ext cx="5029133" cy="3286645"/>
          </a:xfrm>
          <a:prstGeom prst="rect">
            <a:avLst/>
          </a:prstGeom>
        </p:spPr>
      </p:pic>
    </p:spTree>
    <p:extLst>
      <p:ext uri="{BB962C8B-B14F-4D97-AF65-F5344CB8AC3E}">
        <p14:creationId xmlns:p14="http://schemas.microsoft.com/office/powerpoint/2010/main" val="371041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177470" y="759854"/>
            <a:ext cx="7996839" cy="5487911"/>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3443999" y="4911931"/>
            <a:ext cx="5604510" cy="100361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4400" dirty="0" smtClean="0">
                <a:cs typeface="B Homa" panose="00000400000000000000" pitchFamily="2" charset="-78"/>
              </a:rPr>
              <a:t>جلسه اول: تمرین خط و خطوط</a:t>
            </a:r>
            <a:endParaRPr lang="en-US" sz="44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924" y="1118520"/>
            <a:ext cx="3793411" cy="3793411"/>
          </a:xfrm>
          <a:prstGeom prst="rect">
            <a:avLst/>
          </a:prstGeom>
        </p:spPr>
      </p:pic>
      <p:cxnSp>
        <p:nvCxnSpPr>
          <p:cNvPr id="9" name="Straight Connector 8"/>
          <p:cNvCxnSpPr/>
          <p:nvPr/>
        </p:nvCxnSpPr>
        <p:spPr>
          <a:xfrm flipH="1">
            <a:off x="6246254" y="2781837"/>
            <a:ext cx="270456" cy="231819"/>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65330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37" y="1672307"/>
            <a:ext cx="2421181" cy="45060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627" y="2936498"/>
            <a:ext cx="6118001" cy="2849402"/>
          </a:xfrm>
          <a:prstGeom prst="rect">
            <a:avLst/>
          </a:prstGeom>
        </p:spPr>
      </p:pic>
    </p:spTree>
    <p:extLst>
      <p:ext uri="{BB962C8B-B14F-4D97-AF65-F5344CB8AC3E}">
        <p14:creationId xmlns:p14="http://schemas.microsoft.com/office/powerpoint/2010/main" val="1503926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240" y="1906072"/>
            <a:ext cx="2356717" cy="433374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88" y="2519819"/>
            <a:ext cx="4722656" cy="3201352"/>
          </a:xfrm>
          <a:prstGeom prst="rect">
            <a:avLst/>
          </a:prstGeom>
        </p:spPr>
      </p:pic>
    </p:spTree>
    <p:extLst>
      <p:ext uri="{BB962C8B-B14F-4D97-AF65-F5344CB8AC3E}">
        <p14:creationId xmlns:p14="http://schemas.microsoft.com/office/powerpoint/2010/main" val="2320616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277" y="1552417"/>
            <a:ext cx="2567260" cy="47458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048" y="2349527"/>
            <a:ext cx="4449182" cy="3129561"/>
          </a:xfrm>
          <a:prstGeom prst="rect">
            <a:avLst/>
          </a:prstGeom>
        </p:spPr>
      </p:pic>
    </p:spTree>
    <p:extLst>
      <p:ext uri="{BB962C8B-B14F-4D97-AF65-F5344CB8AC3E}">
        <p14:creationId xmlns:p14="http://schemas.microsoft.com/office/powerpoint/2010/main" val="389411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6</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شیت بندی</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860" y="1694085"/>
            <a:ext cx="2406758" cy="44625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775" y="2392250"/>
            <a:ext cx="4288665" cy="3216499"/>
          </a:xfrm>
          <a:prstGeom prst="rect">
            <a:avLst/>
          </a:prstGeom>
        </p:spPr>
      </p:pic>
    </p:spTree>
    <p:extLst>
      <p:ext uri="{BB962C8B-B14F-4D97-AF65-F5344CB8AC3E}">
        <p14:creationId xmlns:p14="http://schemas.microsoft.com/office/powerpoint/2010/main" val="91845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51550" y="1161773"/>
            <a:ext cx="6812924" cy="3312987"/>
          </a:xfrm>
        </p:spPr>
        <p:txBody>
          <a:bodyPr>
            <a:noAutofit/>
          </a:bodyPr>
          <a:lstStyle/>
          <a:p>
            <a:pPr algn="r" rtl="1"/>
            <a:r>
              <a:rPr lang="fa-IR" sz="1800" b="1" dirty="0" smtClean="0">
                <a:cs typeface="B Homa" panose="00000400000000000000" pitchFamily="2" charset="-78"/>
              </a:rPr>
              <a:t>1- خط بی حوصله</a:t>
            </a:r>
            <a:r>
              <a:rPr lang="fa-IR" sz="1800" dirty="0" smtClean="0">
                <a:cs typeface="B Homa" panose="00000400000000000000" pitchFamily="2" charset="-78"/>
              </a:rPr>
              <a:t>: خطی است که یکسر آن قوی کشیده شده و انتهای دیگر آن رها گردد. ترسیم این خط با مداد درست می باشد.</a:t>
            </a:r>
          </a:p>
          <a:p>
            <a:pPr algn="r" rtl="1"/>
            <a:r>
              <a:rPr lang="fa-IR" sz="1800" b="1" dirty="0" smtClean="0">
                <a:cs typeface="B Homa" panose="00000400000000000000" pitchFamily="2" charset="-78"/>
              </a:rPr>
              <a:t>2- خط پشمالو</a:t>
            </a:r>
            <a:r>
              <a:rPr lang="fa-IR" sz="1800" dirty="0" smtClean="0">
                <a:cs typeface="B Homa" panose="00000400000000000000" pitchFamily="2" charset="-78"/>
              </a:rPr>
              <a:t>: خطی که بریده بریده کشیده شده و در محل اتصال خطوط هم پوشانی دارد. (خط منقطع، خط ترس، خط تردید)</a:t>
            </a:r>
          </a:p>
          <a:p>
            <a:pPr algn="r" rtl="1"/>
            <a:r>
              <a:rPr lang="fa-IR" sz="1800" b="1" dirty="0" smtClean="0">
                <a:cs typeface="B Homa" panose="00000400000000000000" pitchFamily="2" charset="-78"/>
              </a:rPr>
              <a:t>3- خط کروکی: </a:t>
            </a:r>
            <a:r>
              <a:rPr lang="fa-IR" sz="1800" dirty="0" smtClean="0">
                <a:cs typeface="B Homa" panose="00000400000000000000" pitchFamily="2" charset="-78"/>
              </a:rPr>
              <a:t>خطی که ابتدا و انتهای مشخص دارد. صاف، ممتد، بدون شکم دادن و دقیق کشیده می شود. اندکی لرزیدن خط جلوه آن را بیشتر کرده و ترسیم آن را راحت تر می کند. برای تمرین خط کروکی لازم است یک کاغذ بردارید و در یک سر کاغذ یک نقطه و در سر دیگر نقطه دیگر بگذارید و سپس این دو نقطه را با خط کروکی به هم وصل کنید.</a:t>
            </a:r>
          </a:p>
          <a:p>
            <a:pPr algn="r" rtl="1"/>
            <a:endParaRPr lang="en-US" sz="1800" dirty="0">
              <a:cs typeface="B Homa" panose="00000400000000000000" pitchFamily="2" charset="-78"/>
            </a:endParaRPr>
          </a:p>
        </p:txBody>
      </p:sp>
      <p:sp>
        <p:nvSpPr>
          <p:cNvPr id="6" name="Subtitle 2"/>
          <p:cNvSpPr txBox="1">
            <a:spLocks/>
          </p:cNvSpPr>
          <p:nvPr/>
        </p:nvSpPr>
        <p:spPr>
          <a:xfrm>
            <a:off x="2240924" y="5601483"/>
            <a:ext cx="9401577" cy="11084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fa-IR" sz="1800" dirty="0" smtClean="0">
                <a:cs typeface="B Homa" panose="00000400000000000000" pitchFamily="2" charset="-78"/>
              </a:rPr>
              <a:t>1- سعی کنید خط هایی که ترسیم می کنید شکم ندهند.</a:t>
            </a:r>
          </a:p>
          <a:p>
            <a:pPr algn="r" rtl="1"/>
            <a:r>
              <a:rPr lang="fa-IR" sz="1800" dirty="0" smtClean="0">
                <a:cs typeface="B Homa" panose="00000400000000000000" pitchFamily="2" charset="-78"/>
              </a:rPr>
              <a:t>2- جنس خط، کروکی گونه باشد، خط کروکی در حول خود می تواند لرزان کشیده شود.</a:t>
            </a:r>
          </a:p>
          <a:p>
            <a:pPr algn="r" rtl="1"/>
            <a:r>
              <a:rPr lang="fa-IR" sz="1800" dirty="0" smtClean="0">
                <a:cs typeface="B Homa" panose="00000400000000000000" pitchFamily="2" charset="-78"/>
              </a:rPr>
              <a:t>3-تمرینات خط کروکی حتماً باید از ابتدای صفحه تا انتهای صفحه باشند و هیچ خطی وسط صفحه رها نشود.</a:t>
            </a:r>
          </a:p>
          <a:p>
            <a:pPr algn="r" rtl="1"/>
            <a:endParaRPr lang="en-US" sz="1800" dirty="0">
              <a:cs typeface="B Homa" panose="00000400000000000000" pitchFamily="2" charset="-78"/>
            </a:endParaRPr>
          </a:p>
        </p:txBody>
      </p:sp>
      <p:sp>
        <p:nvSpPr>
          <p:cNvPr id="7" name="Oval Callout 6"/>
          <p:cNvSpPr/>
          <p:nvPr/>
        </p:nvSpPr>
        <p:spPr>
          <a:xfrm>
            <a:off x="8448541" y="108296"/>
            <a:ext cx="3103808" cy="812075"/>
          </a:xfrm>
          <a:prstGeom prst="wedgeEllipse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8899301" y="149387"/>
            <a:ext cx="2166744" cy="56340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200" b="1" dirty="0" smtClean="0">
                <a:cs typeface="B Homa" panose="00000400000000000000" pitchFamily="2" charset="-78"/>
              </a:rPr>
              <a:t>خط و انواع ماهیت آن</a:t>
            </a:r>
            <a:endParaRPr lang="en-US" sz="2200" b="1" dirty="0">
              <a:cs typeface="B Homa" panose="00000400000000000000" pitchFamily="2" charset="-78"/>
            </a:endParaRPr>
          </a:p>
        </p:txBody>
      </p:sp>
      <p:sp>
        <p:nvSpPr>
          <p:cNvPr id="10" name="Oval Callout 9"/>
          <p:cNvSpPr/>
          <p:nvPr/>
        </p:nvSpPr>
        <p:spPr>
          <a:xfrm>
            <a:off x="8062175" y="4623000"/>
            <a:ext cx="3490174" cy="737081"/>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45428" y="4780954"/>
            <a:ext cx="2720617" cy="430887"/>
          </a:xfrm>
          <a:prstGeom prst="rect">
            <a:avLst/>
          </a:prstGeom>
        </p:spPr>
        <p:txBody>
          <a:bodyPr wrap="none">
            <a:spAutoFit/>
          </a:bodyPr>
          <a:lstStyle/>
          <a:p>
            <a:r>
              <a:rPr lang="fa-IR" sz="2200" b="1" dirty="0" smtClean="0">
                <a:cs typeface="B Homa" panose="00000400000000000000" pitchFamily="2" charset="-78"/>
              </a:rPr>
              <a:t>نکات ترسیم خطوط کروکی</a:t>
            </a:r>
            <a:endParaRPr lang="en-US" sz="2200" b="1" dirty="0">
              <a:cs typeface="B Homa" panose="00000400000000000000" pitchFamily="2" charset="-78"/>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65" y="3243634"/>
            <a:ext cx="3814353" cy="51919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29" y="1161773"/>
            <a:ext cx="3771023" cy="38711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29" y="1780478"/>
            <a:ext cx="3771023" cy="46695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095" y="2642990"/>
            <a:ext cx="3771023" cy="472246"/>
          </a:xfrm>
          <a:prstGeom prst="rect">
            <a:avLst/>
          </a:prstGeom>
        </p:spPr>
      </p:pic>
      <p:sp>
        <p:nvSpPr>
          <p:cNvPr id="20" name="Left Arrow 19"/>
          <p:cNvSpPr/>
          <p:nvPr/>
        </p:nvSpPr>
        <p:spPr>
          <a:xfrm>
            <a:off x="4520485" y="1258551"/>
            <a:ext cx="721217" cy="19355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Left Arrow 20"/>
          <p:cNvSpPr/>
          <p:nvPr/>
        </p:nvSpPr>
        <p:spPr>
          <a:xfrm>
            <a:off x="4520484" y="1877575"/>
            <a:ext cx="721217" cy="19355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Left Arrow 21"/>
          <p:cNvSpPr/>
          <p:nvPr/>
        </p:nvSpPr>
        <p:spPr>
          <a:xfrm>
            <a:off x="4551609" y="2990500"/>
            <a:ext cx="721217" cy="19355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65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9397" y="572998"/>
            <a:ext cx="11062952" cy="1554066"/>
          </a:xfrm>
        </p:spPr>
        <p:txBody>
          <a:bodyPr>
            <a:noAutofit/>
          </a:bodyPr>
          <a:lstStyle/>
          <a:p>
            <a:pPr algn="r" rtl="1"/>
            <a:r>
              <a:rPr lang="fa-IR" sz="1800" b="1" dirty="0" smtClean="0">
                <a:cs typeface="B Homa" panose="00000400000000000000" pitchFamily="2" charset="-78"/>
              </a:rPr>
              <a:t>خط اسکیس</a:t>
            </a:r>
            <a:r>
              <a:rPr lang="fa-IR" sz="1800" dirty="0" smtClean="0">
                <a:cs typeface="B Homa" panose="00000400000000000000" pitchFamily="2" charset="-78"/>
              </a:rPr>
              <a:t>: خط اسکیس بین دو نقطه مشخص ترسیم می شود با این تفاوت که با سرعتی بیشتر از خط کروکی ترسیم خواهد شد، به همین دلیل برای ترسیم خط اسکیس باید حداقل یک بار جهت و مسیر آن را امتحان کرد و بعد آن را کشید. لذا خط اسکیس بین هر دو نقطه حداقل 2 بار کشیده می شود. خط اسکیس معمولاً به دلیل سرعت زیاد در ترسیم، پوک می شود که این خود برای این خط حسن است.</a:t>
            </a:r>
          </a:p>
          <a:p>
            <a:pPr algn="r" rtl="1"/>
            <a:endParaRPr lang="en-US" sz="1800" dirty="0">
              <a:cs typeface="B Homa" panose="00000400000000000000" pitchFamily="2" charset="-78"/>
            </a:endParaRPr>
          </a:p>
        </p:txBody>
      </p:sp>
      <p:sp>
        <p:nvSpPr>
          <p:cNvPr id="6" name="Subtitle 2"/>
          <p:cNvSpPr txBox="1">
            <a:spLocks/>
          </p:cNvSpPr>
          <p:nvPr/>
        </p:nvSpPr>
        <p:spPr>
          <a:xfrm>
            <a:off x="2150772" y="2853246"/>
            <a:ext cx="940157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fa-IR" sz="1800" dirty="0" smtClean="0">
                <a:cs typeface="B Homa" panose="00000400000000000000" pitchFamily="2" charset="-78"/>
              </a:rPr>
              <a:t>1- در کشیدن خط اسکیس نباید هیچ گونه لرزشی وجود داشته باشد.</a:t>
            </a:r>
          </a:p>
          <a:p>
            <a:pPr algn="r" rtl="1"/>
            <a:r>
              <a:rPr lang="fa-IR" sz="1800" dirty="0" smtClean="0">
                <a:cs typeface="B Homa" panose="00000400000000000000" pitchFamily="2" charset="-78"/>
              </a:rPr>
              <a:t>2- خط اسکیس هم نباید شکم بدهد.</a:t>
            </a:r>
          </a:p>
          <a:p>
            <a:pPr algn="r" rtl="1"/>
            <a:r>
              <a:rPr lang="fa-IR" sz="1800" dirty="0" smtClean="0">
                <a:cs typeface="B Homa" panose="00000400000000000000" pitchFamily="2" charset="-78"/>
              </a:rPr>
              <a:t>3- نقاط ابتدایی و انتهایی باید به هم برسند.</a:t>
            </a:r>
          </a:p>
          <a:p>
            <a:pPr algn="r" rtl="1"/>
            <a:endParaRPr lang="en-US" sz="1800" dirty="0">
              <a:cs typeface="B Homa" panose="00000400000000000000" pitchFamily="2" charset="-78"/>
            </a:endParaRPr>
          </a:p>
        </p:txBody>
      </p:sp>
      <p:sp>
        <p:nvSpPr>
          <p:cNvPr id="10" name="Oval Callout 9"/>
          <p:cNvSpPr/>
          <p:nvPr/>
        </p:nvSpPr>
        <p:spPr>
          <a:xfrm>
            <a:off x="7907627" y="1758522"/>
            <a:ext cx="3490174" cy="737081"/>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76990" y="1911620"/>
            <a:ext cx="2951449" cy="430887"/>
          </a:xfrm>
          <a:prstGeom prst="rect">
            <a:avLst/>
          </a:prstGeom>
        </p:spPr>
        <p:txBody>
          <a:bodyPr wrap="none">
            <a:spAutoFit/>
          </a:bodyPr>
          <a:lstStyle/>
          <a:p>
            <a:r>
              <a:rPr lang="fa-IR" sz="2200" b="1" dirty="0" smtClean="0">
                <a:cs typeface="B Homa" panose="00000400000000000000" pitchFamily="2" charset="-78"/>
              </a:rPr>
              <a:t>نکات ترسیم خطوط اسکیسی</a:t>
            </a:r>
            <a:endParaRPr lang="en-US" sz="2200" b="1" dirty="0">
              <a:cs typeface="B Homa" panose="00000400000000000000" pitchFamily="2" charset="-78"/>
            </a:endParaRPr>
          </a:p>
        </p:txBody>
      </p:sp>
    </p:spTree>
    <p:extLst>
      <p:ext uri="{BB962C8B-B14F-4D97-AF65-F5344CB8AC3E}">
        <p14:creationId xmlns:p14="http://schemas.microsoft.com/office/powerpoint/2010/main" val="411315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1</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9" name="Subtitle 2"/>
          <p:cNvSpPr txBox="1">
            <a:spLocks/>
          </p:cNvSpPr>
          <p:nvPr/>
        </p:nvSpPr>
        <p:spPr>
          <a:xfrm>
            <a:off x="2558509" y="1653629"/>
            <a:ext cx="9144000" cy="44792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fa-IR" sz="2000" dirty="0" smtClean="0">
                <a:cs typeface="B Homa" panose="00000400000000000000" pitchFamily="2" charset="-78"/>
              </a:rPr>
              <a:t>1- ابتدا بر روی صفحه کادری به فاصله ی 2 سانتی متری از 4 طرف ایجاد کنید.</a:t>
            </a:r>
          </a:p>
          <a:p>
            <a:pPr algn="r" rtl="1"/>
            <a:r>
              <a:rPr lang="fa-IR" sz="2000" dirty="0" smtClean="0">
                <a:cs typeface="B Homa" panose="00000400000000000000" pitchFamily="2" charset="-78"/>
              </a:rPr>
              <a:t>2- بالای هر صفحه نام، نام خانوادگی، موضوع تمرین، تاریخ درج شود. </a:t>
            </a:r>
          </a:p>
          <a:p>
            <a:pPr algn="r" rtl="1"/>
            <a:r>
              <a:rPr lang="fa-IR" sz="2000" dirty="0" smtClean="0">
                <a:cs typeface="B Homa" panose="00000400000000000000" pitchFamily="2" charset="-78"/>
              </a:rPr>
              <a:t>3- بر روی خطوط کادر به فاصله 1 سانتی متری نقطه گذاری کنید.</a:t>
            </a:r>
          </a:p>
          <a:p>
            <a:pPr algn="r" rtl="1"/>
            <a:r>
              <a:rPr lang="fa-IR" sz="2000" dirty="0" smtClean="0">
                <a:cs typeface="B Homa" panose="00000400000000000000" pitchFamily="2" charset="-78"/>
              </a:rPr>
              <a:t>4- از چپ به راست ترسیم خطوط کروکی </a:t>
            </a:r>
            <a:r>
              <a:rPr lang="fa-IR" sz="2000" dirty="0" smtClean="0">
                <a:solidFill>
                  <a:srgbClr val="FF0000"/>
                </a:solidFill>
                <a:cs typeface="B Homa" panose="00000400000000000000" pitchFamily="2" charset="-78"/>
              </a:rPr>
              <a:t>(3 صفحه)</a:t>
            </a:r>
          </a:p>
          <a:p>
            <a:pPr algn="r" rtl="1"/>
            <a:r>
              <a:rPr lang="fa-IR" sz="2000" dirty="0" smtClean="0">
                <a:cs typeface="B Homa" panose="00000400000000000000" pitchFamily="2" charset="-78"/>
              </a:rPr>
              <a:t>5- از راست به چپ ترسیم خطوط کروکی </a:t>
            </a:r>
            <a:r>
              <a:rPr lang="fa-IR" sz="2000" dirty="0" smtClean="0">
                <a:solidFill>
                  <a:srgbClr val="FF0000"/>
                </a:solidFill>
                <a:cs typeface="B Homa" panose="00000400000000000000" pitchFamily="2" charset="-78"/>
              </a:rPr>
              <a:t>(3 صفحه)</a:t>
            </a:r>
          </a:p>
          <a:p>
            <a:pPr algn="r" rtl="1"/>
            <a:r>
              <a:rPr lang="fa-IR" sz="2000" dirty="0" smtClean="0">
                <a:cs typeface="B Homa" panose="00000400000000000000" pitchFamily="2" charset="-78"/>
              </a:rPr>
              <a:t>6- از بالا به پایین ترسیم خطوط کروکی</a:t>
            </a:r>
            <a:r>
              <a:rPr lang="fa-IR" sz="2000" dirty="0" smtClean="0">
                <a:solidFill>
                  <a:srgbClr val="FF0000"/>
                </a:solidFill>
                <a:cs typeface="B Homa" panose="00000400000000000000" pitchFamily="2" charset="-78"/>
              </a:rPr>
              <a:t> (3 صفحه)</a:t>
            </a:r>
          </a:p>
          <a:p>
            <a:pPr algn="r" rtl="1"/>
            <a:r>
              <a:rPr lang="fa-IR" sz="2000" dirty="0" smtClean="0">
                <a:cs typeface="B Homa" panose="00000400000000000000" pitchFamily="2" charset="-78"/>
              </a:rPr>
              <a:t>7- از پایین به بالا ترسیم خطوط کروکی </a:t>
            </a:r>
            <a:r>
              <a:rPr lang="fa-IR" sz="2000" dirty="0" smtClean="0">
                <a:solidFill>
                  <a:srgbClr val="FF0000"/>
                </a:solidFill>
                <a:cs typeface="B Homa" panose="00000400000000000000" pitchFamily="2" charset="-78"/>
              </a:rPr>
              <a:t>(3 صفحه)</a:t>
            </a:r>
          </a:p>
          <a:p>
            <a:pPr algn="r" rtl="1"/>
            <a:r>
              <a:rPr lang="fa-IR" sz="2000" dirty="0" smtClean="0">
                <a:cs typeface="B Homa" panose="00000400000000000000" pitchFamily="2" charset="-78"/>
              </a:rPr>
              <a:t>8- خطوط را به صورت مایل از چپ به راست </a:t>
            </a:r>
            <a:r>
              <a:rPr lang="fa-IR" sz="2000" dirty="0" smtClean="0">
                <a:solidFill>
                  <a:srgbClr val="FF0000"/>
                </a:solidFill>
                <a:cs typeface="B Homa" panose="00000400000000000000" pitchFamily="2" charset="-78"/>
              </a:rPr>
              <a:t>(3 صفحه)</a:t>
            </a:r>
          </a:p>
          <a:p>
            <a:pPr algn="r" rtl="1"/>
            <a:r>
              <a:rPr lang="fa-IR" sz="2000" dirty="0" smtClean="0">
                <a:cs typeface="B Homa" panose="00000400000000000000" pitchFamily="2" charset="-78"/>
              </a:rPr>
              <a:t>9- خطوط را به صورت مایل از راست به چپ </a:t>
            </a:r>
            <a:r>
              <a:rPr lang="fa-IR" sz="2000" dirty="0" smtClean="0">
                <a:solidFill>
                  <a:srgbClr val="FF0000"/>
                </a:solidFill>
                <a:cs typeface="B Homa" panose="00000400000000000000" pitchFamily="2" charset="-78"/>
              </a:rPr>
              <a:t>(3 صفحه)</a:t>
            </a:r>
          </a:p>
          <a:p>
            <a:pPr algn="r" rtl="1"/>
            <a:r>
              <a:rPr lang="fa-IR" sz="2000" dirty="0" smtClean="0">
                <a:cs typeface="B Homa" panose="00000400000000000000" pitchFamily="2" charset="-78"/>
              </a:rPr>
              <a:t>10- خطوط را به صورت مایل از بالا به پایین </a:t>
            </a:r>
            <a:r>
              <a:rPr lang="fa-IR" sz="2000" dirty="0" smtClean="0">
                <a:solidFill>
                  <a:srgbClr val="FF0000"/>
                </a:solidFill>
                <a:cs typeface="B Homa" panose="00000400000000000000" pitchFamily="2" charset="-78"/>
              </a:rPr>
              <a:t>(3 صفحه)</a:t>
            </a:r>
          </a:p>
          <a:p>
            <a:pPr algn="r" rtl="1"/>
            <a:r>
              <a:rPr lang="fa-IR" sz="2000" dirty="0" smtClean="0">
                <a:cs typeface="B Homa" panose="00000400000000000000" pitchFamily="2" charset="-78"/>
              </a:rPr>
              <a:t>11- خطوط را به صورت مایل از پایین به بالا</a:t>
            </a:r>
            <a:r>
              <a:rPr lang="fa-IR" sz="2000" dirty="0" smtClean="0">
                <a:solidFill>
                  <a:srgbClr val="FF0000"/>
                </a:solidFill>
                <a:cs typeface="B Homa" panose="00000400000000000000" pitchFamily="2" charset="-78"/>
              </a:rPr>
              <a:t> (3 صفحه)</a:t>
            </a:r>
            <a:endParaRPr lang="en-US" sz="2000" dirty="0" smtClean="0">
              <a:solidFill>
                <a:srgbClr val="FF0000"/>
              </a:solidFill>
              <a:cs typeface="B Homa" panose="00000400000000000000" pitchFamily="2" charset="-78"/>
            </a:endParaRPr>
          </a:p>
          <a:p>
            <a:pPr algn="r" rtl="1"/>
            <a:endParaRPr lang="en-US" sz="2000" dirty="0">
              <a:cs typeface="B Homa" panose="00000400000000000000" pitchFamily="2" charset="-78"/>
            </a:endParaRPr>
          </a:p>
        </p:txBody>
      </p:sp>
      <p:pic>
        <p:nvPicPr>
          <p:cNvPr id="10" name="Picture 5" descr="BD05048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47" y="2841052"/>
            <a:ext cx="3164924" cy="329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انواع خطوط</a:t>
            </a:r>
            <a:endParaRPr lang="en-US" sz="2800" dirty="0">
              <a:cs typeface="B Homa" panose="00000400000000000000" pitchFamily="2" charset="-78"/>
            </a:endParaRPr>
          </a:p>
        </p:txBody>
      </p:sp>
    </p:spTree>
    <p:extLst>
      <p:ext uri="{BB962C8B-B14F-4D97-AF65-F5344CB8AC3E}">
        <p14:creationId xmlns:p14="http://schemas.microsoft.com/office/powerpoint/2010/main" val="10351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177470" y="759854"/>
            <a:ext cx="7996839" cy="5487911"/>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6" name="Title 1"/>
          <p:cNvSpPr txBox="1">
            <a:spLocks/>
          </p:cNvSpPr>
          <p:nvPr/>
        </p:nvSpPr>
        <p:spPr>
          <a:xfrm>
            <a:off x="3185375" y="4911931"/>
            <a:ext cx="5604510" cy="100361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4400" dirty="0" smtClean="0">
                <a:cs typeface="B Homa" panose="00000400000000000000" pitchFamily="2" charset="-78"/>
              </a:rPr>
              <a:t>جلسه دوم: کروکی ساده</a:t>
            </a:r>
          </a:p>
          <a:p>
            <a:r>
              <a:rPr lang="fa-IR" sz="2600" dirty="0" smtClean="0">
                <a:cs typeface="B Homa" panose="00000400000000000000" pitchFamily="2" charset="-78"/>
              </a:rPr>
              <a:t>با </a:t>
            </a:r>
            <a:r>
              <a:rPr lang="fa-IR" sz="2600" dirty="0" smtClean="0">
                <a:cs typeface="B Homa" panose="00000400000000000000" pitchFamily="2" charset="-78"/>
              </a:rPr>
              <a:t>فکر خط </a:t>
            </a:r>
            <a:r>
              <a:rPr lang="fa-IR" sz="2600" dirty="0" smtClean="0">
                <a:cs typeface="B Homa" panose="00000400000000000000" pitchFamily="2" charset="-78"/>
              </a:rPr>
              <a:t>کروکی را بکشید</a:t>
            </a:r>
            <a:r>
              <a:rPr lang="fa-IR" sz="2600" dirty="0" smtClean="0">
                <a:cs typeface="B Homa" panose="00000400000000000000" pitchFamily="2" charset="-78"/>
              </a:rPr>
              <a:t>!!</a:t>
            </a:r>
            <a:endParaRPr lang="en-US" sz="26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924" y="1118520"/>
            <a:ext cx="3793411" cy="3793411"/>
          </a:xfrm>
          <a:prstGeom prst="rect">
            <a:avLst/>
          </a:prstGeom>
        </p:spPr>
      </p:pic>
      <p:cxnSp>
        <p:nvCxnSpPr>
          <p:cNvPr id="9" name="Straight Connector 8"/>
          <p:cNvCxnSpPr/>
          <p:nvPr/>
        </p:nvCxnSpPr>
        <p:spPr>
          <a:xfrm flipH="1">
            <a:off x="6246254" y="2781837"/>
            <a:ext cx="270456" cy="231819"/>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797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9876042" y="264633"/>
            <a:ext cx="1583915" cy="862885"/>
          </a:xfrm>
          <a:prstGeom prst="wedgeEllipseCallou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844078" y="410817"/>
            <a:ext cx="1539540" cy="57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تمرین </a:t>
            </a:r>
            <a:r>
              <a:rPr lang="fa-IR" sz="2800" dirty="0" smtClean="0">
                <a:cs typeface="B Homa" panose="00000400000000000000" pitchFamily="2" charset="-78"/>
              </a:rPr>
              <a:t>2</a:t>
            </a:r>
            <a:endParaRPr lang="en-US" sz="2800" dirty="0">
              <a:cs typeface="B Homa" panose="00000400000000000000" pitchFamily="2" charset="-78"/>
            </a:endParaRPr>
          </a:p>
        </p:txBody>
      </p:sp>
      <p:sp>
        <p:nvSpPr>
          <p:cNvPr id="8" name="Rectangle 6"/>
          <p:cNvSpPr>
            <a:spLocks noChangeArrowheads="1"/>
          </p:cNvSpPr>
          <p:nvPr/>
        </p:nvSpPr>
        <p:spPr bwMode="auto">
          <a:xfrm>
            <a:off x="579551" y="1449902"/>
            <a:ext cx="11256134" cy="4950897"/>
          </a:xfrm>
          <a:prstGeom prst="rect">
            <a:avLst/>
          </a:prstGeom>
          <a:solidFill>
            <a:srgbClr val="C4E2C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a-IR" altLang="en-US" sz="1800"/>
          </a:p>
        </p:txBody>
      </p:sp>
      <p:sp>
        <p:nvSpPr>
          <p:cNvPr id="12" name="Oval 11"/>
          <p:cNvSpPr/>
          <p:nvPr/>
        </p:nvSpPr>
        <p:spPr>
          <a:xfrm>
            <a:off x="4391696" y="264633"/>
            <a:ext cx="3026535" cy="716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135193" y="264633"/>
            <a:ext cx="1539540" cy="5705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2800" dirty="0" smtClean="0">
                <a:cs typeface="B Homa" panose="00000400000000000000" pitchFamily="2" charset="-78"/>
              </a:rPr>
              <a:t>کروکی ساده</a:t>
            </a:r>
            <a:endParaRPr lang="en-US" sz="2800" dirty="0">
              <a:cs typeface="B Homa"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036" y="1596085"/>
            <a:ext cx="2614410" cy="48657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624" y="1727385"/>
            <a:ext cx="3259339" cy="4395929"/>
          </a:xfrm>
          <a:prstGeom prst="rect">
            <a:avLst/>
          </a:prstGeom>
        </p:spPr>
      </p:pic>
    </p:spTree>
    <p:extLst>
      <p:ext uri="{BB962C8B-B14F-4D97-AF65-F5344CB8AC3E}">
        <p14:creationId xmlns:p14="http://schemas.microsoft.com/office/powerpoint/2010/main" val="252555397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93</TotalTime>
  <Words>693</Words>
  <Application>Microsoft Office PowerPoint</Application>
  <PresentationFormat>Widescreen</PresentationFormat>
  <Paragraphs>103</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 Homa</vt:lpstr>
      <vt:lpstr>Calibri</vt:lpstr>
      <vt:lpstr>Calibri Light</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novinrayaneh</dc:creator>
  <cp:lastModifiedBy>novinrayaneh</cp:lastModifiedBy>
  <cp:revision>9</cp:revision>
  <dcterms:created xsi:type="dcterms:W3CDTF">2020-04-04T15:08:28Z</dcterms:created>
  <dcterms:modified xsi:type="dcterms:W3CDTF">2020-04-04T16:42:25Z</dcterms:modified>
</cp:coreProperties>
</file>