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09"/>
  </p:notesMasterIdLst>
  <p:handoutMasterIdLst>
    <p:handoutMasterId r:id="rId210"/>
  </p:handoutMasterIdLst>
  <p:sldIdLst>
    <p:sldId id="320" r:id="rId2"/>
    <p:sldId id="444" r:id="rId3"/>
    <p:sldId id="445" r:id="rId4"/>
    <p:sldId id="443" r:id="rId5"/>
    <p:sldId id="288" r:id="rId6"/>
    <p:sldId id="446" r:id="rId7"/>
    <p:sldId id="447" r:id="rId8"/>
    <p:sldId id="448" r:id="rId9"/>
    <p:sldId id="449" r:id="rId10"/>
    <p:sldId id="450" r:id="rId11"/>
    <p:sldId id="292" r:id="rId12"/>
    <p:sldId id="289" r:id="rId13"/>
    <p:sldId id="291" r:id="rId14"/>
    <p:sldId id="319" r:id="rId15"/>
    <p:sldId id="315" r:id="rId16"/>
    <p:sldId id="316" r:id="rId17"/>
    <p:sldId id="317" r:id="rId18"/>
    <p:sldId id="451" r:id="rId19"/>
    <p:sldId id="452" r:id="rId20"/>
    <p:sldId id="294" r:id="rId21"/>
    <p:sldId id="453" r:id="rId22"/>
    <p:sldId id="454" r:id="rId23"/>
    <p:sldId id="455" r:id="rId24"/>
    <p:sldId id="456" r:id="rId25"/>
    <p:sldId id="457" r:id="rId26"/>
    <p:sldId id="458" r:id="rId27"/>
    <p:sldId id="459" r:id="rId28"/>
    <p:sldId id="460" r:id="rId29"/>
    <p:sldId id="461" r:id="rId30"/>
    <p:sldId id="462" r:id="rId31"/>
    <p:sldId id="463" r:id="rId32"/>
    <p:sldId id="464" r:id="rId33"/>
    <p:sldId id="465" r:id="rId34"/>
    <p:sldId id="466" r:id="rId35"/>
    <p:sldId id="467" r:id="rId36"/>
    <p:sldId id="468" r:id="rId37"/>
    <p:sldId id="469" r:id="rId38"/>
    <p:sldId id="470" r:id="rId39"/>
    <p:sldId id="471" r:id="rId40"/>
    <p:sldId id="296" r:id="rId41"/>
    <p:sldId id="297" r:id="rId42"/>
    <p:sldId id="318" r:id="rId43"/>
    <p:sldId id="295" r:id="rId44"/>
    <p:sldId id="298" r:id="rId45"/>
    <p:sldId id="299" r:id="rId46"/>
    <p:sldId id="300" r:id="rId47"/>
    <p:sldId id="301" r:id="rId48"/>
    <p:sldId id="302" r:id="rId49"/>
    <p:sldId id="472" r:id="rId50"/>
    <p:sldId id="473" r:id="rId51"/>
    <p:sldId id="474" r:id="rId52"/>
    <p:sldId id="305" r:id="rId53"/>
    <p:sldId id="306" r:id="rId54"/>
    <p:sldId id="307" r:id="rId55"/>
    <p:sldId id="308" r:id="rId56"/>
    <p:sldId id="309" r:id="rId57"/>
    <p:sldId id="262" r:id="rId58"/>
    <p:sldId id="263" r:id="rId59"/>
    <p:sldId id="265" r:id="rId60"/>
    <p:sldId id="267" r:id="rId61"/>
    <p:sldId id="268" r:id="rId62"/>
    <p:sldId id="270" r:id="rId63"/>
    <p:sldId id="279" r:id="rId64"/>
    <p:sldId id="280" r:id="rId65"/>
    <p:sldId id="281" r:id="rId66"/>
    <p:sldId id="282" r:id="rId67"/>
    <p:sldId id="283" r:id="rId68"/>
    <p:sldId id="284" r:id="rId69"/>
    <p:sldId id="285" r:id="rId70"/>
    <p:sldId id="286" r:id="rId71"/>
    <p:sldId id="287" r:id="rId72"/>
    <p:sldId id="271" r:id="rId73"/>
    <p:sldId id="272" r:id="rId74"/>
    <p:sldId id="273" r:id="rId75"/>
    <p:sldId id="278" r:id="rId76"/>
    <p:sldId id="274" r:id="rId77"/>
    <p:sldId id="275" r:id="rId78"/>
    <p:sldId id="276" r:id="rId79"/>
    <p:sldId id="303" r:id="rId80"/>
    <p:sldId id="310" r:id="rId81"/>
    <p:sldId id="311" r:id="rId82"/>
    <p:sldId id="312" r:id="rId83"/>
    <p:sldId id="313" r:id="rId84"/>
    <p:sldId id="314" r:id="rId85"/>
    <p:sldId id="475" r:id="rId86"/>
    <p:sldId id="321" r:id="rId87"/>
    <p:sldId id="322" r:id="rId88"/>
    <p:sldId id="323" r:id="rId89"/>
    <p:sldId id="324" r:id="rId90"/>
    <p:sldId id="325" r:id="rId91"/>
    <p:sldId id="326" r:id="rId92"/>
    <p:sldId id="327" r:id="rId93"/>
    <p:sldId id="328" r:id="rId94"/>
    <p:sldId id="329" r:id="rId95"/>
    <p:sldId id="330" r:id="rId96"/>
    <p:sldId id="331" r:id="rId97"/>
    <p:sldId id="332" r:id="rId98"/>
    <p:sldId id="333" r:id="rId99"/>
    <p:sldId id="334" r:id="rId100"/>
    <p:sldId id="335" r:id="rId101"/>
    <p:sldId id="336" r:id="rId102"/>
    <p:sldId id="337" r:id="rId103"/>
    <p:sldId id="338" r:id="rId104"/>
    <p:sldId id="339" r:id="rId105"/>
    <p:sldId id="340" r:id="rId106"/>
    <p:sldId id="341" r:id="rId107"/>
    <p:sldId id="342" r:id="rId108"/>
    <p:sldId id="343" r:id="rId109"/>
    <p:sldId id="344" r:id="rId110"/>
    <p:sldId id="345" r:id="rId111"/>
    <p:sldId id="346" r:id="rId112"/>
    <p:sldId id="347" r:id="rId113"/>
    <p:sldId id="348" r:id="rId114"/>
    <p:sldId id="349" r:id="rId115"/>
    <p:sldId id="350" r:id="rId116"/>
    <p:sldId id="351" r:id="rId117"/>
    <p:sldId id="352" r:id="rId118"/>
    <p:sldId id="353" r:id="rId119"/>
    <p:sldId id="354" r:id="rId120"/>
    <p:sldId id="355" r:id="rId121"/>
    <p:sldId id="356" r:id="rId122"/>
    <p:sldId id="357" r:id="rId123"/>
    <p:sldId id="358" r:id="rId124"/>
    <p:sldId id="359" r:id="rId125"/>
    <p:sldId id="360" r:id="rId126"/>
    <p:sldId id="361" r:id="rId127"/>
    <p:sldId id="362" r:id="rId128"/>
    <p:sldId id="363" r:id="rId129"/>
    <p:sldId id="364" r:id="rId130"/>
    <p:sldId id="365" r:id="rId131"/>
    <p:sldId id="366" r:id="rId132"/>
    <p:sldId id="367" r:id="rId133"/>
    <p:sldId id="368" r:id="rId134"/>
    <p:sldId id="369" r:id="rId135"/>
    <p:sldId id="370" r:id="rId136"/>
    <p:sldId id="371" r:id="rId137"/>
    <p:sldId id="372" r:id="rId138"/>
    <p:sldId id="373" r:id="rId139"/>
    <p:sldId id="374" r:id="rId140"/>
    <p:sldId id="375" r:id="rId141"/>
    <p:sldId id="376" r:id="rId142"/>
    <p:sldId id="377" r:id="rId143"/>
    <p:sldId id="378" r:id="rId144"/>
    <p:sldId id="379" r:id="rId145"/>
    <p:sldId id="380" r:id="rId146"/>
    <p:sldId id="381" r:id="rId147"/>
    <p:sldId id="382" r:id="rId148"/>
    <p:sldId id="383" r:id="rId149"/>
    <p:sldId id="384" r:id="rId150"/>
    <p:sldId id="385" r:id="rId151"/>
    <p:sldId id="386" r:id="rId152"/>
    <p:sldId id="387" r:id="rId153"/>
    <p:sldId id="388" r:id="rId154"/>
    <p:sldId id="389" r:id="rId155"/>
    <p:sldId id="390" r:id="rId156"/>
    <p:sldId id="391" r:id="rId157"/>
    <p:sldId id="392" r:id="rId158"/>
    <p:sldId id="393" r:id="rId159"/>
    <p:sldId id="394" r:id="rId160"/>
    <p:sldId id="395" r:id="rId161"/>
    <p:sldId id="396" r:id="rId162"/>
    <p:sldId id="397" r:id="rId163"/>
    <p:sldId id="398" r:id="rId164"/>
    <p:sldId id="399" r:id="rId165"/>
    <p:sldId id="400" r:id="rId166"/>
    <p:sldId id="401" r:id="rId167"/>
    <p:sldId id="402" r:id="rId168"/>
    <p:sldId id="403" r:id="rId169"/>
    <p:sldId id="404" r:id="rId170"/>
    <p:sldId id="405" r:id="rId171"/>
    <p:sldId id="406" r:id="rId172"/>
    <p:sldId id="407" r:id="rId173"/>
    <p:sldId id="408" r:id="rId174"/>
    <p:sldId id="409" r:id="rId175"/>
    <p:sldId id="410" r:id="rId176"/>
    <p:sldId id="411" r:id="rId177"/>
    <p:sldId id="412" r:id="rId178"/>
    <p:sldId id="413" r:id="rId179"/>
    <p:sldId id="414" r:id="rId180"/>
    <p:sldId id="415" r:id="rId181"/>
    <p:sldId id="416" r:id="rId182"/>
    <p:sldId id="417" r:id="rId183"/>
    <p:sldId id="418" r:id="rId184"/>
    <p:sldId id="419" r:id="rId185"/>
    <p:sldId id="420" r:id="rId186"/>
    <p:sldId id="421" r:id="rId187"/>
    <p:sldId id="422" r:id="rId188"/>
    <p:sldId id="423" r:id="rId189"/>
    <p:sldId id="424" r:id="rId190"/>
    <p:sldId id="425" r:id="rId191"/>
    <p:sldId id="426" r:id="rId192"/>
    <p:sldId id="427" r:id="rId193"/>
    <p:sldId id="428" r:id="rId194"/>
    <p:sldId id="429" r:id="rId195"/>
    <p:sldId id="430" r:id="rId196"/>
    <p:sldId id="431" r:id="rId197"/>
    <p:sldId id="432" r:id="rId198"/>
    <p:sldId id="433" r:id="rId199"/>
    <p:sldId id="434" r:id="rId200"/>
    <p:sldId id="435" r:id="rId201"/>
    <p:sldId id="436" r:id="rId202"/>
    <p:sldId id="437" r:id="rId203"/>
    <p:sldId id="438" r:id="rId204"/>
    <p:sldId id="439" r:id="rId205"/>
    <p:sldId id="440" r:id="rId206"/>
    <p:sldId id="441" r:id="rId207"/>
    <p:sldId id="442" r:id="rId2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87" autoAdjust="0"/>
    <p:restoredTop sz="94660"/>
  </p:normalViewPr>
  <p:slideViewPr>
    <p:cSldViewPr>
      <p:cViewPr varScale="1">
        <p:scale>
          <a:sx n="78" d="100"/>
          <a:sy n="78" d="100"/>
        </p:scale>
        <p:origin x="1512"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notesMaster" Target="notesMasters/notesMaster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handoutMaster" Target="handoutMasters/handout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viewProps" Target="view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70B2EA-83FC-499D-8B01-09399C36CD9F}" type="datetimeFigureOut">
              <a:rPr lang="en-US" smtClean="0"/>
              <a:pPr/>
              <a:t>4/2/2020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5F4F7E-A044-4636-9CBD-6E1B27BFF003}" type="slidenum">
              <a:rPr lang="en-US" smtClean="0"/>
              <a:pPr/>
              <a:t>‹#›</a:t>
            </a:fld>
            <a:endParaRPr 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F6E31A6-5255-48D6-9081-D90E7AF307B5}" type="datetimeFigureOut">
              <a:rPr lang="fa-IR" smtClean="0"/>
              <a:pPr/>
              <a:t>09/08/1441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F6F43A3C-1C6C-488D-AFD7-E466F55906B2}" type="slidenum">
              <a:rPr lang="fa-IR" smtClean="0"/>
              <a:pPr/>
              <a:t>‹#›</a:t>
            </a:fld>
            <a:endParaRPr lang="fa-IR"/>
          </a:p>
        </p:txBody>
      </p:sp>
    </p:spTree>
  </p:cSld>
  <p:clrMap bg1="lt1" tx1="dk1" bg2="lt2" tx2="dk2" accent1="accent1" accent2="accent2" accent3="accent3" accent4="accent4" accent5="accent5" accent6="accent6" hlink="hlink" folHlink="folHlink"/>
  <p:hf sldNum="0" hdr="0" ftr="0" dt="0"/>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A0D642-F9B5-4890-A33C-657983C46D27}" type="datetime1">
              <a:rPr lang="en-US" smtClean="0"/>
              <a:pPr/>
              <a:t>4/2/2020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E0349723-175F-4732-97AA-AA777D29E2F0}" type="slidenum">
              <a:rPr lang="en-US" smtClean="0"/>
              <a:pPr/>
              <a:t>‹#›</a:t>
            </a:fld>
            <a:endParaRPr lang="en-US"/>
          </a:p>
        </p:txBody>
      </p:sp>
    </p:spTree>
  </p:cSld>
  <p:clrMapOvr>
    <a:masterClrMapping/>
  </p:clrMapOvr>
  <p:transition>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033CE5-58F6-4BF0-BA77-600494C70A4E}" type="datetime1">
              <a:rPr lang="en-US" smtClean="0"/>
              <a:pPr/>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49723-175F-4732-97AA-AA777D29E2F0}" type="slidenum">
              <a:rPr lang="en-US" smtClean="0"/>
              <a:pPr/>
              <a:t>‹#›</a:t>
            </a:fld>
            <a:endParaRPr lang="en-US"/>
          </a:p>
        </p:txBody>
      </p:sp>
    </p:spTree>
  </p:cSld>
  <p:clrMapOvr>
    <a:masterClrMapping/>
  </p:clrMapOvr>
  <p:transition>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B780CEF-3D02-48B6-A31E-81FD0E74F02B}" type="datetime1">
              <a:rPr lang="en-US" smtClean="0"/>
              <a:pPr/>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49723-175F-4732-97AA-AA777D29E2F0}" type="slidenum">
              <a:rPr lang="en-US" smtClean="0"/>
              <a:pPr/>
              <a:t>‹#›</a:t>
            </a:fld>
            <a:endParaRPr lang="en-US"/>
          </a:p>
        </p:txBody>
      </p:sp>
    </p:spTree>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4A7E7DB-4E0F-4405-9A58-C481B39E056A}" type="datetime1">
              <a:rPr lang="en-US" smtClean="0"/>
              <a:pPr/>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49723-175F-4732-97AA-AA777D29E2F0}"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transition>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64D1287-E9D7-4A98-AA12-15CE5D4A5E2C}" type="datetime1">
              <a:rPr lang="en-US" smtClean="0"/>
              <a:pPr/>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49723-175F-4732-97AA-AA777D29E2F0}"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transition>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ECCC979-33CA-4CE1-991B-67F57774FF84}" type="datetime1">
              <a:rPr lang="en-US" smtClean="0"/>
              <a:pPr/>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49723-175F-4732-97AA-AA777D29E2F0}"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masterClrMapping/>
  </p:clrMapOvr>
  <p:transition>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87447A6-4722-4515-B77A-E2123759C101}" type="datetime1">
              <a:rPr lang="en-US" smtClean="0"/>
              <a:pPr/>
              <a:t>4/2/2020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349723-175F-4732-97AA-AA777D29E2F0}" type="slidenum">
              <a:rPr lang="en-US" smtClean="0"/>
              <a:pPr/>
              <a:t>‹#›</a:t>
            </a:fld>
            <a:endParaRPr lang="en-US"/>
          </a:p>
        </p:txBody>
      </p:sp>
    </p:spTree>
  </p:cSld>
  <p:clrMapOvr>
    <a:masterClrMapping/>
  </p:clrMapOvr>
  <p:transition>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C986946-74D2-4D1A-970A-2F3713F41130}" type="datetime1">
              <a:rPr lang="en-US" smtClean="0"/>
              <a:pPr/>
              <a:t>4/2/2020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349723-175F-4732-97AA-AA777D29E2F0}"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masterClrMapping/>
  </p:clrMapOvr>
  <p:transition>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598B92-1956-4BCB-9002-DE7C2A8F6803}" type="datetime1">
              <a:rPr lang="en-US" smtClean="0"/>
              <a:pPr/>
              <a:t>4/2/2020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349723-175F-4732-97AA-AA777D29E2F0}" type="slidenum">
              <a:rPr lang="en-US" smtClean="0"/>
              <a:pPr/>
              <a:t>‹#›</a:t>
            </a:fld>
            <a:endParaRPr lang="en-US"/>
          </a:p>
        </p:txBody>
      </p:sp>
    </p:spTree>
  </p:cSld>
  <p:clrMapOvr>
    <a:masterClrMapping/>
  </p:clrMapOvr>
  <p:transition>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65DB6B63-2EE7-4046-83CC-AF4FDC2F83D5}" type="datetime1">
              <a:rPr lang="en-US" smtClean="0"/>
              <a:pPr/>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49723-175F-4732-97AA-AA777D29E2F0}" type="slidenum">
              <a:rPr lang="en-US" smtClean="0"/>
              <a:pPr/>
              <a:t>‹#›</a:t>
            </a:fld>
            <a:endParaRPr lang="en-US"/>
          </a:p>
        </p:txBody>
      </p:sp>
    </p:spTree>
  </p:cSld>
  <p:clrMapOvr>
    <a:masterClrMapping/>
  </p:clrMapOvr>
  <p:transition>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0140076-BA49-4185-BA29-D5B8248B0607}" type="datetime1">
              <a:rPr lang="en-US" smtClean="0"/>
              <a:pPr/>
              <a:t>4/2/2020</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E0349723-175F-4732-97AA-AA777D29E2F0}"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transition>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335DACE1-0341-480A-89DC-35648BF7BC5B}" type="datetime1">
              <a:rPr lang="en-US" smtClean="0"/>
              <a:pPr/>
              <a:t>4/2/2020</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E0349723-175F-4732-97AA-AA777D29E2F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newsflash/>
  </p:transition>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 Id="rId5" Type="http://schemas.openxmlformats.org/officeDocument/2006/relationships/image" Target="../media/image78.jpeg"/><Relationship Id="rId4" Type="http://schemas.openxmlformats.org/officeDocument/2006/relationships/image" Target="../media/image77.jpeg"/></Relationships>
</file>

<file path=ppt/slides/_rels/slide10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18" Type="http://schemas.openxmlformats.org/officeDocument/2006/relationships/image" Target="../media/image118.jpeg"/><Relationship Id="rId3" Type="http://schemas.openxmlformats.org/officeDocument/2006/relationships/image" Target="../media/image103.jpeg"/><Relationship Id="rId21" Type="http://schemas.openxmlformats.org/officeDocument/2006/relationships/image" Target="../media/image121.jpeg"/><Relationship Id="rId7" Type="http://schemas.openxmlformats.org/officeDocument/2006/relationships/image" Target="../media/image107.jpeg"/><Relationship Id="rId12" Type="http://schemas.openxmlformats.org/officeDocument/2006/relationships/image" Target="../media/image112.jpeg"/><Relationship Id="rId17" Type="http://schemas.openxmlformats.org/officeDocument/2006/relationships/image" Target="../media/image117.jpeg"/><Relationship Id="rId25" Type="http://schemas.openxmlformats.org/officeDocument/2006/relationships/image" Target="../media/image125.jpeg"/><Relationship Id="rId2" Type="http://schemas.openxmlformats.org/officeDocument/2006/relationships/image" Target="../media/image102.jpeg"/><Relationship Id="rId16" Type="http://schemas.openxmlformats.org/officeDocument/2006/relationships/image" Target="../media/image116.jpeg"/><Relationship Id="rId20" Type="http://schemas.openxmlformats.org/officeDocument/2006/relationships/image" Target="../media/image120.jpeg"/><Relationship Id="rId1" Type="http://schemas.openxmlformats.org/officeDocument/2006/relationships/slideLayout" Target="../slideLayouts/slideLayout6.xml"/><Relationship Id="rId6" Type="http://schemas.openxmlformats.org/officeDocument/2006/relationships/image" Target="../media/image106.jpeg"/><Relationship Id="rId11" Type="http://schemas.openxmlformats.org/officeDocument/2006/relationships/image" Target="../media/image111.jpeg"/><Relationship Id="rId24" Type="http://schemas.openxmlformats.org/officeDocument/2006/relationships/image" Target="../media/image124.jpeg"/><Relationship Id="rId5" Type="http://schemas.openxmlformats.org/officeDocument/2006/relationships/image" Target="../media/image105.jpeg"/><Relationship Id="rId15" Type="http://schemas.openxmlformats.org/officeDocument/2006/relationships/image" Target="../media/image115.jpeg"/><Relationship Id="rId23" Type="http://schemas.openxmlformats.org/officeDocument/2006/relationships/image" Target="../media/image123.jpeg"/><Relationship Id="rId10" Type="http://schemas.openxmlformats.org/officeDocument/2006/relationships/image" Target="../media/image110.jpeg"/><Relationship Id="rId19" Type="http://schemas.openxmlformats.org/officeDocument/2006/relationships/image" Target="../media/image119.jpeg"/><Relationship Id="rId4" Type="http://schemas.openxmlformats.org/officeDocument/2006/relationships/image" Target="../media/image104.jpeg"/><Relationship Id="rId9" Type="http://schemas.openxmlformats.org/officeDocument/2006/relationships/image" Target="../media/image109.jpeg"/><Relationship Id="rId14" Type="http://schemas.openxmlformats.org/officeDocument/2006/relationships/image" Target="../media/image114.jpeg"/><Relationship Id="rId22" Type="http://schemas.openxmlformats.org/officeDocument/2006/relationships/image" Target="../media/image122.jpeg"/></Relationships>
</file>

<file path=ppt/slides/_rels/slide181.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jpeg"/><Relationship Id="rId18" Type="http://schemas.openxmlformats.org/officeDocument/2006/relationships/image" Target="../media/image142.jpeg"/><Relationship Id="rId3" Type="http://schemas.openxmlformats.org/officeDocument/2006/relationships/image" Target="../media/image127.jpeg"/><Relationship Id="rId21" Type="http://schemas.openxmlformats.org/officeDocument/2006/relationships/image" Target="../media/image145.jpeg"/><Relationship Id="rId7" Type="http://schemas.openxmlformats.org/officeDocument/2006/relationships/image" Target="../media/image131.jpeg"/><Relationship Id="rId12" Type="http://schemas.openxmlformats.org/officeDocument/2006/relationships/image" Target="../media/image136.jpeg"/><Relationship Id="rId17" Type="http://schemas.openxmlformats.org/officeDocument/2006/relationships/image" Target="../media/image141.jpeg"/><Relationship Id="rId25" Type="http://schemas.openxmlformats.org/officeDocument/2006/relationships/image" Target="../media/image149.jpeg"/><Relationship Id="rId2" Type="http://schemas.openxmlformats.org/officeDocument/2006/relationships/image" Target="../media/image126.jpeg"/><Relationship Id="rId16" Type="http://schemas.openxmlformats.org/officeDocument/2006/relationships/image" Target="../media/image140.jpeg"/><Relationship Id="rId20" Type="http://schemas.openxmlformats.org/officeDocument/2006/relationships/image" Target="../media/image144.jpeg"/><Relationship Id="rId1" Type="http://schemas.openxmlformats.org/officeDocument/2006/relationships/slideLayout" Target="../slideLayouts/slideLayout6.xml"/><Relationship Id="rId6" Type="http://schemas.openxmlformats.org/officeDocument/2006/relationships/image" Target="../media/image130.jpeg"/><Relationship Id="rId11" Type="http://schemas.openxmlformats.org/officeDocument/2006/relationships/image" Target="../media/image135.jpeg"/><Relationship Id="rId24" Type="http://schemas.openxmlformats.org/officeDocument/2006/relationships/image" Target="../media/image148.jpeg"/><Relationship Id="rId5" Type="http://schemas.openxmlformats.org/officeDocument/2006/relationships/image" Target="../media/image129.jpeg"/><Relationship Id="rId15" Type="http://schemas.openxmlformats.org/officeDocument/2006/relationships/image" Target="../media/image139.jpeg"/><Relationship Id="rId23" Type="http://schemas.openxmlformats.org/officeDocument/2006/relationships/image" Target="../media/image147.jpeg"/><Relationship Id="rId10" Type="http://schemas.openxmlformats.org/officeDocument/2006/relationships/image" Target="../media/image134.jpeg"/><Relationship Id="rId19" Type="http://schemas.openxmlformats.org/officeDocument/2006/relationships/image" Target="../media/image143.jpeg"/><Relationship Id="rId4" Type="http://schemas.openxmlformats.org/officeDocument/2006/relationships/image" Target="../media/image128.jpeg"/><Relationship Id="rId9" Type="http://schemas.openxmlformats.org/officeDocument/2006/relationships/image" Target="../media/image133.jpeg"/><Relationship Id="rId14" Type="http://schemas.openxmlformats.org/officeDocument/2006/relationships/image" Target="../media/image138.jpeg"/><Relationship Id="rId22" Type="http://schemas.openxmlformats.org/officeDocument/2006/relationships/image" Target="../media/image146.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3" Type="http://schemas.openxmlformats.org/officeDocument/2006/relationships/image" Target="http://www.ideno.ir/images/1900.jpg" TargetMode="External"/><Relationship Id="rId18" Type="http://schemas.openxmlformats.org/officeDocument/2006/relationships/image" Target="../media/image158.jpeg"/><Relationship Id="rId26" Type="http://schemas.openxmlformats.org/officeDocument/2006/relationships/image" Target="../media/image162.jpeg"/><Relationship Id="rId3" Type="http://schemas.openxmlformats.org/officeDocument/2006/relationships/image" Target="http://www.ideno.ir/images/1850.jpg" TargetMode="External"/><Relationship Id="rId21" Type="http://schemas.openxmlformats.org/officeDocument/2006/relationships/image" Target="http://www.ideno.ir/images/1940.jpg" TargetMode="External"/><Relationship Id="rId7" Type="http://schemas.openxmlformats.org/officeDocument/2006/relationships/image" Target="http://www.ideno.ir/images/1870.jpg" TargetMode="External"/><Relationship Id="rId12" Type="http://schemas.openxmlformats.org/officeDocument/2006/relationships/image" Target="../media/image155.jpeg"/><Relationship Id="rId17" Type="http://schemas.openxmlformats.org/officeDocument/2006/relationships/image" Target="http://www.ideno.ir/images/1920.jpg" TargetMode="External"/><Relationship Id="rId25" Type="http://schemas.openxmlformats.org/officeDocument/2006/relationships/image" Target="http://www.ideno.ir/images/1960.jpg" TargetMode="External"/><Relationship Id="rId33" Type="http://schemas.openxmlformats.org/officeDocument/2006/relationships/image" Target="http://www.ideno.ir/images/2020.jpg" TargetMode="External"/><Relationship Id="rId2" Type="http://schemas.openxmlformats.org/officeDocument/2006/relationships/image" Target="../media/image150.jpeg"/><Relationship Id="rId16" Type="http://schemas.openxmlformats.org/officeDocument/2006/relationships/image" Target="../media/image157.jpeg"/><Relationship Id="rId20" Type="http://schemas.openxmlformats.org/officeDocument/2006/relationships/image" Target="../media/image159.jpeg"/><Relationship Id="rId29" Type="http://schemas.openxmlformats.org/officeDocument/2006/relationships/image" Target="http://www.ideno.ir/images/1990.jpg" TargetMode="External"/><Relationship Id="rId1" Type="http://schemas.openxmlformats.org/officeDocument/2006/relationships/slideLayout" Target="../slideLayouts/slideLayout6.xml"/><Relationship Id="rId6" Type="http://schemas.openxmlformats.org/officeDocument/2006/relationships/image" Target="../media/image152.jpeg"/><Relationship Id="rId11" Type="http://schemas.openxmlformats.org/officeDocument/2006/relationships/image" Target="http://www.ideno.ir/images/1890.jpg" TargetMode="External"/><Relationship Id="rId24" Type="http://schemas.openxmlformats.org/officeDocument/2006/relationships/image" Target="../media/image161.jpeg"/><Relationship Id="rId32" Type="http://schemas.openxmlformats.org/officeDocument/2006/relationships/image" Target="../media/image165.jpeg"/><Relationship Id="rId5" Type="http://schemas.openxmlformats.org/officeDocument/2006/relationships/image" Target="http://www.ideno.ir/images/1860.jpg" TargetMode="External"/><Relationship Id="rId15" Type="http://schemas.openxmlformats.org/officeDocument/2006/relationships/image" Target="http://www.ideno.ir/images/1910.jpg" TargetMode="External"/><Relationship Id="rId23" Type="http://schemas.openxmlformats.org/officeDocument/2006/relationships/image" Target="http://www.ideno.ir/images/1950.jpg" TargetMode="External"/><Relationship Id="rId28" Type="http://schemas.openxmlformats.org/officeDocument/2006/relationships/image" Target="../media/image163.jpeg"/><Relationship Id="rId10" Type="http://schemas.openxmlformats.org/officeDocument/2006/relationships/image" Target="../media/image154.jpeg"/><Relationship Id="rId19" Type="http://schemas.openxmlformats.org/officeDocument/2006/relationships/image" Target="http://www.ideno.ir/images/1930.jpg" TargetMode="External"/><Relationship Id="rId31" Type="http://schemas.openxmlformats.org/officeDocument/2006/relationships/image" Target="http://www.ideno.ir/images/2000.jpg" TargetMode="External"/><Relationship Id="rId4" Type="http://schemas.openxmlformats.org/officeDocument/2006/relationships/image" Target="../media/image151.jpeg"/><Relationship Id="rId9" Type="http://schemas.openxmlformats.org/officeDocument/2006/relationships/image" Target="http://www.ideno.ir/images/1880.jpg" TargetMode="External"/><Relationship Id="rId14" Type="http://schemas.openxmlformats.org/officeDocument/2006/relationships/image" Target="../media/image156.jpeg"/><Relationship Id="rId22" Type="http://schemas.openxmlformats.org/officeDocument/2006/relationships/image" Target="../media/image160.jpeg"/><Relationship Id="rId27" Type="http://schemas.openxmlformats.org/officeDocument/2006/relationships/image" Target="http://www.ideno.ir/images/1970.jpg" TargetMode="External"/><Relationship Id="rId30" Type="http://schemas.openxmlformats.org/officeDocument/2006/relationships/image" Target="../media/image164.jpeg"/><Relationship Id="rId8" Type="http://schemas.openxmlformats.org/officeDocument/2006/relationships/image" Target="../media/image153.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8" Type="http://schemas.openxmlformats.org/officeDocument/2006/relationships/image" Target="../media/image172.jpeg"/><Relationship Id="rId13" Type="http://schemas.openxmlformats.org/officeDocument/2006/relationships/image" Target="../media/image177.jpeg"/><Relationship Id="rId3" Type="http://schemas.openxmlformats.org/officeDocument/2006/relationships/image" Target="../media/image167.jpeg"/><Relationship Id="rId7" Type="http://schemas.openxmlformats.org/officeDocument/2006/relationships/image" Target="../media/image171.jpeg"/><Relationship Id="rId12" Type="http://schemas.openxmlformats.org/officeDocument/2006/relationships/image" Target="../media/image176.jpeg"/><Relationship Id="rId2" Type="http://schemas.openxmlformats.org/officeDocument/2006/relationships/image" Target="../media/image166.jpeg"/><Relationship Id="rId16" Type="http://schemas.openxmlformats.org/officeDocument/2006/relationships/image" Target="../media/image180.jpeg"/><Relationship Id="rId1" Type="http://schemas.openxmlformats.org/officeDocument/2006/relationships/slideLayout" Target="../slideLayouts/slideLayout6.xml"/><Relationship Id="rId6" Type="http://schemas.openxmlformats.org/officeDocument/2006/relationships/image" Target="../media/image170.jpeg"/><Relationship Id="rId11" Type="http://schemas.openxmlformats.org/officeDocument/2006/relationships/image" Target="../media/image175.jpeg"/><Relationship Id="rId5" Type="http://schemas.openxmlformats.org/officeDocument/2006/relationships/image" Target="../media/image169.jpeg"/><Relationship Id="rId15" Type="http://schemas.openxmlformats.org/officeDocument/2006/relationships/image" Target="../media/image179.jpeg"/><Relationship Id="rId10" Type="http://schemas.openxmlformats.org/officeDocument/2006/relationships/image" Target="../media/image174.jpeg"/><Relationship Id="rId4" Type="http://schemas.openxmlformats.org/officeDocument/2006/relationships/image" Target="../media/image168.jpeg"/><Relationship Id="rId9" Type="http://schemas.openxmlformats.org/officeDocument/2006/relationships/image" Target="../media/image173.jpeg"/><Relationship Id="rId14" Type="http://schemas.openxmlformats.org/officeDocument/2006/relationships/image" Target="../media/image178.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82.jpeg"/><Relationship Id="rId7" Type="http://schemas.openxmlformats.org/officeDocument/2006/relationships/image" Target="../media/image186.jpeg"/><Relationship Id="rId2" Type="http://schemas.openxmlformats.org/officeDocument/2006/relationships/image" Target="../media/image181.jpeg"/><Relationship Id="rId1" Type="http://schemas.openxmlformats.org/officeDocument/2006/relationships/slideLayout" Target="../slideLayouts/slideLayout2.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gif"/><Relationship Id="rId4" Type="http://schemas.openxmlformats.org/officeDocument/2006/relationships/image" Target="../media/image24.gif"/></Relationships>
</file>

<file path=ppt/slides/_rels/slide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47.gif"/><Relationship Id="rId7" Type="http://schemas.openxmlformats.org/officeDocument/2006/relationships/image" Target="../media/image51.gif"/><Relationship Id="rId12" Type="http://schemas.openxmlformats.org/officeDocument/2006/relationships/image" Target="../media/image56.gif"/><Relationship Id="rId2" Type="http://schemas.openxmlformats.org/officeDocument/2006/relationships/image" Target="../media/image46.gif"/><Relationship Id="rId1" Type="http://schemas.openxmlformats.org/officeDocument/2006/relationships/slideLayout" Target="../slideLayouts/slideLayout2.xml"/><Relationship Id="rId6" Type="http://schemas.openxmlformats.org/officeDocument/2006/relationships/image" Target="../media/image50.gif"/><Relationship Id="rId11" Type="http://schemas.openxmlformats.org/officeDocument/2006/relationships/image" Target="../media/image55.gif"/><Relationship Id="rId5" Type="http://schemas.openxmlformats.org/officeDocument/2006/relationships/image" Target="../media/image49.gif"/><Relationship Id="rId10" Type="http://schemas.openxmlformats.org/officeDocument/2006/relationships/image" Target="../media/image54.gif"/><Relationship Id="rId4" Type="http://schemas.openxmlformats.org/officeDocument/2006/relationships/image" Target="../media/image48.gif"/><Relationship Id="rId9" Type="http://schemas.openxmlformats.org/officeDocument/2006/relationships/image" Target="../media/image53.gif"/></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77809" y="2708920"/>
            <a:ext cx="2388382" cy="938199"/>
          </a:xfrm>
        </p:spPr>
        <p:txBody>
          <a:bodyPr>
            <a:noAutofit/>
          </a:bodyPr>
          <a:lstStyle/>
          <a:p>
            <a:r>
              <a:rPr lang="fa-IR" sz="9600" dirty="0">
                <a:solidFill>
                  <a:schemeClr val="accent3">
                    <a:lumMod val="75000"/>
                  </a:schemeClr>
                </a:solidFill>
              </a:rPr>
              <a:t>دیوار</a:t>
            </a:r>
          </a:p>
        </p:txBody>
      </p:sp>
      <p:sp>
        <p:nvSpPr>
          <p:cNvPr id="3" name="Subtitle 2"/>
          <p:cNvSpPr>
            <a:spLocks noGrp="1"/>
          </p:cNvSpPr>
          <p:nvPr>
            <p:ph type="subTitle" idx="1"/>
          </p:nvPr>
        </p:nvSpPr>
        <p:spPr>
          <a:xfrm>
            <a:off x="785786" y="1643050"/>
            <a:ext cx="8103422" cy="4393430"/>
          </a:xfrm>
        </p:spPr>
        <p:txBody>
          <a:bodyPr/>
          <a:lstStyle/>
          <a:p>
            <a:pPr>
              <a:buClr>
                <a:schemeClr val="accent3">
                  <a:lumMod val="60000"/>
                  <a:lumOff val="40000"/>
                </a:schemeClr>
              </a:buClr>
            </a:pPr>
            <a:r>
              <a:rPr lang="fa-IR" dirty="0"/>
              <a:t>			</a:t>
            </a:r>
          </a:p>
          <a:p>
            <a:pPr>
              <a:buClr>
                <a:schemeClr val="accent3">
                  <a:lumMod val="60000"/>
                  <a:lumOff val="40000"/>
                </a:schemeClr>
              </a:buClr>
            </a:pPr>
            <a:r>
              <a:rPr lang="fa-IR" dirty="0"/>
              <a:t>		            </a:t>
            </a:r>
          </a:p>
          <a:p>
            <a:pPr>
              <a:buClr>
                <a:schemeClr val="accent3">
                  <a:lumMod val="60000"/>
                  <a:lumOff val="40000"/>
                </a:schemeClr>
              </a:buClr>
            </a:pPr>
            <a:r>
              <a:rPr lang="fa-IR" dirty="0"/>
              <a:t>    </a:t>
            </a:r>
          </a:p>
          <a:p>
            <a:pPr>
              <a:buClr>
                <a:schemeClr val="accent3">
                  <a:lumMod val="60000"/>
                  <a:lumOff val="40000"/>
                </a:schemeClr>
              </a:buClr>
            </a:pPr>
            <a:endParaRPr lang="fa-IR" u="sng" dirty="0"/>
          </a:p>
          <a:p>
            <a:pPr>
              <a:buClr>
                <a:schemeClr val="accent3">
                  <a:lumMod val="60000"/>
                  <a:lumOff val="40000"/>
                </a:schemeClr>
              </a:buClr>
            </a:pPr>
            <a:r>
              <a:rPr lang="fa-IR" sz="2400" dirty="0">
                <a:solidFill>
                  <a:schemeClr val="accent4">
                    <a:lumMod val="60000"/>
                    <a:lumOff val="40000"/>
                  </a:schemeClr>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down)">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01 007.jpg"/>
          <p:cNvPicPr>
            <a:picLocks noChangeAspect="1"/>
          </p:cNvPicPr>
          <p:nvPr/>
        </p:nvPicPr>
        <p:blipFill>
          <a:blip r:embed="rId2"/>
          <a:stretch>
            <a:fillRect/>
          </a:stretch>
        </p:blipFill>
        <p:spPr>
          <a:xfrm>
            <a:off x="1214414" y="571480"/>
            <a:ext cx="7027243" cy="5340705"/>
          </a:xfrm>
          <a:prstGeom prst="roundRect">
            <a:avLst>
              <a:gd name="adj" fmla="val 8594"/>
            </a:avLst>
          </a:prstGeom>
          <a:solidFill>
            <a:srgbClr val="FFFFFF">
              <a:shade val="85000"/>
            </a:srgbClr>
          </a:solidFill>
          <a:ln>
            <a:noFill/>
          </a:ln>
          <a:effectLst/>
        </p:spPr>
      </p:pic>
    </p:spTree>
  </p:cSld>
  <p:clrMapOvr>
    <a:masterClrMapping/>
  </p:clrMapOvr>
  <p:transition>
    <p:push dir="d"/>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3.jpg"/>
          <p:cNvPicPr>
            <a:picLocks noChangeAspect="1"/>
          </p:cNvPicPr>
          <p:nvPr/>
        </p:nvPicPr>
        <p:blipFill>
          <a:blip r:embed="rId2"/>
          <a:stretch>
            <a:fillRect/>
          </a:stretch>
        </p:blipFill>
        <p:spPr>
          <a:xfrm>
            <a:off x="1428728" y="928670"/>
            <a:ext cx="7215206" cy="4340428"/>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0.jpg"/>
          <p:cNvPicPr>
            <a:picLocks noChangeAspect="1"/>
          </p:cNvPicPr>
          <p:nvPr/>
        </p:nvPicPr>
        <p:blipFill>
          <a:blip r:embed="rId2" cstate="print"/>
          <a:stretch>
            <a:fillRect/>
          </a:stretch>
        </p:blipFill>
        <p:spPr>
          <a:xfrm>
            <a:off x="928662" y="642918"/>
            <a:ext cx="7491525" cy="500066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00034" y="1714488"/>
            <a:ext cx="8229600" cy="4525963"/>
          </a:xfrm>
        </p:spPr>
        <p:txBody>
          <a:bodyPr>
            <a:normAutofit/>
          </a:bodyPr>
          <a:lstStyle/>
          <a:p>
            <a:pPr algn="r" rtl="1">
              <a:lnSpc>
                <a:spcPct val="150000"/>
              </a:lnSpc>
              <a:buNone/>
            </a:pPr>
            <a:r>
              <a:rPr lang="fa-IR" sz="2400" dirty="0"/>
              <a:t>  کاشی کاری، پوششی بهداشتی برای پوشش سطوح جانبی مانند:</a:t>
            </a:r>
          </a:p>
          <a:p>
            <a:pPr algn="r" rtl="1">
              <a:lnSpc>
                <a:spcPct val="150000"/>
              </a:lnSpc>
              <a:buNone/>
            </a:pPr>
            <a:r>
              <a:rPr lang="fa-IR" sz="2400" dirty="0"/>
              <a:t>آبریزها، دستشویی، آشپزخانه، پاسیو  و  در مواردی در پوشش سطوح جانبی</a:t>
            </a:r>
          </a:p>
          <a:p>
            <a:pPr algn="r" rtl="1">
              <a:lnSpc>
                <a:spcPct val="150000"/>
              </a:lnSpc>
              <a:buNone/>
            </a:pPr>
            <a:r>
              <a:rPr lang="fa-IR" sz="2400" dirty="0"/>
              <a:t>درفضاهای طبقه زیرین مانند زیرزمین و غیره است.</a:t>
            </a:r>
          </a:p>
          <a:p>
            <a:pPr algn="r" rtl="1">
              <a:lnSpc>
                <a:spcPct val="150000"/>
              </a:lnSpc>
              <a:buNone/>
            </a:pPr>
            <a:r>
              <a:rPr lang="fa-IR" sz="2400" dirty="0"/>
              <a:t>از پوشش کاشی، به سبب شستشوی آسان آن و سطح صیقلی لعابدار آن در</a:t>
            </a:r>
          </a:p>
          <a:p>
            <a:pPr algn="r" rtl="1">
              <a:lnSpc>
                <a:spcPct val="150000"/>
              </a:lnSpc>
              <a:buNone/>
            </a:pPr>
            <a:r>
              <a:rPr lang="fa-IR" sz="2400" dirty="0"/>
              <a:t>مکانهایی که نیازبه شستشوی فراوان دارند، استفاده می شود. </a:t>
            </a:r>
          </a:p>
          <a:p>
            <a:pPr algn="r" rtl="1">
              <a:lnSpc>
                <a:spcPct val="150000"/>
              </a:lnSpc>
              <a:buNone/>
            </a:pPr>
            <a:endParaRPr lang="fa-IR" sz="2400" dirty="0"/>
          </a:p>
          <a:p>
            <a:pPr algn="r" rtl="1">
              <a:lnSpc>
                <a:spcPct val="150000"/>
              </a:lnSpc>
              <a:buNone/>
            </a:pPr>
            <a:endParaRPr lang="en-US" sz="2400" dirty="0"/>
          </a:p>
          <a:p>
            <a:pPr algn="r" rtl="1">
              <a:lnSpc>
                <a:spcPct val="150000"/>
              </a:lnSpc>
              <a:buNone/>
            </a:pPr>
            <a:endParaRPr lang="en-US" sz="2400" dirty="0"/>
          </a:p>
          <a:p>
            <a:pPr algn="r" rtl="1">
              <a:lnSpc>
                <a:spcPct val="150000"/>
              </a:lnSpc>
              <a:buNone/>
            </a:pPr>
            <a:endParaRPr lang="en-US" sz="2400" dirty="0"/>
          </a:p>
          <a:p>
            <a:pPr algn="r" rtl="1">
              <a:lnSpc>
                <a:spcPct val="150000"/>
              </a:lnSpc>
              <a:buNone/>
            </a:pPr>
            <a:endParaRPr lang="fa-IR" sz="2400" dirty="0"/>
          </a:p>
        </p:txBody>
      </p:sp>
      <p:sp>
        <p:nvSpPr>
          <p:cNvPr id="2" name="Title 1"/>
          <p:cNvSpPr>
            <a:spLocks noGrp="1"/>
          </p:cNvSpPr>
          <p:nvPr>
            <p:ph type="title"/>
          </p:nvPr>
        </p:nvSpPr>
        <p:spPr/>
        <p:txBody>
          <a:bodyPr/>
          <a:lstStyle/>
          <a:p>
            <a:pPr algn="ctr"/>
            <a:r>
              <a:rPr lang="fa-IR" sz="4800" dirty="0">
                <a:cs typeface="+mn-cs"/>
              </a:rPr>
              <a:t>کاشی کاری </a:t>
            </a:r>
            <a:endParaRPr lang="en-US" sz="4800" dirty="0">
              <a:cs typeface="+mn-cs"/>
            </a:endParaRPr>
          </a:p>
        </p:txBody>
      </p:sp>
    </p:spTree>
  </p:cSld>
  <p:clrMapOvr>
    <a:masterClrMapping/>
  </p:clrMapOvr>
  <p:transition>
    <p:newsflash/>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marL="457200" indent="-457200" algn="r" rtl="1">
              <a:buNone/>
            </a:pPr>
            <a:r>
              <a:rPr lang="fa-IR" sz="2400" dirty="0"/>
              <a:t>1) صیقلی بودن</a:t>
            </a:r>
          </a:p>
          <a:p>
            <a:pPr marL="457200" indent="-457200" algn="r" rtl="1">
              <a:buNone/>
            </a:pPr>
            <a:endParaRPr lang="fa-IR" sz="2400" dirty="0"/>
          </a:p>
          <a:p>
            <a:pPr marL="457200" indent="-457200" algn="r" rtl="1">
              <a:buNone/>
            </a:pPr>
            <a:r>
              <a:rPr lang="fa-IR" sz="2400" dirty="0"/>
              <a:t>2) عدم نفوذ آب و رطوبت </a:t>
            </a:r>
          </a:p>
          <a:p>
            <a:pPr marL="457200" indent="-457200" algn="r" rtl="1">
              <a:buNone/>
            </a:pPr>
            <a:endParaRPr lang="fa-IR" sz="2400" dirty="0"/>
          </a:p>
          <a:p>
            <a:pPr marL="457200" indent="-457200" algn="r" rtl="1">
              <a:buNone/>
            </a:pPr>
            <a:r>
              <a:rPr lang="fa-IR" sz="2400" dirty="0"/>
              <a:t>3) امکان شستشوی سریع </a:t>
            </a:r>
          </a:p>
          <a:p>
            <a:pPr marL="457200" indent="-457200" algn="r" rtl="1">
              <a:buNone/>
            </a:pPr>
            <a:endParaRPr lang="fa-IR" sz="2400" dirty="0"/>
          </a:p>
          <a:p>
            <a:pPr marL="457200" indent="-457200" algn="r" rtl="1">
              <a:buNone/>
            </a:pPr>
            <a:r>
              <a:rPr lang="fa-IR" sz="2400" dirty="0"/>
              <a:t>4) رعایت بهداشت</a:t>
            </a:r>
            <a:endParaRPr lang="en-US" sz="2400" dirty="0"/>
          </a:p>
          <a:p>
            <a:pPr marL="457200" indent="-457200" algn="r" rtl="1">
              <a:buNone/>
            </a:pPr>
            <a:endParaRPr lang="en-US" sz="2400" dirty="0"/>
          </a:p>
          <a:p>
            <a:pPr algn="r" rtl="1">
              <a:buNone/>
            </a:pPr>
            <a:endParaRPr lang="en-US" sz="2400" dirty="0"/>
          </a:p>
        </p:txBody>
      </p:sp>
      <p:sp>
        <p:nvSpPr>
          <p:cNvPr id="2" name="Title 1"/>
          <p:cNvSpPr>
            <a:spLocks noGrp="1"/>
          </p:cNvSpPr>
          <p:nvPr>
            <p:ph type="title"/>
          </p:nvPr>
        </p:nvSpPr>
        <p:spPr/>
        <p:txBody>
          <a:bodyPr>
            <a:normAutofit/>
          </a:bodyPr>
          <a:lstStyle/>
          <a:p>
            <a:pPr algn="ctr"/>
            <a:r>
              <a:rPr lang="fa-IR" sz="4800" dirty="0">
                <a:cs typeface="+mn-cs"/>
              </a:rPr>
              <a:t>محاسن کاشی</a:t>
            </a:r>
            <a:endParaRPr lang="en-US" sz="4800" dirty="0">
              <a:cs typeface="+mn-cs"/>
            </a:endParaRPr>
          </a:p>
        </p:txBody>
      </p:sp>
    </p:spTree>
  </p:cSld>
  <p:clrMapOvr>
    <a:masterClrMapping/>
  </p:clrMapOvr>
  <p:transition>
    <p:newsflash/>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lgn="r" rtl="1">
              <a:lnSpc>
                <a:spcPct val="150000"/>
              </a:lnSpc>
              <a:buNone/>
            </a:pPr>
            <a:endParaRPr lang="fa-IR" sz="2000" dirty="0"/>
          </a:p>
          <a:p>
            <a:pPr algn="r" rtl="1">
              <a:lnSpc>
                <a:spcPct val="150000"/>
              </a:lnSpc>
              <a:buNone/>
            </a:pPr>
            <a:r>
              <a:rPr lang="fa-IR" sz="2000" dirty="0"/>
              <a:t>   کاشی در مقابل تغییرات ناگهانی، آسیب پذیر است. (اعم از انقباض و انبساط های ناگهانی و یا ضربه) </a:t>
            </a:r>
          </a:p>
          <a:p>
            <a:pPr algn="r" rtl="1">
              <a:lnSpc>
                <a:spcPct val="150000"/>
              </a:lnSpc>
              <a:buNone/>
            </a:pPr>
            <a:endParaRPr lang="fa-IR" sz="2000" dirty="0"/>
          </a:p>
          <a:p>
            <a:pPr algn="r" rtl="1">
              <a:lnSpc>
                <a:spcPct val="150000"/>
              </a:lnSpc>
              <a:buNone/>
            </a:pPr>
            <a:r>
              <a:rPr lang="fa-IR" sz="2000" dirty="0"/>
              <a:t>    با توجه به این که قسمتی از لعاب کاشی دارای سیلیس و شیشه است قطعات کاشی ابتدا درسطح لعاب  دارای ترک های مرئی شده و  در اثر تکرار و واکنش های متعدد ترک های عمیق در کاشی بوجود آمده  و در نتیجه لعاب کاشی خرد  می شود .</a:t>
            </a:r>
            <a:endParaRPr lang="en-US" sz="2000" dirty="0"/>
          </a:p>
          <a:p>
            <a:pPr algn="r" rtl="1">
              <a:lnSpc>
                <a:spcPct val="150000"/>
              </a:lnSpc>
              <a:buNone/>
            </a:pPr>
            <a:endParaRPr lang="en-US" sz="2000" dirty="0"/>
          </a:p>
          <a:p>
            <a:pPr algn="r" rtl="1">
              <a:lnSpc>
                <a:spcPct val="150000"/>
              </a:lnSpc>
              <a:buNone/>
            </a:pPr>
            <a:endParaRPr lang="en-US" sz="2000" dirty="0"/>
          </a:p>
        </p:txBody>
      </p:sp>
      <p:sp>
        <p:nvSpPr>
          <p:cNvPr id="2" name="Title 1"/>
          <p:cNvSpPr>
            <a:spLocks noGrp="1"/>
          </p:cNvSpPr>
          <p:nvPr>
            <p:ph type="title"/>
          </p:nvPr>
        </p:nvSpPr>
        <p:spPr/>
        <p:txBody>
          <a:bodyPr/>
          <a:lstStyle/>
          <a:p>
            <a:pPr algn="ctr"/>
            <a:r>
              <a:rPr lang="fa-IR" sz="4800" dirty="0">
                <a:cs typeface="+mn-cs"/>
              </a:rPr>
              <a:t>معایب کاشی</a:t>
            </a:r>
            <a:endParaRPr lang="en-US" sz="4800" dirty="0">
              <a:cs typeface="+mn-cs"/>
            </a:endParaRPr>
          </a:p>
        </p:txBody>
      </p:sp>
    </p:spTree>
  </p:cSld>
  <p:clrMapOvr>
    <a:masterClrMapping/>
  </p:clrMapOvr>
  <p:transition>
    <p:newsflash/>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00034" y="1500174"/>
            <a:ext cx="8229600" cy="4525963"/>
          </a:xfrm>
        </p:spPr>
        <p:txBody>
          <a:bodyPr>
            <a:normAutofit fontScale="92500"/>
          </a:bodyPr>
          <a:lstStyle/>
          <a:p>
            <a:pPr algn="r" rtl="1">
              <a:lnSpc>
                <a:spcPct val="150000"/>
              </a:lnSpc>
              <a:buNone/>
            </a:pPr>
            <a:endParaRPr lang="fa-IR" sz="2400" dirty="0"/>
          </a:p>
          <a:p>
            <a:pPr algn="r" rtl="1">
              <a:lnSpc>
                <a:spcPct val="150000"/>
              </a:lnSpc>
              <a:buNone/>
            </a:pPr>
            <a:r>
              <a:rPr lang="fa-IR" sz="2400" dirty="0"/>
              <a:t>   کاشی ها بر اساس نوع لعاب رویه شان درجه بندی می شوند که از درجه یک تا درجه سه در بازار موجود است </a:t>
            </a:r>
          </a:p>
          <a:p>
            <a:pPr algn="r" rtl="1">
              <a:lnSpc>
                <a:spcPct val="150000"/>
              </a:lnSpc>
              <a:buNone/>
            </a:pPr>
            <a:endParaRPr lang="fa-IR" sz="2400" dirty="0"/>
          </a:p>
          <a:p>
            <a:pPr algn="r" rtl="1">
              <a:lnSpc>
                <a:spcPct val="150000"/>
              </a:lnSpc>
              <a:buNone/>
            </a:pPr>
            <a:r>
              <a:rPr lang="fa-IR" sz="2400" dirty="0"/>
              <a:t>    هر چه تعداد لکه ها یا خال هایی که در اثر ناخالصی مواد رویه کاشی در رویه آن مشاهده می شود کمتر بوده و فاصله آنها از هم زیادتر باشد کاشی مرغوب تر است . </a:t>
            </a:r>
          </a:p>
          <a:p>
            <a:pPr algn="r" rtl="1">
              <a:lnSpc>
                <a:spcPct val="150000"/>
              </a:lnSpc>
              <a:buNone/>
            </a:pPr>
            <a:endParaRPr lang="fa-IR" sz="2400" dirty="0"/>
          </a:p>
          <a:p>
            <a:pPr algn="r" rtl="1">
              <a:lnSpc>
                <a:spcPct val="150000"/>
              </a:lnSpc>
              <a:buNone/>
            </a:pPr>
            <a:r>
              <a:rPr lang="fa-IR" sz="2400" dirty="0"/>
              <a:t> </a:t>
            </a:r>
          </a:p>
          <a:p>
            <a:pPr algn="r" rtl="1">
              <a:lnSpc>
                <a:spcPct val="150000"/>
              </a:lnSpc>
              <a:buNone/>
            </a:pPr>
            <a:endParaRPr lang="fa-IR" sz="2400" dirty="0"/>
          </a:p>
        </p:txBody>
      </p:sp>
      <p:sp>
        <p:nvSpPr>
          <p:cNvPr id="2" name="Title 1"/>
          <p:cNvSpPr>
            <a:spLocks noGrp="1"/>
          </p:cNvSpPr>
          <p:nvPr>
            <p:ph type="title"/>
          </p:nvPr>
        </p:nvSpPr>
        <p:spPr/>
        <p:txBody>
          <a:bodyPr/>
          <a:lstStyle/>
          <a:p>
            <a:pPr algn="ctr"/>
            <a:r>
              <a:rPr lang="fa-IR" sz="3200" dirty="0">
                <a:cs typeface="+mn-cs"/>
              </a:rPr>
              <a:t>انواع و درجه بندی کاشی</a:t>
            </a:r>
          </a:p>
        </p:txBody>
      </p:sp>
    </p:spTree>
  </p:cSld>
  <p:clrMapOvr>
    <a:masterClrMapping/>
  </p:clrMapOvr>
  <p:transition>
    <p:newsflash/>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Autofit/>
          </a:bodyPr>
          <a:lstStyle/>
          <a:p>
            <a:pPr algn="just" rtl="1">
              <a:buNone/>
            </a:pPr>
            <a:r>
              <a:rPr lang="fa-IR" sz="2000" dirty="0"/>
              <a:t>کاشی در اندازه و شکل های مختلف ساخته می شود. </a:t>
            </a:r>
          </a:p>
          <a:p>
            <a:pPr algn="just" rtl="1">
              <a:buNone/>
            </a:pPr>
            <a:endParaRPr lang="fa-IR" sz="2000" dirty="0"/>
          </a:p>
          <a:p>
            <a:pPr algn="just" rtl="1">
              <a:buNone/>
            </a:pPr>
            <a:r>
              <a:rPr lang="fa-IR" sz="2000" dirty="0"/>
              <a:t>از کاشی های سفید 10×10 سانتی متری در پوشش آب ریزگاه ها و سرویس های</a:t>
            </a:r>
          </a:p>
          <a:p>
            <a:pPr algn="just" rtl="1">
              <a:buNone/>
            </a:pPr>
            <a:r>
              <a:rPr lang="fa-IR" sz="2000" dirty="0"/>
              <a:t> بهداشتی و ازاره آشپزخانه و غیره در منازل مسکونی نیز استفاده می شود.</a:t>
            </a:r>
          </a:p>
          <a:p>
            <a:pPr algn="just" rtl="1">
              <a:buNone/>
            </a:pPr>
            <a:r>
              <a:rPr lang="fa-IR" sz="2000" dirty="0"/>
              <a:t> </a:t>
            </a:r>
          </a:p>
          <a:p>
            <a:pPr algn="just" rtl="1">
              <a:buNone/>
            </a:pPr>
            <a:r>
              <a:rPr lang="fa-IR" sz="2000" dirty="0"/>
              <a:t>اندازه های دیگر کاشی ها 15×15 – 10×15 – 20×10 – 20×12.5 – 15×20 –</a:t>
            </a:r>
          </a:p>
          <a:p>
            <a:pPr algn="just" rtl="1">
              <a:buNone/>
            </a:pPr>
            <a:r>
              <a:rPr lang="fa-IR" sz="2000" dirty="0"/>
              <a:t> 15×25 – 20×20 – 21×21 – 20×30 – 30×30 – 33×33 – 35×35  و حتی</a:t>
            </a:r>
          </a:p>
          <a:p>
            <a:pPr algn="just" rtl="1">
              <a:buNone/>
            </a:pPr>
            <a:r>
              <a:rPr lang="fa-IR" sz="2000" dirty="0"/>
              <a:t> 50×50 با ضخامت های معمولی تا 10 میلی متر می باشد. </a:t>
            </a:r>
            <a:endParaRPr lang="en-US" sz="2000" dirty="0"/>
          </a:p>
        </p:txBody>
      </p:sp>
      <p:sp>
        <p:nvSpPr>
          <p:cNvPr id="2" name="Title 1"/>
          <p:cNvSpPr>
            <a:spLocks noGrp="1"/>
          </p:cNvSpPr>
          <p:nvPr>
            <p:ph type="title"/>
          </p:nvPr>
        </p:nvSpPr>
        <p:spPr/>
        <p:txBody>
          <a:bodyPr/>
          <a:lstStyle/>
          <a:p>
            <a:pPr algn="ctr"/>
            <a:r>
              <a:rPr lang="fa-IR" sz="4800" dirty="0">
                <a:cs typeface="+mn-cs"/>
              </a:rPr>
              <a:t>ابعاد کاشی</a:t>
            </a:r>
            <a:endParaRPr lang="en-US" sz="4800" dirty="0">
              <a:cs typeface="+mn-cs"/>
            </a:endParaRPr>
          </a:p>
        </p:txBody>
      </p:sp>
    </p:spTree>
  </p:cSld>
  <p:clrMapOvr>
    <a:masterClrMapping/>
  </p:clrMapOvr>
  <p:transition>
    <p:newsflash/>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jpg"/>
          <p:cNvPicPr>
            <a:picLocks noChangeAspect="1"/>
          </p:cNvPicPr>
          <p:nvPr/>
        </p:nvPicPr>
        <p:blipFill>
          <a:blip r:embed="rId2" cstate="print"/>
          <a:stretch>
            <a:fillRect/>
          </a:stretch>
        </p:blipFill>
        <p:spPr>
          <a:xfrm>
            <a:off x="642910" y="3429000"/>
            <a:ext cx="4000528" cy="3000397"/>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4" name="Picture 3" descr="20.jpg"/>
          <p:cNvPicPr>
            <a:picLocks noChangeAspect="1"/>
          </p:cNvPicPr>
          <p:nvPr/>
        </p:nvPicPr>
        <p:blipFill>
          <a:blip r:embed="rId3" cstate="print"/>
          <a:stretch>
            <a:fillRect/>
          </a:stretch>
        </p:blipFill>
        <p:spPr>
          <a:xfrm>
            <a:off x="4929190" y="3500438"/>
            <a:ext cx="3952871" cy="2964653"/>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5" name="Picture 4" descr="22.jpg"/>
          <p:cNvPicPr>
            <a:picLocks noChangeAspect="1"/>
          </p:cNvPicPr>
          <p:nvPr/>
        </p:nvPicPr>
        <p:blipFill>
          <a:blip r:embed="rId4" cstate="print"/>
          <a:stretch>
            <a:fillRect/>
          </a:stretch>
        </p:blipFill>
        <p:spPr>
          <a:xfrm>
            <a:off x="571472" y="142852"/>
            <a:ext cx="4000528" cy="3000396"/>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6" name="Picture 5" descr="23.jpg"/>
          <p:cNvPicPr>
            <a:picLocks noChangeAspect="1"/>
          </p:cNvPicPr>
          <p:nvPr/>
        </p:nvPicPr>
        <p:blipFill>
          <a:blip r:embed="rId5" cstate="print"/>
          <a:stretch>
            <a:fillRect/>
          </a:stretch>
        </p:blipFill>
        <p:spPr>
          <a:xfrm>
            <a:off x="4857752" y="142852"/>
            <a:ext cx="4000496" cy="3000372"/>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8.jpg"/>
          <p:cNvPicPr>
            <a:picLocks noChangeAspect="1"/>
          </p:cNvPicPr>
          <p:nvPr/>
        </p:nvPicPr>
        <p:blipFill>
          <a:blip r:embed="rId2" cstate="print"/>
          <a:stretch>
            <a:fillRect/>
          </a:stretch>
        </p:blipFill>
        <p:spPr>
          <a:xfrm rot="16200000">
            <a:off x="2303840" y="-232193"/>
            <a:ext cx="4822040" cy="6429387"/>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newsflash/>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Autofit/>
          </a:bodyPr>
          <a:lstStyle/>
          <a:p>
            <a:pPr algn="just" rtl="1">
              <a:buNone/>
            </a:pPr>
            <a:endParaRPr lang="fa-IR" sz="2000" dirty="0"/>
          </a:p>
          <a:p>
            <a:pPr algn="just" rtl="1">
              <a:buNone/>
            </a:pPr>
            <a:r>
              <a:rPr lang="fa-IR" sz="2000" dirty="0"/>
              <a:t>برای نصب کاشی، سطح سفت کاری باید اندود ماسه و سیمان شده، سپس برای هر فضا تا</a:t>
            </a:r>
          </a:p>
          <a:p>
            <a:pPr algn="just" rtl="1">
              <a:buNone/>
            </a:pPr>
            <a:r>
              <a:rPr lang="fa-IR" sz="2000" dirty="0"/>
              <a:t>ارتفاعی مشخص «عایق رطوبتی» اجرا شود. ضمناً زمانی که قیر روی گونی داغ است، توری</a:t>
            </a:r>
          </a:p>
          <a:p>
            <a:pPr algn="just" rtl="1">
              <a:buNone/>
            </a:pPr>
            <a:r>
              <a:rPr lang="fa-IR" sz="2000" dirty="0"/>
              <a:t>گالوانیزه بنا به اصول گفته شده قبل به قیر اتصال داده می شود، پس از این مرحله، باید به</a:t>
            </a:r>
          </a:p>
          <a:p>
            <a:pPr algn="just" rtl="1">
              <a:buNone/>
            </a:pPr>
            <a:r>
              <a:rPr lang="fa-IR" sz="2000" dirty="0"/>
              <a:t>نصب کاشی مبادرت شود.</a:t>
            </a:r>
          </a:p>
          <a:p>
            <a:pPr algn="just" rtl="1">
              <a:buNone/>
            </a:pPr>
            <a:r>
              <a:rPr lang="fa-IR" sz="2000" dirty="0"/>
              <a:t>بدیهی است دوغابه ماسه و سیمان یا ملات کاشی از توری عبور کرده که در مجموع توری</a:t>
            </a:r>
          </a:p>
          <a:p>
            <a:pPr algn="just" rtl="1">
              <a:buNone/>
            </a:pPr>
            <a:r>
              <a:rPr lang="fa-IR" sz="2000" dirty="0"/>
              <a:t> سبب نگهداری کاشی کاری خواهد شد. </a:t>
            </a:r>
          </a:p>
          <a:p>
            <a:pPr algn="just" rtl="1">
              <a:buNone/>
            </a:pPr>
            <a:endParaRPr lang="en-US" sz="2000" dirty="0"/>
          </a:p>
          <a:p>
            <a:pPr algn="just" rtl="1">
              <a:buNone/>
            </a:pPr>
            <a:r>
              <a:rPr lang="fa-IR" sz="2000" dirty="0"/>
              <a:t> </a:t>
            </a:r>
            <a:endParaRPr lang="en-US" sz="2000" dirty="0"/>
          </a:p>
        </p:txBody>
      </p:sp>
      <p:sp>
        <p:nvSpPr>
          <p:cNvPr id="2" name="Title 1"/>
          <p:cNvSpPr>
            <a:spLocks noGrp="1"/>
          </p:cNvSpPr>
          <p:nvPr>
            <p:ph type="title"/>
          </p:nvPr>
        </p:nvSpPr>
        <p:spPr/>
        <p:txBody>
          <a:bodyPr/>
          <a:lstStyle/>
          <a:p>
            <a:pPr algn="ctr"/>
            <a:r>
              <a:rPr lang="fa-IR" sz="3600" dirty="0">
                <a:cs typeface="+mn-cs"/>
              </a:rPr>
              <a:t>آماده سازی سطح دیوار برای کار</a:t>
            </a:r>
            <a:r>
              <a:rPr lang="fa-IR" sz="4400" dirty="0">
                <a:cs typeface="+mn-cs"/>
              </a:rPr>
              <a:t> </a:t>
            </a:r>
            <a:r>
              <a:rPr lang="fa-IR" sz="3600" dirty="0">
                <a:cs typeface="+mn-cs"/>
              </a:rPr>
              <a:t>گذاشتن کاشی </a:t>
            </a:r>
            <a:endParaRPr lang="en-US" sz="4400" dirty="0">
              <a:cs typeface="+mn-cs"/>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buFont typeface="Wingdings" pitchFamily="2" charset="2"/>
              <a:buChar char="v"/>
            </a:pPr>
            <a:r>
              <a:rPr lang="fa-IR" sz="2400" dirty="0">
                <a:solidFill>
                  <a:schemeClr val="tx2"/>
                </a:solidFill>
              </a:rPr>
              <a:t>    </a:t>
            </a:r>
            <a:r>
              <a:rPr lang="fa-IR" sz="2400" b="1" dirty="0">
                <a:solidFill>
                  <a:schemeClr val="tx2"/>
                </a:solidFill>
              </a:rPr>
              <a:t>دیوار های داخلی باربر</a:t>
            </a:r>
          </a:p>
          <a:p>
            <a:pPr algn="r" rtl="1">
              <a:buNone/>
            </a:pPr>
            <a:endParaRPr lang="fa-IR" sz="2400" dirty="0">
              <a:solidFill>
                <a:schemeClr val="tx2"/>
              </a:solidFill>
            </a:endParaRPr>
          </a:p>
          <a:p>
            <a:pPr algn="r" rtl="1">
              <a:buClr>
                <a:schemeClr val="accent3">
                  <a:lumMod val="60000"/>
                  <a:lumOff val="40000"/>
                </a:schemeClr>
              </a:buClr>
              <a:buFont typeface="Wingdings" pitchFamily="2" charset="2"/>
              <a:buChar char="ü"/>
            </a:pPr>
            <a:r>
              <a:rPr lang="fa-IR" sz="2400" dirty="0">
                <a:solidFill>
                  <a:schemeClr val="tx2"/>
                </a:solidFill>
              </a:rPr>
              <a:t>  این دیوارها با آجر های فشاری که مقاومت فشاری آنها بیش از 50 کیلوگرم     بر سانتی متر مربع باشد، با ملات باتارد 1:2:8 یا ماسه سیمان 1:6 ساخته میشوند .</a:t>
            </a:r>
          </a:p>
        </p:txBody>
      </p:sp>
      <p:sp>
        <p:nvSpPr>
          <p:cNvPr id="2" name="Title 1"/>
          <p:cNvSpPr>
            <a:spLocks noGrp="1"/>
          </p:cNvSpPr>
          <p:nvPr>
            <p:ph type="title"/>
          </p:nvPr>
        </p:nvSpPr>
        <p:spPr/>
        <p:txBody>
          <a:bodyPr>
            <a:normAutofit/>
          </a:bodyPr>
          <a:lstStyle/>
          <a:p>
            <a:pPr algn="r" rtl="1"/>
            <a:r>
              <a:rPr lang="fa-IR" sz="4000" dirty="0">
                <a:cs typeface="+mn-cs"/>
              </a:rPr>
              <a:t>ملات و ضخامت دیوارهای آجری</a:t>
            </a:r>
          </a:p>
        </p:txBody>
      </p:sp>
    </p:spTree>
  </p:cSld>
  <p:clrMapOvr>
    <a:masterClrMapping/>
  </p:clrMapOvr>
  <p:transition>
    <p:dissolv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42910" y="1000108"/>
            <a:ext cx="8229600" cy="4525963"/>
          </a:xfrm>
        </p:spPr>
        <p:txBody>
          <a:bodyPr>
            <a:normAutofit/>
          </a:bodyPr>
          <a:lstStyle/>
          <a:p>
            <a:pPr algn="r" rtl="1">
              <a:buNone/>
            </a:pPr>
            <a:endParaRPr lang="fa-IR" sz="2400" dirty="0"/>
          </a:p>
          <a:p>
            <a:pPr algn="r" rtl="1">
              <a:buNone/>
            </a:pPr>
            <a:r>
              <a:rPr lang="fa-IR" sz="2400" dirty="0"/>
              <a:t>در صورتیکه محل نصب کاشی نیاز به قیر اندود نداشته باشد به ترتیب زیر</a:t>
            </a:r>
          </a:p>
          <a:p>
            <a:pPr algn="r" rtl="1">
              <a:buNone/>
            </a:pPr>
            <a:r>
              <a:rPr lang="fa-IR" sz="2400" dirty="0"/>
              <a:t>عمل می کنند : </a:t>
            </a:r>
          </a:p>
          <a:p>
            <a:pPr marL="457200" indent="-457200" algn="r" rtl="1">
              <a:buNone/>
            </a:pPr>
            <a:r>
              <a:rPr lang="fa-IR" sz="2400" dirty="0"/>
              <a:t> باید سطح دیوار کاملا تمیز شود . زیرا وجود گرد و خاک روی دیوار نمی گذارد</a:t>
            </a:r>
          </a:p>
          <a:p>
            <a:pPr marL="457200" indent="-457200" algn="r" rtl="1">
              <a:buNone/>
            </a:pPr>
            <a:r>
              <a:rPr lang="fa-IR" sz="2400" dirty="0"/>
              <a:t> که ملات ماسه سیمان یا دوغاب مایه و سیمان به خوبی به دیوار بچسبد . </a:t>
            </a:r>
          </a:p>
          <a:p>
            <a:pPr marL="457200" indent="-457200" algn="r" rtl="1">
              <a:buNone/>
            </a:pPr>
            <a:r>
              <a:rPr lang="fa-IR" sz="2400" dirty="0"/>
              <a:t> پس از تمیز کردن دیوار باید چند مرتبه روی آن آب پاشید که خیس شود تا</a:t>
            </a:r>
          </a:p>
          <a:p>
            <a:pPr marL="457200" indent="-457200" algn="r" rtl="1">
              <a:buNone/>
            </a:pPr>
            <a:r>
              <a:rPr lang="fa-IR" sz="2400" dirty="0"/>
              <a:t> آجر دیوار آب ملات را نمکد و ملات اصطلاحا نسوزد و به دیوار بچسبد . </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Autofit/>
          </a:bodyPr>
          <a:lstStyle/>
          <a:p>
            <a:pPr algn="r" rtl="1">
              <a:lnSpc>
                <a:spcPct val="150000"/>
              </a:lnSpc>
              <a:buNone/>
            </a:pPr>
            <a:endParaRPr lang="fa-IR" sz="2000" dirty="0"/>
          </a:p>
          <a:p>
            <a:pPr algn="r" rtl="1">
              <a:lnSpc>
                <a:spcPct val="150000"/>
              </a:lnSpc>
              <a:buNone/>
            </a:pPr>
            <a:r>
              <a:rPr lang="fa-IR" sz="2000" dirty="0"/>
              <a:t>     در این حالت سطح دیوار با اندود ماسه سیمان از کرم بندی و شمشه گیری انجام شده بلافاصله روی آن ماسه سیمان، نرمه غربالی می کشند. سپس به وسیله تخته ماله، سطح رویه را کاملاً تخت و هموار می کنند. برای تخته ماله کشیدن، سطح اندود باید کاملاً شمشه ای باشد در شمشه گذاری بر سطح اندود باید از شمشه بلند استفاده کرد. پس از بررسی و یکنواختی کل سطح، قبل از مقاوم شدن کامل، پرداخت سطح اندود در حد تقریباً به اصطلاح لیسه ای انجام می شود. پس از پایان پرداخت سطح  اندود، آن را مرطوب می نمایند تا مقاوم شود و سپس فرصت می دهند تا سطح خشک شود. </a:t>
            </a:r>
            <a:endParaRPr lang="en-US" sz="2000" dirty="0"/>
          </a:p>
          <a:p>
            <a:pPr algn="r" rtl="1">
              <a:lnSpc>
                <a:spcPct val="150000"/>
              </a:lnSpc>
              <a:buNone/>
            </a:pPr>
            <a:endParaRPr lang="fa-IR" sz="2000" dirty="0"/>
          </a:p>
          <a:p>
            <a:pPr algn="r" rtl="1">
              <a:lnSpc>
                <a:spcPct val="150000"/>
              </a:lnSpc>
              <a:buNone/>
            </a:pPr>
            <a:endParaRPr lang="fa-IR" sz="2000" dirty="0"/>
          </a:p>
          <a:p>
            <a:pPr algn="r" rtl="1">
              <a:lnSpc>
                <a:spcPct val="150000"/>
              </a:lnSpc>
              <a:buNone/>
            </a:pPr>
            <a:r>
              <a:rPr lang="fa-IR" sz="2000" dirty="0"/>
              <a:t> </a:t>
            </a:r>
          </a:p>
          <a:p>
            <a:pPr algn="r" rtl="1">
              <a:lnSpc>
                <a:spcPct val="150000"/>
              </a:lnSpc>
              <a:buNone/>
            </a:pPr>
            <a:endParaRPr lang="fa-IR" sz="2000" dirty="0"/>
          </a:p>
          <a:p>
            <a:pPr algn="r" rtl="1">
              <a:lnSpc>
                <a:spcPct val="150000"/>
              </a:lnSpc>
              <a:buNone/>
            </a:pPr>
            <a:endParaRPr lang="en-US" sz="2000" dirty="0"/>
          </a:p>
        </p:txBody>
      </p:sp>
      <p:sp>
        <p:nvSpPr>
          <p:cNvPr id="2" name="Title 1"/>
          <p:cNvSpPr>
            <a:spLocks noGrp="1"/>
          </p:cNvSpPr>
          <p:nvPr>
            <p:ph type="title"/>
          </p:nvPr>
        </p:nvSpPr>
        <p:spPr/>
        <p:txBody>
          <a:bodyPr/>
          <a:lstStyle/>
          <a:p>
            <a:pPr algn="ctr"/>
            <a:r>
              <a:rPr lang="fa-IR" sz="4800" dirty="0">
                <a:cs typeface="+mn-cs"/>
              </a:rPr>
              <a:t>روش چسباندن کاشی</a:t>
            </a:r>
            <a:r>
              <a:rPr lang="fa-IR" sz="4800" dirty="0">
                <a:solidFill>
                  <a:srgbClr val="FFFF00"/>
                </a:solidFill>
                <a:cs typeface="+mn-cs"/>
              </a:rPr>
              <a:t> </a:t>
            </a:r>
            <a:endParaRPr lang="en-US" sz="4800" dirty="0">
              <a:solidFill>
                <a:srgbClr val="FFFF00"/>
              </a:solidFill>
              <a:cs typeface="+mn-cs"/>
            </a:endParaRPr>
          </a:p>
        </p:txBody>
      </p:sp>
    </p:spTree>
  </p:cSld>
  <p:clrMapOvr>
    <a:masterClrMapping/>
  </p:clrMapOvr>
  <p:transition>
    <p:newsflash/>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lgn="r" rtl="1">
              <a:lnSpc>
                <a:spcPct val="150000"/>
              </a:lnSpc>
              <a:buNone/>
            </a:pPr>
            <a:r>
              <a:rPr lang="fa-IR" sz="2000" dirty="0"/>
              <a:t>    </a:t>
            </a:r>
          </a:p>
          <a:p>
            <a:pPr algn="r" rtl="1">
              <a:lnSpc>
                <a:spcPct val="150000"/>
              </a:lnSpc>
              <a:buNone/>
            </a:pPr>
            <a:r>
              <a:rPr lang="fa-IR" sz="2000" dirty="0"/>
              <a:t>    چسب کاشی که خمیری از مواد شیمیایی است، در سطل های دربسته نگه داری می شود. این چسب، توسط کمچه یا کاردک از ظرف برداشته شده و روی ماله ای که لبه سمت چپ آن دندانه ای است، قرار داده می شود. ماله از ناحیه پایین به طرف بالا به ضخامت 1 تا 2 میلی متر کشیده شده و پس از هموار سازی کامل چسب، شیارهایی ریز از دندانه لبه ماله بر سطح خمیره چسب به وجود می آید. پس از تأثیر گذاری هوا به مدت 30 ثانیه تا 1 دقیقه، عمل چسبانیدن کاشی آغشته به چسب بر سطح دیوار صورت می گیرد. پس از جسبانیدن هر کاشی، چکش لاستیکی سبک زده می شود تا کاشی بر چسب محکم بچسبد. </a:t>
            </a:r>
          </a:p>
        </p:txBody>
      </p:sp>
      <p:sp>
        <p:nvSpPr>
          <p:cNvPr id="2" name="Title 1"/>
          <p:cNvSpPr>
            <a:spLocks noGrp="1"/>
          </p:cNvSpPr>
          <p:nvPr>
            <p:ph type="title"/>
          </p:nvPr>
        </p:nvSpPr>
        <p:spPr/>
        <p:txBody>
          <a:bodyPr/>
          <a:lstStyle/>
          <a:p>
            <a:pPr algn="ctr"/>
            <a:r>
              <a:rPr lang="fa-IR" sz="4400" dirty="0">
                <a:cs typeface="+mn-cs"/>
              </a:rPr>
              <a:t>چسباندن کاشی به وسیله چسب </a:t>
            </a:r>
            <a:endParaRPr lang="en-US" sz="4400" dirty="0">
              <a:cs typeface="+mn-cs"/>
            </a:endParaRPr>
          </a:p>
        </p:txBody>
      </p:sp>
    </p:spTree>
  </p:cSld>
  <p:clrMapOvr>
    <a:masterClrMapping/>
  </p:clrMapOvr>
  <p:transition>
    <p:plus/>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785786" y="642918"/>
            <a:ext cx="8229600" cy="4525963"/>
          </a:xfrm>
        </p:spPr>
        <p:txBody>
          <a:bodyPr>
            <a:noAutofit/>
          </a:bodyPr>
          <a:lstStyle/>
          <a:p>
            <a:pPr algn="r" rtl="1">
              <a:lnSpc>
                <a:spcPct val="150000"/>
              </a:lnSpc>
              <a:buNone/>
            </a:pPr>
            <a:r>
              <a:rPr lang="fa-IR" sz="2400" dirty="0"/>
              <a:t>  </a:t>
            </a:r>
          </a:p>
          <a:p>
            <a:pPr algn="r" rtl="1">
              <a:lnSpc>
                <a:spcPct val="150000"/>
              </a:lnSpc>
              <a:buNone/>
            </a:pPr>
            <a:r>
              <a:rPr lang="fa-IR" sz="2400" dirty="0"/>
              <a:t>   پس از چسبانیدن رج افقی</a:t>
            </a:r>
            <a:r>
              <a:rPr lang="en-US" sz="2400" dirty="0"/>
              <a:t> </a:t>
            </a:r>
            <a:r>
              <a:rPr lang="fa-IR" sz="2400" dirty="0"/>
              <a:t>، رج عمودی کناره های دیوار با دقت گونیا شده و کاشی ها ازپایین به بالا چسبانیده می شود.  پس از کار گذاشتن رج افقی زیر کار و رج عمودی که اصطلاحاً دلیل کار گفته می شود، کارگذاشتن رج های افقی پی در پی و با رعایت اصول صحیح چسب کشی چسبانیده می شود. در روش چسبانیدن کاشی با چسب، سطحی گسترده در زمانی کوتاه کاشی کاری خواهد شد. </a:t>
            </a:r>
          </a:p>
          <a:p>
            <a:pPr algn="r" rtl="1">
              <a:lnSpc>
                <a:spcPct val="150000"/>
              </a:lnSpc>
              <a:buNone/>
            </a:pPr>
            <a:r>
              <a:rPr lang="fa-IR" sz="2400" dirty="0"/>
              <a:t> </a:t>
            </a:r>
            <a:endParaRPr lang="en-US" sz="2400" dirty="0"/>
          </a:p>
          <a:p>
            <a:pPr algn="r" rtl="1">
              <a:lnSpc>
                <a:spcPct val="150000"/>
              </a:lnSpc>
              <a:buNone/>
            </a:pPr>
            <a:endParaRPr lang="fa-IR" sz="2400" dirty="0"/>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Scanned-03.jpg"/>
          <p:cNvPicPr>
            <a:picLocks noChangeAspect="1"/>
          </p:cNvPicPr>
          <p:nvPr/>
        </p:nvPicPr>
        <p:blipFill>
          <a:blip r:embed="rId2"/>
          <a:stretch>
            <a:fillRect/>
          </a:stretch>
        </p:blipFill>
        <p:spPr>
          <a:xfrm>
            <a:off x="1214414" y="928670"/>
            <a:ext cx="7072330" cy="4714908"/>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9"/>
          <p:cNvPicPr>
            <a:picLocks noChangeAspect="1" noChangeArrowheads="1"/>
          </p:cNvPicPr>
          <p:nvPr/>
        </p:nvPicPr>
        <p:blipFill>
          <a:blip cstate="print"/>
          <a:srcRect/>
          <a:stretch>
            <a:fillRect/>
          </a:stretch>
        </p:blipFill>
        <p:spPr bwMode="auto">
          <a:xfrm>
            <a:off x="1285852" y="836926"/>
            <a:ext cx="6615665" cy="4735214"/>
          </a:xfrm>
          <a:prstGeom prst="roundRect">
            <a:avLst>
              <a:gd name="adj" fmla="val 6648"/>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Autofit/>
          </a:bodyPr>
          <a:lstStyle/>
          <a:p>
            <a:pPr algn="just" rtl="1">
              <a:lnSpc>
                <a:spcPct val="150000"/>
              </a:lnSpc>
              <a:buNone/>
            </a:pPr>
            <a:endParaRPr lang="fa-IR" sz="2200" b="1" dirty="0"/>
          </a:p>
          <a:p>
            <a:pPr algn="just" rtl="1">
              <a:lnSpc>
                <a:spcPct val="150000"/>
              </a:lnSpc>
              <a:buNone/>
            </a:pPr>
            <a:r>
              <a:rPr lang="fa-IR" sz="2200" b="1" dirty="0"/>
              <a:t>   در این روش پس از تخته ماله ای کردن سطح اندود ماسه و سیمان، ملاتی شل فقط ازسیمان توسط ماله بر سطح اندود کشیده شده، سپس بلافاصله کاشی آبخوار با رعایت رج به رج افقی از پای کار به طرف بالا بر سطح ملات سیمانی قرار داده شده و با مشت زدن برکاشی، نصب کاشی در این روش نیز به وجود می آید. </a:t>
            </a:r>
            <a:endParaRPr lang="en-US" sz="2200" b="1" dirty="0"/>
          </a:p>
          <a:p>
            <a:pPr algn="just" rtl="1">
              <a:lnSpc>
                <a:spcPct val="150000"/>
              </a:lnSpc>
              <a:buNone/>
            </a:pPr>
            <a:endParaRPr lang="en-US" sz="2200" b="1" dirty="0"/>
          </a:p>
          <a:p>
            <a:pPr algn="just" rtl="1">
              <a:lnSpc>
                <a:spcPct val="150000"/>
              </a:lnSpc>
              <a:buNone/>
            </a:pPr>
            <a:r>
              <a:rPr lang="fa-IR" sz="2200" b="1" dirty="0"/>
              <a:t> </a:t>
            </a:r>
            <a:endParaRPr lang="en-US" sz="2200" b="1" dirty="0"/>
          </a:p>
        </p:txBody>
      </p:sp>
      <p:sp>
        <p:nvSpPr>
          <p:cNvPr id="2" name="Title 1"/>
          <p:cNvSpPr>
            <a:spLocks noGrp="1"/>
          </p:cNvSpPr>
          <p:nvPr>
            <p:ph type="title"/>
          </p:nvPr>
        </p:nvSpPr>
        <p:spPr/>
        <p:txBody>
          <a:bodyPr/>
          <a:lstStyle/>
          <a:p>
            <a:pPr algn="ctr"/>
            <a:r>
              <a:rPr lang="fa-IR" sz="4800" dirty="0">
                <a:cs typeface="+mn-cs"/>
              </a:rPr>
              <a:t>نصب کاشی بر سطح ملات سیمانی</a:t>
            </a:r>
            <a:endParaRPr lang="en-US" sz="4800" dirty="0">
              <a:cs typeface="+mn-cs"/>
            </a:endParaRPr>
          </a:p>
        </p:txBody>
      </p:sp>
    </p:spTree>
  </p:cSld>
  <p:clrMapOvr>
    <a:masterClrMapping/>
  </p:clrMapOvr>
  <p:transition>
    <p:dissolv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lgn="r" rtl="1">
              <a:buFont typeface="Wingdings" pitchFamily="2" charset="2"/>
              <a:buChar char="ü"/>
            </a:pPr>
            <a:r>
              <a:rPr lang="fa-IR" sz="2000" b="1" dirty="0"/>
              <a:t>ابتدا زیر کار تمیز و خیس می شود</a:t>
            </a:r>
          </a:p>
          <a:p>
            <a:pPr algn="r" rtl="1">
              <a:buFont typeface="Wingdings" pitchFamily="2" charset="2"/>
              <a:buChar char="ü"/>
            </a:pPr>
            <a:r>
              <a:rPr lang="fa-IR" sz="2000" b="1" dirty="0"/>
              <a:t>دوغاب ماسه سیمان با یک پیمانه سیمان و سه پیمانه ماسه پر نرمه تهیه می شود که با آب</a:t>
            </a:r>
            <a:endParaRPr lang="en-US" sz="2000" b="1" dirty="0"/>
          </a:p>
          <a:p>
            <a:pPr algn="r" rtl="1">
              <a:buNone/>
            </a:pPr>
            <a:r>
              <a:rPr lang="fa-IR" sz="2000" b="1" dirty="0"/>
              <a:t>مخلوط</a:t>
            </a:r>
            <a:r>
              <a:rPr lang="en-US" sz="2000" b="1" dirty="0"/>
              <a:t> </a:t>
            </a:r>
            <a:r>
              <a:rPr lang="fa-IR" sz="2000" b="1" dirty="0"/>
              <a:t>شده و برای مصرف آماده می گردد. </a:t>
            </a:r>
          </a:p>
          <a:p>
            <a:pPr algn="r" rtl="1">
              <a:buFont typeface="Wingdings" pitchFamily="2" charset="2"/>
              <a:buChar char="ü"/>
            </a:pPr>
            <a:r>
              <a:rPr lang="fa-IR" sz="2000" b="1" dirty="0"/>
              <a:t>اگر سطح زیر کار موزاییک فرش نبوده و سطح زیر کار گود و بلند باشد</a:t>
            </a:r>
            <a:r>
              <a:rPr lang="en-US" sz="2000" b="1" dirty="0"/>
              <a:t> </a:t>
            </a:r>
            <a:r>
              <a:rPr lang="fa-IR" sz="2000" b="1" dirty="0"/>
              <a:t>، عمل شمشه گیری با ملات ماسه و سیمان به صورت کاملاً تراز انجام می شود.</a:t>
            </a:r>
          </a:p>
          <a:p>
            <a:pPr algn="r" rtl="1">
              <a:buFont typeface="Wingdings" pitchFamily="2" charset="2"/>
              <a:buChar char="ü"/>
            </a:pPr>
            <a:r>
              <a:rPr lang="fa-IR" sz="2000" b="1" dirty="0"/>
              <a:t>ضخامت شمشه ای که گرفته می شود باید حدود 2 سانتی متر و برابر با ملات خور پشت کاشی باشد. </a:t>
            </a:r>
            <a:endParaRPr lang="en-US" sz="2000" b="1" dirty="0"/>
          </a:p>
        </p:txBody>
      </p:sp>
      <p:sp>
        <p:nvSpPr>
          <p:cNvPr id="2" name="Title 1"/>
          <p:cNvSpPr>
            <a:spLocks noGrp="1"/>
          </p:cNvSpPr>
          <p:nvPr>
            <p:ph type="title"/>
          </p:nvPr>
        </p:nvSpPr>
        <p:spPr/>
        <p:txBody>
          <a:bodyPr/>
          <a:lstStyle/>
          <a:p>
            <a:pPr algn="ctr"/>
            <a:r>
              <a:rPr lang="fa-IR" sz="4400" dirty="0">
                <a:cs typeface="+mn-cs"/>
              </a:rPr>
              <a:t>کار گذاشتن کاشی به روش دوغاب ریزی </a:t>
            </a:r>
            <a:endParaRPr lang="en-US" sz="4400" dirty="0">
              <a:cs typeface="+mn-cs"/>
            </a:endParaRPr>
          </a:p>
        </p:txBody>
      </p:sp>
    </p:spTree>
  </p:cSld>
  <p:clrMapOvr>
    <a:masterClrMapping/>
  </p:clrMapOvr>
  <p:transition>
    <p:randomBa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lgn="just" rtl="1">
              <a:lnSpc>
                <a:spcPct val="150000"/>
              </a:lnSpc>
              <a:buNone/>
            </a:pPr>
            <a:endParaRPr lang="fa-IR" sz="2000" b="1" dirty="0"/>
          </a:p>
          <a:p>
            <a:pPr algn="just" rtl="1">
              <a:lnSpc>
                <a:spcPct val="150000"/>
              </a:lnSpc>
              <a:buNone/>
            </a:pPr>
            <a:r>
              <a:rPr lang="fa-IR" sz="2000" b="1" dirty="0"/>
              <a:t>     اگر محلی که باید کاشی شود ، بدون عایق رطوبتی باشد، پس از تمیز کردن پشت کار و آب پاشی روی آن، در صورتی که کف فضا موزاییک فرش نباشد ، عمل شمشه گیری به طور تراز در سطح زیر رج اول انجام می گیرد.</a:t>
            </a:r>
          </a:p>
          <a:p>
            <a:pPr algn="just" rtl="1">
              <a:lnSpc>
                <a:spcPct val="150000"/>
              </a:lnSpc>
              <a:buNone/>
            </a:pPr>
            <a:r>
              <a:rPr lang="fa-IR" sz="2000" b="1" dirty="0"/>
              <a:t>باید ملات ماسه و سیمان با ماسه ریزدانه که دارای خاک سنگ است ساخته شود ، کاشی های مصرفی باید از قبل تمیز و خیس شده و آماده مصرف شوند. با کمچه، ملات ماسه و سیمان که دارای دانه بندی ریز و نرم است به طور خمیری سفت که آماده شده بر پشت کاشی گذارده، با برگرداندن  کاشی به سرعت به دیوار چسبانیده شود. </a:t>
            </a:r>
          </a:p>
        </p:txBody>
      </p:sp>
      <p:sp>
        <p:nvSpPr>
          <p:cNvPr id="2" name="Title 1"/>
          <p:cNvSpPr>
            <a:spLocks noGrp="1"/>
          </p:cNvSpPr>
          <p:nvPr>
            <p:ph type="title"/>
          </p:nvPr>
        </p:nvSpPr>
        <p:spPr/>
        <p:txBody>
          <a:bodyPr>
            <a:normAutofit/>
          </a:bodyPr>
          <a:lstStyle/>
          <a:p>
            <a:pPr algn="ctr"/>
            <a:r>
              <a:rPr lang="fa-IR" sz="4400" dirty="0">
                <a:cs typeface="+mn-cs"/>
              </a:rPr>
              <a:t>روش ملات گذاری پشت کاشی </a:t>
            </a:r>
            <a:endParaRPr lang="en-US" sz="4400" dirty="0">
              <a:cs typeface="+mn-cs"/>
            </a:endParaRPr>
          </a:p>
        </p:txBody>
      </p:sp>
    </p:spTree>
  </p:cSld>
  <p:clrMapOvr>
    <a:masterClrMapping/>
  </p:clrMapOvr>
  <p:transition>
    <p:newsflash/>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42910" y="928670"/>
            <a:ext cx="8229600" cy="4525963"/>
          </a:xfrm>
        </p:spPr>
        <p:txBody>
          <a:bodyPr/>
          <a:lstStyle/>
          <a:p>
            <a:pPr algn="just" rtl="1">
              <a:lnSpc>
                <a:spcPct val="150000"/>
              </a:lnSpc>
              <a:buNone/>
            </a:pPr>
            <a:r>
              <a:rPr lang="fa-IR" sz="2000" b="1" dirty="0"/>
              <a:t>پس از کار گذاشتن کاشی باید بلافاصله به وسیله کاردک، ملات های اضافی از سطح بالا و کناره</a:t>
            </a:r>
          </a:p>
          <a:p>
            <a:pPr algn="just" rtl="1">
              <a:lnSpc>
                <a:spcPct val="150000"/>
              </a:lnSpc>
              <a:buNone/>
            </a:pPr>
            <a:r>
              <a:rPr lang="fa-IR" sz="2000" b="1" dirty="0"/>
              <a:t> های کاشی برداشته  شود به طوری که کوچک ترین دانه ای بر لبه کاشی نشست نداشته</a:t>
            </a:r>
          </a:p>
          <a:p>
            <a:pPr algn="just" rtl="1">
              <a:lnSpc>
                <a:spcPct val="150000"/>
              </a:lnSpc>
              <a:buNone/>
            </a:pPr>
            <a:r>
              <a:rPr lang="fa-IR" sz="2000" b="1" dirty="0"/>
              <a:t> باشد. به ترتیب ذکر شده، کار گذاشتن کاشی ها، پی در پی انجام می شود. </a:t>
            </a:r>
            <a:endParaRPr lang="en-US" sz="2000" b="1" dirty="0"/>
          </a:p>
          <a:p>
            <a:pPr algn="just" rtl="1">
              <a:lnSpc>
                <a:spcPct val="150000"/>
              </a:lnSpc>
              <a:buNone/>
            </a:pPr>
            <a:r>
              <a:rPr lang="fa-IR" sz="2000" b="1" dirty="0"/>
              <a:t> بنا به اصول گفته شده پس از پایان هر رج، رج های بعدی نیز کار گذاشته می شود. امروزه از</a:t>
            </a:r>
          </a:p>
          <a:p>
            <a:pPr algn="just" rtl="1">
              <a:lnSpc>
                <a:spcPct val="150000"/>
              </a:lnSpc>
              <a:buNone/>
            </a:pPr>
            <a:r>
              <a:rPr lang="fa-IR" sz="2000" b="1" dirty="0"/>
              <a:t> این روش کمتر استفاده می شود. </a:t>
            </a:r>
            <a:endParaRPr lang="en-US" sz="2000" b="1" dirty="0"/>
          </a:p>
          <a:p>
            <a:pPr algn="r" rtl="1">
              <a:lnSpc>
                <a:spcPct val="150000"/>
              </a:lnSpc>
              <a:buNone/>
            </a:pPr>
            <a:endParaRPr lang="fa-IR"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14356"/>
            <a:ext cx="8229600" cy="5383262"/>
          </a:xfrm>
        </p:spPr>
        <p:txBody>
          <a:bodyPr>
            <a:normAutofit/>
          </a:bodyPr>
          <a:lstStyle/>
          <a:p>
            <a:pPr algn="r" rtl="1">
              <a:buFont typeface="Wingdings" pitchFamily="2" charset="2"/>
              <a:buChar char="v"/>
            </a:pPr>
            <a:r>
              <a:rPr lang="en-US" sz="2400" dirty="0">
                <a:solidFill>
                  <a:schemeClr val="tx2"/>
                </a:solidFill>
              </a:rPr>
              <a:t> </a:t>
            </a:r>
            <a:r>
              <a:rPr lang="fa-IR" sz="2400" dirty="0">
                <a:solidFill>
                  <a:schemeClr val="tx2"/>
                </a:solidFill>
              </a:rPr>
              <a:t>   </a:t>
            </a:r>
            <a:r>
              <a:rPr lang="fa-IR" sz="2400" b="1" dirty="0">
                <a:solidFill>
                  <a:schemeClr val="tx2"/>
                </a:solidFill>
              </a:rPr>
              <a:t>دیوار داخلی غیر باربر</a:t>
            </a:r>
          </a:p>
          <a:p>
            <a:pPr algn="r" rtl="1">
              <a:buNone/>
            </a:pPr>
            <a:endParaRPr lang="fa-IR" sz="2400" dirty="0">
              <a:solidFill>
                <a:schemeClr val="tx2"/>
              </a:solidFill>
            </a:endParaRPr>
          </a:p>
          <a:p>
            <a:pPr algn="r" rtl="1">
              <a:buClr>
                <a:schemeClr val="accent3">
                  <a:lumMod val="60000"/>
                  <a:lumOff val="40000"/>
                </a:schemeClr>
              </a:buClr>
              <a:buFont typeface="Wingdings" pitchFamily="2" charset="2"/>
              <a:buChar char="ü"/>
            </a:pPr>
            <a:r>
              <a:rPr lang="fa-IR" sz="2400" dirty="0">
                <a:solidFill>
                  <a:schemeClr val="tx2"/>
                </a:solidFill>
              </a:rPr>
              <a:t>  اگر تیغه 6 سانتی متری باشد با آجر فشاری یا آجر سفالی توخالی و ملات </a:t>
            </a:r>
            <a:r>
              <a:rPr lang="en-US" sz="2400" dirty="0">
                <a:solidFill>
                  <a:schemeClr val="tx2"/>
                </a:solidFill>
              </a:rPr>
              <a:t> </a:t>
            </a:r>
            <a:r>
              <a:rPr lang="fa-IR" sz="2400" dirty="0">
                <a:solidFill>
                  <a:schemeClr val="tx2"/>
                </a:solidFill>
              </a:rPr>
              <a:t>1:1</a:t>
            </a:r>
            <a:r>
              <a:rPr lang="en-US" sz="2400" dirty="0">
                <a:solidFill>
                  <a:schemeClr val="tx2"/>
                </a:solidFill>
              </a:rPr>
              <a:t> </a:t>
            </a:r>
            <a:r>
              <a:rPr lang="fa-IR" sz="2400" dirty="0">
                <a:solidFill>
                  <a:schemeClr val="tx2"/>
                </a:solidFill>
              </a:rPr>
              <a:t>گچ و خاک</a:t>
            </a:r>
          </a:p>
          <a:p>
            <a:pPr algn="r" rtl="1">
              <a:buNone/>
            </a:pPr>
            <a:endParaRPr lang="fa-IR" sz="2400" dirty="0">
              <a:solidFill>
                <a:schemeClr val="tx2"/>
              </a:solidFill>
            </a:endParaRPr>
          </a:p>
          <a:p>
            <a:pPr algn="r" rtl="1">
              <a:buClr>
                <a:schemeClr val="accent3">
                  <a:lumMod val="60000"/>
                  <a:lumOff val="40000"/>
                </a:schemeClr>
              </a:buClr>
              <a:buFont typeface="Wingdings" pitchFamily="2" charset="2"/>
              <a:buChar char="ü"/>
            </a:pPr>
            <a:r>
              <a:rPr lang="fa-IR" sz="2400" dirty="0">
                <a:solidFill>
                  <a:schemeClr val="tx2"/>
                </a:solidFill>
              </a:rPr>
              <a:t>  اگر تیغه 11 سانتی متری باشد، آجر فشاری یا آجر سفالی توخالی و ملات </a:t>
            </a:r>
            <a:r>
              <a:rPr lang="en-US" sz="2400" dirty="0">
                <a:solidFill>
                  <a:schemeClr val="tx2"/>
                </a:solidFill>
              </a:rPr>
              <a:t> </a:t>
            </a:r>
            <a:r>
              <a:rPr lang="fa-IR" sz="2400" dirty="0">
                <a:solidFill>
                  <a:schemeClr val="tx2"/>
                </a:solidFill>
              </a:rPr>
              <a:t>1:6</a:t>
            </a:r>
            <a:r>
              <a:rPr lang="en-US" sz="2400" dirty="0">
                <a:solidFill>
                  <a:schemeClr val="tx2"/>
                </a:solidFill>
              </a:rPr>
              <a:t> </a:t>
            </a:r>
            <a:r>
              <a:rPr lang="fa-IR" sz="2400" dirty="0">
                <a:solidFill>
                  <a:schemeClr val="tx2"/>
                </a:solidFill>
              </a:rPr>
              <a:t>گچ و خاک یا باتارد 1:2:8 یا ملات ماسه سیمانی</a:t>
            </a:r>
          </a:p>
          <a:p>
            <a:pPr algn="r" rtl="1">
              <a:buNone/>
            </a:pPr>
            <a:endParaRPr lang="fa-IR" sz="2400" dirty="0">
              <a:solidFill>
                <a:schemeClr val="tx2"/>
              </a:solidFill>
            </a:endParaRPr>
          </a:p>
          <a:p>
            <a:pPr algn="r" rtl="1">
              <a:buClr>
                <a:schemeClr val="accent3">
                  <a:lumMod val="60000"/>
                  <a:lumOff val="40000"/>
                </a:schemeClr>
              </a:buClr>
              <a:buFont typeface="Wingdings" pitchFamily="2" charset="2"/>
              <a:buChar char="ü"/>
            </a:pPr>
            <a:r>
              <a:rPr lang="fa-IR" sz="2400" dirty="0">
                <a:solidFill>
                  <a:schemeClr val="tx2"/>
                </a:solidFill>
              </a:rPr>
              <a:t>  اگر عرض دیوار مساوی یا بیشتر از 22 سانتی متر باشد، آجر فشاری یا سفالی توخالی و ملات ماسه آهک 1:3 یا باتارد 1:2:8 یا ماسه سیمان 1:6</a:t>
            </a:r>
          </a:p>
        </p:txBody>
      </p:sp>
    </p:spTree>
  </p:cSld>
  <p:clrMapOvr>
    <a:masterClrMapping/>
  </p:clrMapOvr>
  <p:transition>
    <p:dissolv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Scanned-04.jpg"/>
          <p:cNvPicPr>
            <a:picLocks noChangeAspect="1"/>
          </p:cNvPicPr>
          <p:nvPr/>
        </p:nvPicPr>
        <p:blipFill>
          <a:blip/>
          <a:stretch>
            <a:fillRect/>
          </a:stretch>
        </p:blipFill>
        <p:spPr>
          <a:xfrm>
            <a:off x="1214414" y="857232"/>
            <a:ext cx="7343768" cy="450057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Scanned-07.jpg"/>
          <p:cNvPicPr>
            <a:picLocks noChangeAspect="1"/>
          </p:cNvPicPr>
          <p:nvPr/>
        </p:nvPicPr>
        <p:blipFill>
          <a:blip/>
          <a:stretch>
            <a:fillRect/>
          </a:stretch>
        </p:blipFill>
        <p:spPr>
          <a:xfrm>
            <a:off x="714348" y="642918"/>
            <a:ext cx="7886755" cy="5143536"/>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Scanned-08.jpg"/>
          <p:cNvPicPr>
            <a:picLocks noChangeAspect="1"/>
          </p:cNvPicPr>
          <p:nvPr/>
        </p:nvPicPr>
        <p:blipFill>
          <a:blip/>
          <a:stretch>
            <a:fillRect/>
          </a:stretch>
        </p:blipFill>
        <p:spPr>
          <a:xfrm>
            <a:off x="714348" y="785794"/>
            <a:ext cx="7543832" cy="4929222"/>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Scanned-06.jpg"/>
          <p:cNvPicPr>
            <a:picLocks noChangeAspect="1"/>
          </p:cNvPicPr>
          <p:nvPr/>
        </p:nvPicPr>
        <p:blipFill>
          <a:blip/>
          <a:stretch>
            <a:fillRect/>
          </a:stretch>
        </p:blipFill>
        <p:spPr>
          <a:xfrm>
            <a:off x="928662" y="714356"/>
            <a:ext cx="7772432" cy="4857784"/>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Scanned-05.jpg"/>
          <p:cNvPicPr>
            <a:picLocks noChangeAspect="1"/>
          </p:cNvPicPr>
          <p:nvPr/>
        </p:nvPicPr>
        <p:blipFill>
          <a:blip/>
          <a:stretch>
            <a:fillRect/>
          </a:stretch>
        </p:blipFill>
        <p:spPr>
          <a:xfrm>
            <a:off x="785786" y="785794"/>
            <a:ext cx="7315231" cy="4929222"/>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ashi_9.jpg"/>
          <p:cNvPicPr>
            <a:picLocks noChangeAspect="1" noChangeArrowheads="1"/>
          </p:cNvPicPr>
          <p:nvPr/>
        </p:nvPicPr>
        <p:blipFill>
          <a:blip/>
          <a:srcRect/>
          <a:stretch>
            <a:fillRect/>
          </a:stretch>
        </p:blipFill>
        <p:spPr bwMode="auto">
          <a:xfrm>
            <a:off x="714348" y="500042"/>
            <a:ext cx="4500594" cy="264409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title"/>
          </p:nvPr>
        </p:nvSpPr>
        <p:spPr>
          <a:xfrm>
            <a:off x="714348" y="500042"/>
            <a:ext cx="8229600" cy="1857388"/>
          </a:xfrm>
        </p:spPr>
        <p:txBody>
          <a:bodyPr>
            <a:normAutofit/>
          </a:bodyPr>
          <a:lstStyle/>
          <a:p>
            <a:pPr algn="r"/>
            <a:r>
              <a:rPr lang="fa-IR" b="1" dirty="0">
                <a:cs typeface="B Nazanin" pitchFamily="2" charset="-78"/>
              </a:rPr>
              <a:t>کاشی استیل</a:t>
            </a:r>
          </a:p>
        </p:txBody>
      </p:sp>
      <p:pic>
        <p:nvPicPr>
          <p:cNvPr id="2051" name="Picture 3" descr="kashi_7.jpg"/>
          <p:cNvPicPr>
            <a:picLocks noChangeAspect="1" noChangeArrowheads="1"/>
          </p:cNvPicPr>
          <p:nvPr/>
        </p:nvPicPr>
        <p:blipFill>
          <a:blip r:embed="rId2"/>
          <a:srcRect/>
          <a:stretch>
            <a:fillRect/>
          </a:stretch>
        </p:blipFill>
        <p:spPr bwMode="auto">
          <a:xfrm>
            <a:off x="3857620" y="3714752"/>
            <a:ext cx="3829049" cy="239938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newsflash/>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ashi_10.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cut thruBlk="1"/>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ashi_11.jpg"/>
          <p:cNvPicPr>
            <a:picLocks noChangeAspect="1" noChangeArrowheads="1"/>
          </p:cNvPicPr>
          <p:nvPr/>
        </p:nvPicPr>
        <p:blipFill>
          <a:blip r:embed="rId3"/>
          <a:srcRect/>
          <a:stretch>
            <a:fillRect/>
          </a:stretch>
        </p:blipFill>
        <p:spPr bwMode="auto">
          <a:xfrm>
            <a:off x="71406" y="0"/>
            <a:ext cx="9144000" cy="6858000"/>
          </a:xfrm>
          <a:prstGeom prst="rect">
            <a:avLst/>
          </a:prstGeom>
          <a:noFill/>
          <a:ln w="9525">
            <a:noFill/>
            <a:miter lim="800000"/>
            <a:headEnd/>
            <a:tailEnd/>
          </a:ln>
        </p:spPr>
      </p:pic>
    </p:spTree>
  </p:cSld>
  <p:clrMapOvr>
    <a:masterClrMapping/>
  </p:clrMapOvr>
  <p:transition>
    <p:cut thruBlk="1"/>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6"/>
          <p:cNvPicPr>
            <a:picLocks noChangeAspect="1" noChangeArrowheads="1"/>
          </p:cNvPicPr>
          <p:nvPr/>
        </p:nvPicPr>
        <p:blipFill>
          <a:blip r:embed="rId2" cstate="print"/>
          <a:srcRect/>
          <a:stretch>
            <a:fillRect/>
          </a:stretch>
        </p:blipFill>
        <p:spPr bwMode="auto">
          <a:xfrm>
            <a:off x="1500166" y="714356"/>
            <a:ext cx="6422597" cy="4500594"/>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wipe dir="u"/>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2"/>
          <p:cNvPicPr>
            <a:picLocks noChangeAspect="1" noChangeArrowheads="1"/>
          </p:cNvPicPr>
          <p:nvPr/>
        </p:nvPicPr>
        <p:blipFill>
          <a:blip r:embed="rId2"/>
          <a:srcRect/>
          <a:stretch>
            <a:fillRect/>
          </a:stretch>
        </p:blipFill>
        <p:spPr bwMode="auto">
          <a:xfrm>
            <a:off x="1285852" y="714356"/>
            <a:ext cx="7176304" cy="4714908"/>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28596" y="785794"/>
            <a:ext cx="8229600" cy="5240386"/>
          </a:xfrm>
        </p:spPr>
        <p:txBody>
          <a:bodyPr>
            <a:normAutofit/>
          </a:bodyPr>
          <a:lstStyle/>
          <a:p>
            <a:pPr algn="r" rtl="1">
              <a:buFont typeface="Wingdings" pitchFamily="2" charset="2"/>
              <a:buChar char="v"/>
            </a:pPr>
            <a:r>
              <a:rPr lang="fa-IR" sz="2400" dirty="0">
                <a:solidFill>
                  <a:schemeClr val="tx2"/>
                </a:solidFill>
              </a:rPr>
              <a:t>     </a:t>
            </a:r>
            <a:r>
              <a:rPr lang="fa-IR" sz="2400" b="1" dirty="0">
                <a:solidFill>
                  <a:schemeClr val="tx2"/>
                </a:solidFill>
              </a:rPr>
              <a:t>دیوار خارجی </a:t>
            </a:r>
          </a:p>
          <a:p>
            <a:pPr algn="r" rtl="1">
              <a:buNone/>
            </a:pPr>
            <a:endParaRPr lang="fa-IR" sz="2400" dirty="0">
              <a:solidFill>
                <a:schemeClr val="tx2"/>
              </a:solidFill>
            </a:endParaRPr>
          </a:p>
          <a:p>
            <a:pPr algn="r" rtl="1">
              <a:buClr>
                <a:schemeClr val="accent3">
                  <a:lumMod val="60000"/>
                  <a:lumOff val="40000"/>
                </a:schemeClr>
              </a:buClr>
              <a:buFont typeface="Wingdings" pitchFamily="2" charset="2"/>
              <a:buChar char="ü"/>
            </a:pPr>
            <a:r>
              <a:rPr lang="fa-IR" sz="2400" dirty="0">
                <a:solidFill>
                  <a:schemeClr val="tx2"/>
                </a:solidFill>
              </a:rPr>
              <a:t>   نما سازی با آجر درجه یک و کاملا مرغوب و با ملات ماسه سیمان 1:5 ساخته می شود.</a:t>
            </a:r>
          </a:p>
          <a:p>
            <a:pPr algn="r" rtl="1">
              <a:buNone/>
            </a:pPr>
            <a:endParaRPr lang="fa-IR" sz="2400" dirty="0">
              <a:solidFill>
                <a:schemeClr val="tx2"/>
              </a:solidFill>
            </a:endParaRPr>
          </a:p>
          <a:p>
            <a:pPr algn="r" rtl="1">
              <a:buClr>
                <a:schemeClr val="accent3">
                  <a:lumMod val="60000"/>
                  <a:lumOff val="40000"/>
                </a:schemeClr>
              </a:buClr>
              <a:buFont typeface="Wingdings" pitchFamily="2" charset="2"/>
              <a:buChar char="ü"/>
            </a:pPr>
            <a:r>
              <a:rPr lang="fa-IR" sz="2400" dirty="0">
                <a:solidFill>
                  <a:schemeClr val="tx2"/>
                </a:solidFill>
              </a:rPr>
              <a:t>   ضخامت ملات  : 10-12 میلیمتر</a:t>
            </a:r>
          </a:p>
          <a:p>
            <a:pPr algn="r" rtl="1">
              <a:buNone/>
            </a:pPr>
            <a:endParaRPr lang="fa-IR" sz="2400" dirty="0">
              <a:solidFill>
                <a:schemeClr val="tx2"/>
              </a:solidFill>
            </a:endParaRPr>
          </a:p>
          <a:p>
            <a:pPr algn="r" rtl="1">
              <a:buClr>
                <a:schemeClr val="accent3">
                  <a:lumMod val="60000"/>
                  <a:lumOff val="40000"/>
                </a:schemeClr>
              </a:buClr>
              <a:buFont typeface="Wingdings" pitchFamily="2" charset="2"/>
              <a:buChar char="ü"/>
            </a:pPr>
            <a:r>
              <a:rPr lang="fa-IR" sz="2400" dirty="0">
                <a:solidFill>
                  <a:schemeClr val="tx2"/>
                </a:solidFill>
              </a:rPr>
              <a:t>  آجر کاری پس از گرفتن ملات ماسه سیمان یا باتارد باید حداقل 3 روز مرطوب نگه داشته شود .</a:t>
            </a:r>
          </a:p>
        </p:txBody>
      </p:sp>
    </p:spTree>
  </p:cSld>
  <p:clrMapOvr>
    <a:masterClrMapping/>
  </p:clrMapOvr>
  <p:transition>
    <p:dissolv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jpg"/>
          <p:cNvPicPr>
            <a:picLocks noChangeAspect="1"/>
          </p:cNvPicPr>
          <p:nvPr/>
        </p:nvPicPr>
        <p:blipFill>
          <a:blip r:embed="rId2"/>
          <a:stretch>
            <a:fillRect/>
          </a:stretch>
        </p:blipFill>
        <p:spPr>
          <a:xfrm>
            <a:off x="928662" y="857232"/>
            <a:ext cx="7572428" cy="4929222"/>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push dir="u"/>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600176" y="1643050"/>
            <a:ext cx="7543824" cy="4149927"/>
          </a:xfrm>
        </p:spPr>
        <p:txBody>
          <a:bodyPr/>
          <a:lstStyle/>
          <a:p>
            <a:pPr algn="r" rtl="1">
              <a:buNone/>
            </a:pPr>
            <a:endParaRPr lang="fa-IR" dirty="0"/>
          </a:p>
          <a:p>
            <a:pPr algn="r" rtl="1">
              <a:buNone/>
            </a:pPr>
            <a:endParaRPr lang="fa-IR" dirty="0"/>
          </a:p>
          <a:p>
            <a:pPr algn="r" rtl="1">
              <a:buNone/>
            </a:pPr>
            <a:r>
              <a:rPr lang="fa-IR" sz="2400" dirty="0"/>
              <a:t>              کل نازک کاری با احتساب ملات خور : بین 4 تا 5 سانتیمتر </a:t>
            </a:r>
          </a:p>
          <a:p>
            <a:pPr algn="r" rtl="1">
              <a:buNone/>
            </a:pPr>
            <a:endParaRPr lang="fa-IR" sz="2400" dirty="0"/>
          </a:p>
          <a:p>
            <a:pPr algn="r" rtl="1">
              <a:buNone/>
            </a:pPr>
            <a:r>
              <a:rPr lang="fa-IR" sz="2400" dirty="0"/>
              <a:t>              کل نازک کاری با روش چسب کاشی : بین 2 تا 3 سانتیمتر </a:t>
            </a:r>
            <a:endParaRPr lang="en-US" sz="2400" dirty="0"/>
          </a:p>
        </p:txBody>
      </p:sp>
      <p:sp>
        <p:nvSpPr>
          <p:cNvPr id="5" name="Title 4"/>
          <p:cNvSpPr>
            <a:spLocks noGrp="1"/>
          </p:cNvSpPr>
          <p:nvPr>
            <p:ph type="title"/>
          </p:nvPr>
        </p:nvSpPr>
        <p:spPr/>
        <p:txBody>
          <a:bodyPr>
            <a:normAutofit/>
          </a:bodyPr>
          <a:lstStyle/>
          <a:p>
            <a:pPr algn="ctr"/>
            <a:r>
              <a:rPr lang="fa-IR" sz="4400" dirty="0">
                <a:cs typeface="+mn-cs"/>
              </a:rPr>
              <a:t>ضخامت کاشی کاری </a:t>
            </a:r>
            <a:endParaRPr lang="en-US" sz="4400" dirty="0">
              <a:cs typeface="+mn-cs"/>
            </a:endParaRP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785794"/>
            <a:ext cx="8286808" cy="2714644"/>
          </a:xfrm>
        </p:spPr>
        <p:txBody>
          <a:bodyPr>
            <a:noAutofit/>
          </a:bodyPr>
          <a:lstStyle/>
          <a:p>
            <a:pPr algn="ctr"/>
            <a:br>
              <a:rPr lang="fa-IR" sz="4800" dirty="0">
                <a:cs typeface="+mn-cs"/>
              </a:rPr>
            </a:br>
            <a:br>
              <a:rPr lang="fa-IR" sz="4800" dirty="0">
                <a:cs typeface="+mn-cs"/>
              </a:rPr>
            </a:br>
            <a:r>
              <a:rPr lang="ar-SA" sz="4800" dirty="0">
                <a:cs typeface="+mn-cs"/>
              </a:rPr>
              <a:t>رنگ هاي ساختماني</a:t>
            </a:r>
            <a:br>
              <a:rPr lang="fa-IR" sz="4800" dirty="0">
                <a:cs typeface="+mn-cs"/>
              </a:rPr>
            </a:br>
            <a:br>
              <a:rPr lang="fa-IR" sz="4800" dirty="0">
                <a:cs typeface="+mn-cs"/>
              </a:rPr>
            </a:br>
            <a:br>
              <a:rPr lang="fa-IR" sz="4800" dirty="0">
                <a:cs typeface="+mn-cs"/>
              </a:rPr>
            </a:br>
            <a:endParaRPr lang="fa-IR" sz="4800" dirty="0">
              <a:cs typeface="+mn-cs"/>
            </a:endParaRPr>
          </a:p>
        </p:txBody>
      </p:sp>
    </p:spTree>
  </p:cSld>
  <p:clrMapOvr>
    <a:masterClrMapping/>
  </p:clrMapOvr>
  <p:transition>
    <p:newsflash/>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42910" y="1643050"/>
            <a:ext cx="8229600" cy="4525963"/>
          </a:xfrm>
        </p:spPr>
        <p:txBody>
          <a:bodyPr>
            <a:normAutofit/>
          </a:bodyPr>
          <a:lstStyle/>
          <a:p>
            <a:pPr algn="r" rtl="1">
              <a:buNone/>
            </a:pPr>
            <a:r>
              <a:rPr lang="ar-SA" sz="2000" b="1" dirty="0"/>
              <a:t>1</a:t>
            </a:r>
            <a:r>
              <a:rPr lang="fa-IR" sz="2000" b="1" dirty="0"/>
              <a:t> </a:t>
            </a:r>
            <a:r>
              <a:rPr lang="ar-SA" sz="2000" b="1" dirty="0"/>
              <a:t>)</a:t>
            </a:r>
            <a:r>
              <a:rPr lang="fa-IR" sz="2000" b="1" dirty="0"/>
              <a:t> </a:t>
            </a:r>
            <a:r>
              <a:rPr lang="ar-SA" sz="2000" b="1" dirty="0"/>
              <a:t>رنگ هاي با پايه آبي </a:t>
            </a:r>
            <a:r>
              <a:rPr lang="fa-IR" sz="2000" b="1" dirty="0"/>
              <a:t>: </a:t>
            </a:r>
          </a:p>
          <a:p>
            <a:pPr algn="r" rtl="1">
              <a:buNone/>
            </a:pPr>
            <a:r>
              <a:rPr lang="fa-IR" sz="2000" b="1" dirty="0"/>
              <a:t>   به رنگ هایی اطلاق می شود که برای رقیق نمودن با آب مخلوط می شوند.مثل رنگ های پلاستیکی</a:t>
            </a:r>
          </a:p>
          <a:p>
            <a:pPr algn="r" rtl="1">
              <a:buNone/>
            </a:pPr>
            <a:r>
              <a:rPr lang="ar-SA" sz="2000" b="1" dirty="0"/>
              <a:t>2)</a:t>
            </a:r>
            <a:r>
              <a:rPr lang="fa-IR" sz="2000" b="1" dirty="0"/>
              <a:t> </a:t>
            </a:r>
            <a:r>
              <a:rPr lang="ar-SA" sz="2000" b="1" dirty="0"/>
              <a:t>رنگ هاي با پايه حلالي</a:t>
            </a:r>
            <a:r>
              <a:rPr lang="fa-IR" sz="2000" b="1" dirty="0"/>
              <a:t>:</a:t>
            </a:r>
          </a:p>
          <a:p>
            <a:pPr algn="r" rtl="1">
              <a:buNone/>
            </a:pPr>
            <a:r>
              <a:rPr lang="fa-IR" sz="2000" b="1" dirty="0"/>
              <a:t>   به رنگ هایی اطلاق می شود که برای رقیق نمودن با حلال های صنعتی مخلوط می شوند. مثل رنگ های روغنی</a:t>
            </a:r>
          </a:p>
          <a:p>
            <a:pPr algn="r" rtl="1">
              <a:buNone/>
            </a:pPr>
            <a:endParaRPr lang="fa-IR" sz="2000" b="1" dirty="0"/>
          </a:p>
          <a:p>
            <a:pPr algn="r" rtl="1">
              <a:buNone/>
            </a:pPr>
            <a:endParaRPr lang="fa-IR" sz="2000" b="1" dirty="0"/>
          </a:p>
          <a:p>
            <a:pPr algn="r" rtl="1">
              <a:buNone/>
            </a:pPr>
            <a:endParaRPr lang="fa-IR" sz="2000" b="1" dirty="0"/>
          </a:p>
          <a:p>
            <a:pPr algn="r" rtl="1">
              <a:buNone/>
            </a:pPr>
            <a:endParaRPr lang="fa-IR" sz="2000" dirty="0"/>
          </a:p>
        </p:txBody>
      </p:sp>
      <p:sp>
        <p:nvSpPr>
          <p:cNvPr id="2" name="Title 1"/>
          <p:cNvSpPr>
            <a:spLocks noGrp="1"/>
          </p:cNvSpPr>
          <p:nvPr>
            <p:ph type="title"/>
          </p:nvPr>
        </p:nvSpPr>
        <p:spPr/>
        <p:txBody>
          <a:bodyPr>
            <a:normAutofit/>
          </a:bodyPr>
          <a:lstStyle/>
          <a:p>
            <a:pPr algn="ctr"/>
            <a:r>
              <a:rPr lang="ar-SA" sz="4000" dirty="0">
                <a:cs typeface="+mn-cs"/>
              </a:rPr>
              <a:t>اقسام رنگ هاي ساختماني </a:t>
            </a:r>
            <a:endParaRPr lang="fa-IR" sz="4000" dirty="0">
              <a:cs typeface="+mn-cs"/>
            </a:endParaRPr>
          </a:p>
        </p:txBody>
      </p:sp>
    </p:spTree>
  </p:cSld>
  <p:clrMapOvr>
    <a:masterClrMapping/>
  </p:clrMapOvr>
  <p:transition>
    <p:checker dir="ver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lstStyle/>
          <a:p>
            <a:pPr marL="457200" indent="-457200" algn="r" rtl="1">
              <a:buNone/>
            </a:pPr>
            <a:endParaRPr lang="fa-IR" sz="3200" dirty="0">
              <a:cs typeface="B Nazanin" pitchFamily="2" charset="-78"/>
            </a:endParaRPr>
          </a:p>
          <a:p>
            <a:pPr marL="514350" indent="-514350" algn="r" rtl="1">
              <a:buNone/>
            </a:pPr>
            <a:r>
              <a:rPr lang="fa-IR" sz="3200" dirty="0">
                <a:cs typeface="B Nazanin" pitchFamily="2" charset="-78"/>
              </a:rPr>
              <a:t>   1) قلم مو</a:t>
            </a:r>
            <a:r>
              <a:rPr lang="fa-IR" sz="2800" dirty="0">
                <a:cs typeface="B Nazanin" pitchFamily="2" charset="-78"/>
              </a:rPr>
              <a:t> </a:t>
            </a:r>
          </a:p>
          <a:p>
            <a:pPr marL="457200" indent="-457200" algn="r" rtl="1">
              <a:buNone/>
            </a:pPr>
            <a:r>
              <a:rPr lang="fa-IR" sz="3200" dirty="0">
                <a:cs typeface="B Nazanin" pitchFamily="2" charset="-78"/>
              </a:rPr>
              <a:t>   2) غلتک </a:t>
            </a:r>
          </a:p>
          <a:p>
            <a:pPr marL="457200" indent="-457200" algn="r" rtl="1">
              <a:buNone/>
            </a:pPr>
            <a:r>
              <a:rPr lang="fa-IR" sz="3200" dirty="0">
                <a:cs typeface="B Nazanin" pitchFamily="2" charset="-78"/>
              </a:rPr>
              <a:t>   3) اسپری</a:t>
            </a:r>
          </a:p>
          <a:p>
            <a:pPr marL="457200" indent="-457200" algn="r" rtl="1">
              <a:buNone/>
            </a:pPr>
            <a:r>
              <a:rPr lang="fa-IR" sz="3200" dirty="0">
                <a:cs typeface="B Nazanin" pitchFamily="2" charset="-78"/>
              </a:rPr>
              <a:t>   4) پیستوله  </a:t>
            </a:r>
          </a:p>
          <a:p>
            <a:pPr marL="457200" indent="-457200" algn="r" rtl="1">
              <a:buNone/>
            </a:pPr>
            <a:endParaRPr lang="fa-IR" sz="3200" dirty="0">
              <a:cs typeface="B Nazanin" pitchFamily="2" charset="-78"/>
            </a:endParaRPr>
          </a:p>
        </p:txBody>
      </p:sp>
      <p:sp>
        <p:nvSpPr>
          <p:cNvPr id="2" name="Title 1"/>
          <p:cNvSpPr>
            <a:spLocks noGrp="1"/>
          </p:cNvSpPr>
          <p:nvPr>
            <p:ph type="title"/>
          </p:nvPr>
        </p:nvSpPr>
        <p:spPr/>
        <p:txBody>
          <a:bodyPr/>
          <a:lstStyle/>
          <a:p>
            <a:pPr algn="r"/>
            <a:r>
              <a:rPr lang="fa-IR" sz="4000" dirty="0">
                <a:cs typeface="+mn-cs"/>
              </a:rPr>
              <a:t>روش ها و ابزار بکار رفته در رنگ آمیزی</a:t>
            </a:r>
            <a:endParaRPr lang="fa-IR" sz="5400" dirty="0">
              <a:cs typeface="+mn-cs"/>
            </a:endParaRPr>
          </a:p>
        </p:txBody>
      </p:sp>
    </p:spTree>
  </p:cSld>
  <p:clrMapOvr>
    <a:masterClrMapping/>
  </p:clrMapOvr>
  <p:transition>
    <p:split orient="ver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8596" y="1643050"/>
            <a:ext cx="4038600" cy="4434840"/>
          </a:xfrm>
        </p:spPr>
        <p:txBody>
          <a:bodyPr/>
          <a:lstStyle/>
          <a:p>
            <a:pPr algn="just">
              <a:buNone/>
            </a:pPr>
            <a:r>
              <a:rPr lang="fa-IR" sz="2000" dirty="0">
                <a:cs typeface="B Nazanin" pitchFamily="2" charset="-78"/>
              </a:rPr>
              <a:t>																</a:t>
            </a:r>
          </a:p>
          <a:p>
            <a:pPr algn="just">
              <a:buNone/>
            </a:pPr>
            <a:endParaRPr lang="fa-IR" sz="2000" dirty="0">
              <a:cs typeface="B Nazanin" pitchFamily="2" charset="-78"/>
            </a:endParaRPr>
          </a:p>
          <a:p>
            <a:pPr algn="just">
              <a:buNone/>
            </a:pPr>
            <a:endParaRPr lang="fa-IR" sz="2400" dirty="0">
              <a:cs typeface="B Nazanin" pitchFamily="2" charset="-78"/>
            </a:endParaRPr>
          </a:p>
          <a:p>
            <a:pPr algn="just">
              <a:buNone/>
            </a:pPr>
            <a:endParaRPr lang="fa-IR" sz="2400" dirty="0">
              <a:cs typeface="B Nazanin" pitchFamily="2" charset="-78"/>
            </a:endParaRPr>
          </a:p>
          <a:p>
            <a:pPr algn="just">
              <a:buNone/>
            </a:pPr>
            <a:r>
              <a:rPr lang="fa-IR" sz="2400" dirty="0">
                <a:cs typeface="B Nazanin" pitchFamily="2" charset="-78"/>
              </a:rPr>
              <a:t>               </a:t>
            </a:r>
          </a:p>
        </p:txBody>
      </p:sp>
      <p:sp>
        <p:nvSpPr>
          <p:cNvPr id="4" name="Content Placeholder 3"/>
          <p:cNvSpPr>
            <a:spLocks noGrp="1"/>
          </p:cNvSpPr>
          <p:nvPr>
            <p:ph sz="half" idx="2"/>
          </p:nvPr>
        </p:nvSpPr>
        <p:spPr>
          <a:xfrm>
            <a:off x="4786314" y="928670"/>
            <a:ext cx="4038600" cy="4434840"/>
          </a:xfrm>
        </p:spPr>
        <p:txBody>
          <a:bodyPr>
            <a:normAutofit/>
          </a:bodyPr>
          <a:lstStyle/>
          <a:p>
            <a:pPr algn="ctr" rtl="1">
              <a:buFont typeface="Wingdings" pitchFamily="2" charset="2"/>
              <a:buChar char="ü"/>
            </a:pPr>
            <a:r>
              <a:rPr lang="fa-IR" sz="2400" dirty="0"/>
              <a:t> دمای مناسب جهت اجرای رنگ</a:t>
            </a:r>
            <a:r>
              <a:rPr lang="fa-IR" sz="2000" dirty="0"/>
              <a:t>	</a:t>
            </a:r>
            <a:r>
              <a:rPr lang="fa-IR" dirty="0"/>
              <a:t>:</a:t>
            </a:r>
            <a:r>
              <a:rPr lang="fa-IR" sz="2000" dirty="0"/>
              <a:t>																	</a:t>
            </a:r>
          </a:p>
          <a:p>
            <a:pPr algn="ctr" rtl="1">
              <a:buNone/>
            </a:pPr>
            <a:endParaRPr lang="fa-IR" sz="2400" dirty="0">
              <a:cs typeface="B Nazanin" pitchFamily="2" charset="-78"/>
            </a:endParaRPr>
          </a:p>
          <a:p>
            <a:pPr algn="ctr" rtl="1">
              <a:buFont typeface="Wingdings" pitchFamily="2" charset="2"/>
              <a:buChar char="ü"/>
            </a:pPr>
            <a:r>
              <a:rPr lang="fa-IR" sz="2400" dirty="0"/>
              <a:t>  حداقل فاصله زمانی بین اعمال لایه  های رنگی در صورت برقراری  شرایط لازم در محل </a:t>
            </a:r>
            <a:r>
              <a:rPr lang="fa-IR" dirty="0"/>
              <a:t>:</a:t>
            </a:r>
          </a:p>
          <a:p>
            <a:pPr algn="ctr" rtl="1">
              <a:buNone/>
            </a:pPr>
            <a:endParaRPr lang="fa-IR" sz="2000" dirty="0"/>
          </a:p>
          <a:p>
            <a:pPr algn="ctr" rtl="1">
              <a:buNone/>
            </a:pPr>
            <a:endParaRPr lang="fa-IR" sz="2000" dirty="0"/>
          </a:p>
        </p:txBody>
      </p:sp>
      <p:sp>
        <p:nvSpPr>
          <p:cNvPr id="7" name="Rectangle 6"/>
          <p:cNvSpPr/>
          <p:nvPr/>
        </p:nvSpPr>
        <p:spPr>
          <a:xfrm>
            <a:off x="1357290" y="1643050"/>
            <a:ext cx="3055645" cy="400110"/>
          </a:xfrm>
          <a:prstGeom prst="rect">
            <a:avLst/>
          </a:prstGeom>
        </p:spPr>
        <p:txBody>
          <a:bodyPr wrap="none">
            <a:spAutoFit/>
          </a:bodyPr>
          <a:lstStyle/>
          <a:p>
            <a:pPr algn="ctr" rtl="1">
              <a:buClr>
                <a:srgbClr val="00B0F0"/>
              </a:buClr>
              <a:buFont typeface="Wingdings" pitchFamily="2" charset="2"/>
              <a:buChar char="ü"/>
            </a:pPr>
            <a:r>
              <a:rPr lang="fa-IR" sz="2000" u="sng" dirty="0"/>
              <a:t>  بین 10 تا 35 درجه سانتیگراد</a:t>
            </a:r>
          </a:p>
        </p:txBody>
      </p:sp>
      <p:sp>
        <p:nvSpPr>
          <p:cNvPr id="17" name="TextBox 16"/>
          <p:cNvSpPr txBox="1"/>
          <p:nvPr/>
        </p:nvSpPr>
        <p:spPr>
          <a:xfrm>
            <a:off x="2714612" y="4643446"/>
            <a:ext cx="1617355" cy="400110"/>
          </a:xfrm>
          <a:prstGeom prst="rect">
            <a:avLst/>
          </a:prstGeom>
          <a:noFill/>
        </p:spPr>
        <p:txBody>
          <a:bodyPr wrap="square" rtlCol="0">
            <a:spAutoFit/>
          </a:bodyPr>
          <a:lstStyle/>
          <a:p>
            <a:pPr algn="r" rtl="1">
              <a:buClr>
                <a:srgbClr val="00B0F0"/>
              </a:buClr>
              <a:buFont typeface="Wingdings" pitchFamily="2" charset="2"/>
              <a:buChar char="ü"/>
            </a:pPr>
            <a:r>
              <a:rPr lang="fa-IR" sz="2000" u="sng" dirty="0">
                <a:latin typeface="Arial" pitchFamily="34" charset="0"/>
              </a:rPr>
              <a:t>3 ساعت</a:t>
            </a:r>
          </a:p>
        </p:txBody>
      </p:sp>
    </p:spTree>
  </p:cSld>
  <p:clrMapOvr>
    <a:masterClrMapping/>
  </p:clrMapOvr>
  <p:transition>
    <p:fade thruBlk="1"/>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42910" y="2000240"/>
            <a:ext cx="8229600" cy="4525963"/>
          </a:xfrm>
        </p:spPr>
        <p:txBody>
          <a:bodyPr>
            <a:normAutofit/>
          </a:bodyPr>
          <a:lstStyle/>
          <a:p>
            <a:pPr algn="r" rtl="1">
              <a:buNone/>
            </a:pPr>
            <a:r>
              <a:rPr lang="fa-IR" sz="2000" b="1" dirty="0"/>
              <a:t>1) بستر کار باید کاملا صاف و عاری از هر گونه خلل و فرج باشد. </a:t>
            </a:r>
          </a:p>
          <a:p>
            <a:pPr algn="r" rtl="1">
              <a:buNone/>
            </a:pPr>
            <a:endParaRPr lang="fa-IR" sz="2000" dirty="0"/>
          </a:p>
          <a:p>
            <a:pPr algn="r" rtl="1">
              <a:buNone/>
            </a:pPr>
            <a:r>
              <a:rPr lang="fa-IR" sz="2000" b="1" dirty="0"/>
              <a:t>2) در صورت ناصاف بودن بستر ابتدا سطح را توسط بتونه کاری و سمباده کشی صاف</a:t>
            </a:r>
          </a:p>
          <a:p>
            <a:pPr algn="r" rtl="1">
              <a:buNone/>
            </a:pPr>
            <a:r>
              <a:rPr lang="fa-IR" sz="2000" dirty="0"/>
              <a:t> </a:t>
            </a:r>
            <a:r>
              <a:rPr lang="fa-IR" sz="2000" b="1" dirty="0"/>
              <a:t>نموده وسپس شروع به رنگ آمیزی می کنند.</a:t>
            </a:r>
            <a:r>
              <a:rPr lang="fa-IR" sz="2000" dirty="0"/>
              <a:t> </a:t>
            </a:r>
          </a:p>
          <a:p>
            <a:pPr algn="r" rtl="1">
              <a:buNone/>
            </a:pPr>
            <a:r>
              <a:rPr lang="fa-IR" sz="2000" b="1" dirty="0"/>
              <a:t>(بتونه نوعی پوشاننده تهیه شده از مل – رنگ – حلال رنگی تینریا بنزین می باشد)</a:t>
            </a:r>
          </a:p>
          <a:p>
            <a:pPr algn="r" rtl="1">
              <a:buNone/>
            </a:pPr>
            <a:endParaRPr lang="fa-IR" sz="2000" dirty="0"/>
          </a:p>
          <a:p>
            <a:pPr algn="r" rtl="1">
              <a:buNone/>
            </a:pPr>
            <a:r>
              <a:rPr lang="fa-IR" sz="2000" b="1" dirty="0"/>
              <a:t>3) حداقل تعداد لایه های رنگی اجرا شده جهت پوشاندن سطح 2 تا می باشد که به</a:t>
            </a:r>
          </a:p>
          <a:p>
            <a:pPr algn="r" rtl="1">
              <a:buNone/>
            </a:pPr>
            <a:r>
              <a:rPr lang="fa-IR" sz="2000" b="1" dirty="0"/>
              <a:t>لایه اول لایه آسترو به لایه دوم رویه نهایی گفته می شود.</a:t>
            </a:r>
          </a:p>
          <a:p>
            <a:pPr algn="r" rtl="1">
              <a:buNone/>
            </a:pPr>
            <a:endParaRPr lang="fa-IR" sz="2000" dirty="0"/>
          </a:p>
        </p:txBody>
      </p:sp>
      <p:sp>
        <p:nvSpPr>
          <p:cNvPr id="2" name="Title 1"/>
          <p:cNvSpPr>
            <a:spLocks noGrp="1"/>
          </p:cNvSpPr>
          <p:nvPr>
            <p:ph type="title"/>
          </p:nvPr>
        </p:nvSpPr>
        <p:spPr/>
        <p:txBody>
          <a:bodyPr>
            <a:normAutofit/>
          </a:bodyPr>
          <a:lstStyle/>
          <a:p>
            <a:pPr algn="ctr"/>
            <a:r>
              <a:rPr lang="fa-IR" sz="4000" dirty="0">
                <a:cs typeface="+mn-cs"/>
              </a:rPr>
              <a:t>نکات اجرایی رنگ های ساختمانی</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lgn="r" rtl="1">
              <a:buNone/>
            </a:pPr>
            <a:r>
              <a:rPr lang="fa-IR" sz="2400" dirty="0"/>
              <a:t>4) </a:t>
            </a:r>
            <a:r>
              <a:rPr lang="fa-IR" sz="2400" b="1" dirty="0"/>
              <a:t> قبل از استفاده محتوی رنگ ظرف را خوب به هم بزنیم </a:t>
            </a:r>
            <a:endParaRPr lang="fa-IR" sz="2400" dirty="0"/>
          </a:p>
          <a:p>
            <a:pPr algn="r" rtl="1">
              <a:buNone/>
            </a:pPr>
            <a:endParaRPr lang="fa-IR" sz="2400" b="1" dirty="0"/>
          </a:p>
          <a:p>
            <a:pPr algn="r" rtl="1">
              <a:buNone/>
            </a:pPr>
            <a:r>
              <a:rPr lang="fa-IR" sz="2400" b="1" dirty="0"/>
              <a:t>5)  مقدار تینر مورد نیاز برای رقیق نمودن رنگ روغن را کم کم و در حین هم زدن آن اضافه نماییم </a:t>
            </a:r>
          </a:p>
          <a:p>
            <a:pPr algn="r" rtl="1">
              <a:buNone/>
            </a:pPr>
            <a:endParaRPr lang="fa-IR" sz="2400" b="1" dirty="0"/>
          </a:p>
          <a:p>
            <a:pPr algn="r" rtl="1">
              <a:buNone/>
            </a:pPr>
            <a:r>
              <a:rPr lang="fa-IR" sz="2400" b="1" dirty="0"/>
              <a:t>6)  در طی انجام عمل رنگ آمیزی در و پنجره ها را باز بگذارید تا هوای تازه در محیط جریان داشته باشد</a:t>
            </a:r>
          </a:p>
        </p:txBody>
      </p:sp>
      <p:sp>
        <p:nvSpPr>
          <p:cNvPr id="5" name="Sun 4"/>
          <p:cNvSpPr/>
          <p:nvPr/>
        </p:nvSpPr>
        <p:spPr>
          <a:xfrm>
            <a:off x="3071802" y="4786322"/>
            <a:ext cx="914400" cy="91440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500042"/>
            <a:ext cx="8229600" cy="1000132"/>
          </a:xfrm>
        </p:spPr>
        <p:txBody>
          <a:bodyPr>
            <a:normAutofit/>
          </a:bodyPr>
          <a:lstStyle/>
          <a:p>
            <a:pPr algn="ctr"/>
            <a:r>
              <a:rPr lang="fa-IR" sz="4400" b="1" dirty="0">
                <a:cs typeface="+mn-cs"/>
              </a:rPr>
              <a:t>قیمت های اجرایی</a:t>
            </a:r>
          </a:p>
        </p:txBody>
      </p:sp>
      <p:sp>
        <p:nvSpPr>
          <p:cNvPr id="3" name="Text Placeholder 2"/>
          <p:cNvSpPr>
            <a:spLocks noGrp="1"/>
          </p:cNvSpPr>
          <p:nvPr>
            <p:ph type="body" idx="1"/>
          </p:nvPr>
        </p:nvSpPr>
        <p:spPr>
          <a:xfrm>
            <a:off x="571472" y="4071942"/>
            <a:ext cx="4040188" cy="762000"/>
          </a:xfrm>
        </p:spPr>
        <p:txBody>
          <a:bodyPr/>
          <a:lstStyle/>
          <a:p>
            <a:pPr algn="ctr"/>
            <a:r>
              <a:rPr lang="fa-IR" sz="3200" dirty="0">
                <a:cs typeface="B Nazanin" pitchFamily="2" charset="-78"/>
              </a:rPr>
              <a:t>رنگ روغن</a:t>
            </a:r>
          </a:p>
        </p:txBody>
      </p:sp>
      <p:sp>
        <p:nvSpPr>
          <p:cNvPr id="4" name="Text Placeholder 3"/>
          <p:cNvSpPr>
            <a:spLocks noGrp="1"/>
          </p:cNvSpPr>
          <p:nvPr>
            <p:ph type="body" sz="half" idx="3"/>
          </p:nvPr>
        </p:nvSpPr>
        <p:spPr>
          <a:xfrm>
            <a:off x="4675216" y="1399593"/>
            <a:ext cx="4040188" cy="762000"/>
          </a:xfrm>
        </p:spPr>
        <p:txBody>
          <a:bodyPr/>
          <a:lstStyle/>
          <a:p>
            <a:pPr algn="ctr"/>
            <a:r>
              <a:rPr lang="fa-IR" sz="3200" dirty="0">
                <a:cs typeface="B Nazanin" pitchFamily="2" charset="-78"/>
              </a:rPr>
              <a:t>رنگ پلاستیک</a:t>
            </a:r>
          </a:p>
        </p:txBody>
      </p:sp>
      <p:sp>
        <p:nvSpPr>
          <p:cNvPr id="5" name="Content Placeholder 4"/>
          <p:cNvSpPr>
            <a:spLocks noGrp="1"/>
          </p:cNvSpPr>
          <p:nvPr>
            <p:ph sz="quarter" idx="2"/>
          </p:nvPr>
        </p:nvSpPr>
        <p:spPr>
          <a:xfrm>
            <a:off x="571472" y="2571744"/>
            <a:ext cx="4040188" cy="3314379"/>
          </a:xfrm>
        </p:spPr>
        <p:txBody>
          <a:bodyPr>
            <a:normAutofit/>
          </a:bodyPr>
          <a:lstStyle/>
          <a:p>
            <a:pPr algn="ctr"/>
            <a:endParaRPr lang="fa-IR" dirty="0"/>
          </a:p>
          <a:p>
            <a:pPr algn="ctr">
              <a:buNone/>
            </a:pPr>
            <a:r>
              <a:rPr lang="fa-IR" sz="2000" dirty="0"/>
              <a:t>به ازای هر متر مربع </a:t>
            </a:r>
          </a:p>
          <a:p>
            <a:pPr algn="ctr">
              <a:buNone/>
            </a:pPr>
            <a:r>
              <a:rPr lang="fa-IR" sz="2000" dirty="0"/>
              <a:t>به طور متوسط </a:t>
            </a:r>
          </a:p>
          <a:p>
            <a:pPr algn="ctr">
              <a:buNone/>
            </a:pPr>
            <a:r>
              <a:rPr lang="fa-IR" sz="2000" dirty="0"/>
              <a:t>2000 تومان</a:t>
            </a:r>
          </a:p>
        </p:txBody>
      </p:sp>
      <p:sp>
        <p:nvSpPr>
          <p:cNvPr id="6" name="Content Placeholder 5"/>
          <p:cNvSpPr>
            <a:spLocks noGrp="1"/>
          </p:cNvSpPr>
          <p:nvPr>
            <p:ph sz="quarter" idx="4"/>
          </p:nvPr>
        </p:nvSpPr>
        <p:spPr/>
        <p:txBody>
          <a:bodyPr>
            <a:normAutofit/>
          </a:bodyPr>
          <a:lstStyle/>
          <a:p>
            <a:pPr algn="ctr"/>
            <a:endParaRPr lang="fa-IR" dirty="0"/>
          </a:p>
          <a:p>
            <a:pPr algn="ctr">
              <a:buNone/>
            </a:pPr>
            <a:endParaRPr lang="en-US" sz="2000" dirty="0"/>
          </a:p>
          <a:p>
            <a:pPr algn="ctr">
              <a:buNone/>
            </a:pPr>
            <a:endParaRPr lang="en-US" sz="2000" dirty="0"/>
          </a:p>
          <a:p>
            <a:pPr algn="ctr">
              <a:buNone/>
            </a:pPr>
            <a:r>
              <a:rPr lang="fa-IR" sz="2000" dirty="0"/>
              <a:t>به ازای هر متر مربع</a:t>
            </a:r>
          </a:p>
          <a:p>
            <a:pPr algn="ctr">
              <a:buNone/>
            </a:pPr>
            <a:r>
              <a:rPr lang="fa-IR" sz="2000" dirty="0"/>
              <a:t>به طورمتوسط </a:t>
            </a:r>
          </a:p>
          <a:p>
            <a:pPr algn="ctr">
              <a:buNone/>
            </a:pPr>
            <a:r>
              <a:rPr lang="fa-IR" sz="2000" dirty="0"/>
              <a:t>1500 تومان</a:t>
            </a:r>
          </a:p>
        </p:txBody>
      </p:sp>
    </p:spTree>
  </p:cSld>
  <p:clrMapOvr>
    <a:masterClrMapping/>
  </p:clrMapOvr>
  <p:transition>
    <p:split orient="vert" dir="in"/>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357290" y="1428736"/>
            <a:ext cx="8229600" cy="4525963"/>
          </a:xfrm>
        </p:spPr>
        <p:txBody>
          <a:bodyPr>
            <a:normAutofit/>
          </a:bodyPr>
          <a:lstStyle/>
          <a:p>
            <a:pPr algn="r" rtl="1">
              <a:buNone/>
            </a:pPr>
            <a:endParaRPr lang="fa-IR" sz="2400" dirty="0">
              <a:solidFill>
                <a:schemeClr val="tx2"/>
              </a:solidFill>
            </a:endParaRPr>
          </a:p>
          <a:p>
            <a:pPr algn="r" rtl="1">
              <a:buNone/>
            </a:pPr>
            <a:endParaRPr lang="fa-IR" sz="2400" dirty="0">
              <a:solidFill>
                <a:schemeClr val="tx2"/>
              </a:solidFill>
            </a:endParaRPr>
          </a:p>
          <a:p>
            <a:pPr algn="r" rtl="1">
              <a:buFont typeface="Wingdings" pitchFamily="2" charset="2"/>
              <a:buChar char="ü"/>
            </a:pPr>
            <a:r>
              <a:rPr lang="fa-IR" sz="2400" dirty="0">
                <a:solidFill>
                  <a:schemeClr val="tx2"/>
                </a:solidFill>
              </a:rPr>
              <a:t>                    کل نازک کاری : بین 2/5 تا 3 سانتیمتر </a:t>
            </a:r>
          </a:p>
          <a:p>
            <a:pPr algn="r" rtl="1">
              <a:buNone/>
            </a:pPr>
            <a:endParaRPr lang="fa-IR" sz="2400" dirty="0">
              <a:solidFill>
                <a:schemeClr val="tx2"/>
              </a:solidFill>
            </a:endParaRPr>
          </a:p>
          <a:p>
            <a:pPr algn="r" rtl="1">
              <a:buNone/>
            </a:pPr>
            <a:r>
              <a:rPr lang="fa-IR" sz="2400" dirty="0">
                <a:solidFill>
                  <a:schemeClr val="tx2"/>
                </a:solidFill>
              </a:rPr>
              <a:t>                       لایه رنگی با آستر : 1 تا 1/5 میلیمتر </a:t>
            </a:r>
            <a:endParaRPr lang="en-US" sz="2400" dirty="0">
              <a:solidFill>
                <a:schemeClr val="tx2"/>
              </a:solidFill>
            </a:endParaRPr>
          </a:p>
        </p:txBody>
      </p:sp>
      <p:sp>
        <p:nvSpPr>
          <p:cNvPr id="5" name="Title 4"/>
          <p:cNvSpPr>
            <a:spLocks noGrp="1"/>
          </p:cNvSpPr>
          <p:nvPr>
            <p:ph type="title"/>
          </p:nvPr>
        </p:nvSpPr>
        <p:spPr/>
        <p:txBody>
          <a:bodyPr/>
          <a:lstStyle/>
          <a:p>
            <a:pPr algn="ctr"/>
            <a:r>
              <a:rPr lang="fa-IR" dirty="0"/>
              <a:t>ضخامت رنگ </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down)">
                                      <p:cBhvr>
                                        <p:cTn id="7" dur="500"/>
                                        <p:tgtEl>
                                          <p:spTgt spid="6">
                                            <p:txEl>
                                              <p:pRg st="2" end="2"/>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4" end="4"/>
                                            </p:txEl>
                                          </p:spTgt>
                                        </p:tgtEl>
                                        <p:attrNameLst>
                                          <p:attrName>style.visibility</p:attrName>
                                        </p:attrNameLst>
                                      </p:cBhvr>
                                      <p:to>
                                        <p:strVal val="visible"/>
                                      </p:to>
                                    </p:set>
                                    <p:animEffect transition="in" filter="wipe(down)">
                                      <p:cBhvr>
                                        <p:cTn id="1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h.JPG"/>
          <p:cNvPicPr>
            <a:picLocks noGrp="1" noChangeAspect="1"/>
          </p:cNvPicPr>
          <p:nvPr>
            <p:ph idx="1"/>
          </p:nvPr>
        </p:nvPicPr>
        <p:blipFill>
          <a:blip r:embed="rId2"/>
          <a:stretch>
            <a:fillRect/>
          </a:stretch>
        </p:blipFill>
        <p:spPr>
          <a:xfrm>
            <a:off x="2357422" y="1357298"/>
            <a:ext cx="5543787" cy="4572032"/>
          </a:xfrm>
          <a:prstGeom prst="roundRect">
            <a:avLst>
              <a:gd name="adj" fmla="val 8594"/>
            </a:avLst>
          </a:prstGeom>
          <a:solidFill>
            <a:srgbClr val="FFFFFF">
              <a:shade val="85000"/>
            </a:srgbClr>
          </a:solidFill>
          <a:ln>
            <a:noFill/>
          </a:ln>
          <a:effectLst/>
        </p:spPr>
      </p:pic>
      <p:sp>
        <p:nvSpPr>
          <p:cNvPr id="2" name="Title 1"/>
          <p:cNvSpPr>
            <a:spLocks noGrp="1"/>
          </p:cNvSpPr>
          <p:nvPr>
            <p:ph type="title"/>
          </p:nvPr>
        </p:nvSpPr>
        <p:spPr>
          <a:xfrm>
            <a:off x="428596" y="142852"/>
            <a:ext cx="8229600" cy="1143000"/>
          </a:xfrm>
        </p:spPr>
        <p:txBody>
          <a:bodyPr/>
          <a:lstStyle/>
          <a:p>
            <a:pPr algn="r"/>
            <a:r>
              <a:rPr lang="fa-IR" dirty="0"/>
              <a:t>جزییات آجرچینی </a:t>
            </a: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jpg"/>
          <p:cNvPicPr>
            <a:picLocks noChangeAspect="1"/>
          </p:cNvPicPr>
          <p:nvPr/>
        </p:nvPicPr>
        <p:blipFill>
          <a:blip r:embed="rId2" cstate="print"/>
          <a:stretch>
            <a:fillRect/>
          </a:stretch>
        </p:blipFill>
        <p:spPr>
          <a:xfrm>
            <a:off x="1142976" y="1071546"/>
            <a:ext cx="7286675" cy="4429156"/>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push dir="d"/>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jpg"/>
          <p:cNvPicPr>
            <a:picLocks noChangeAspect="1"/>
          </p:cNvPicPr>
          <p:nvPr/>
        </p:nvPicPr>
        <p:blipFill>
          <a:blip r:embed="rId2"/>
          <a:stretch>
            <a:fillRect/>
          </a:stretch>
        </p:blipFill>
        <p:spPr>
          <a:xfrm>
            <a:off x="1214414" y="571480"/>
            <a:ext cx="7358114" cy="5079052"/>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push dir="d"/>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gn="r" rtl="1">
              <a:buNone/>
            </a:pPr>
            <a:endParaRPr lang="fa-IR" sz="2000" b="1" dirty="0"/>
          </a:p>
          <a:p>
            <a:pPr algn="r" rtl="1">
              <a:buNone/>
            </a:pPr>
            <a:r>
              <a:rPr lang="ar-SA" sz="2000" b="1" dirty="0"/>
              <a:t>رنگهاي مولتي کالر قابل اجرا بر روي سطوح داخلي مختلف از قبيل سطوح گچي، بتني، چوبي، </a:t>
            </a:r>
            <a:endParaRPr lang="fa-IR" sz="2000" b="1" dirty="0"/>
          </a:p>
          <a:p>
            <a:pPr algn="r" rtl="1">
              <a:buNone/>
            </a:pPr>
            <a:r>
              <a:rPr lang="ar-SA" sz="2000" b="1" dirty="0"/>
              <a:t>آهني، پلاستيکي، آلومينيومي، شيشه ، کاشي  مي باشد</a:t>
            </a:r>
            <a:r>
              <a:rPr lang="fa-IR" sz="2000" b="1" dirty="0"/>
              <a:t>.</a:t>
            </a:r>
          </a:p>
          <a:p>
            <a:pPr algn="r" rtl="1">
              <a:buNone/>
            </a:pPr>
            <a:endParaRPr lang="fa-IR" sz="2000" b="1" dirty="0"/>
          </a:p>
          <a:p>
            <a:pPr algn="r" rtl="1">
              <a:buNone/>
            </a:pPr>
            <a:r>
              <a:rPr lang="ar-SA" sz="2000" b="1" dirty="0"/>
              <a:t> قابليت پوشش دهي و چسبندگي فوق العاده رنگهاي مولتي کالر اين امکان را فراهم مي آورد تا </a:t>
            </a:r>
            <a:endParaRPr lang="fa-IR" sz="2000" b="1" dirty="0"/>
          </a:p>
          <a:p>
            <a:pPr algn="r" rtl="1">
              <a:buNone/>
            </a:pPr>
            <a:r>
              <a:rPr lang="ar-SA" sz="2000" b="1" dirty="0"/>
              <a:t>درمکانهاي مختلف</a:t>
            </a:r>
            <a:r>
              <a:rPr lang="fa-IR" sz="2000" b="1" dirty="0"/>
              <a:t> و حتی</a:t>
            </a:r>
            <a:r>
              <a:rPr lang="ar-SA" sz="2000" b="1" dirty="0"/>
              <a:t> لوازم موجود در منزل (کابينت ها، تخت خواب، ميز، سطوح دکوراتيو ) استفاده</a:t>
            </a:r>
            <a:r>
              <a:rPr lang="fa-IR" sz="2000" b="1" dirty="0"/>
              <a:t> </a:t>
            </a:r>
            <a:r>
              <a:rPr lang="ar-SA" sz="2000" b="1" dirty="0"/>
              <a:t>شود . </a:t>
            </a:r>
            <a:endParaRPr lang="en-US" sz="2000" dirty="0"/>
          </a:p>
          <a:p>
            <a:pPr algn="r" rtl="1">
              <a:buNone/>
            </a:pPr>
            <a:endParaRPr lang="en-US" sz="2000" dirty="0"/>
          </a:p>
          <a:p>
            <a:pPr algn="r" rtl="1">
              <a:buNone/>
            </a:pPr>
            <a:r>
              <a:rPr lang="ar-SA" sz="2000" b="1" dirty="0"/>
              <a:t> </a:t>
            </a:r>
            <a:endParaRPr lang="en-US" sz="2000" dirty="0"/>
          </a:p>
          <a:p>
            <a:pPr algn="r" rtl="1">
              <a:buNone/>
            </a:pPr>
            <a:endParaRPr lang="en-US" sz="2000" dirty="0"/>
          </a:p>
          <a:p>
            <a:pPr algn="r" rtl="1">
              <a:buNone/>
            </a:pPr>
            <a:r>
              <a:rPr lang="ar-SA" sz="2000" b="1" dirty="0"/>
              <a:t> </a:t>
            </a:r>
            <a:endParaRPr lang="en-US" sz="2000" dirty="0"/>
          </a:p>
          <a:p>
            <a:pPr algn="r" rtl="1">
              <a:buNone/>
            </a:pPr>
            <a:endParaRPr lang="fa-IR" sz="2000" dirty="0"/>
          </a:p>
        </p:txBody>
      </p:sp>
      <p:sp>
        <p:nvSpPr>
          <p:cNvPr id="2" name="Title 1"/>
          <p:cNvSpPr>
            <a:spLocks noGrp="1"/>
          </p:cNvSpPr>
          <p:nvPr>
            <p:ph type="title"/>
          </p:nvPr>
        </p:nvSpPr>
        <p:spPr/>
        <p:txBody>
          <a:bodyPr>
            <a:normAutofit/>
          </a:bodyPr>
          <a:lstStyle/>
          <a:p>
            <a:pPr algn="ctr"/>
            <a:r>
              <a:rPr lang="fa-IR" sz="4400" dirty="0">
                <a:cs typeface="+mn-cs"/>
              </a:rPr>
              <a:t>رنگ های مولتی کالر</a:t>
            </a:r>
            <a:r>
              <a:rPr lang="fa-IR" sz="4400" dirty="0">
                <a:cs typeface="B Nazanin" pitchFamily="2" charset="-78"/>
              </a:rPr>
              <a:t> </a:t>
            </a:r>
          </a:p>
        </p:txBody>
      </p:sp>
      <p:pic>
        <p:nvPicPr>
          <p:cNvPr id="1026" name="Picture 2" descr="material.jpg"/>
          <p:cNvPicPr>
            <a:picLocks noChangeAspect="1" noChangeArrowheads="1"/>
          </p:cNvPicPr>
          <p:nvPr/>
        </p:nvPicPr>
        <p:blipFill>
          <a:blip r:embed="rId2"/>
          <a:srcRect/>
          <a:stretch>
            <a:fillRect/>
          </a:stretch>
        </p:blipFill>
        <p:spPr bwMode="auto">
          <a:xfrm>
            <a:off x="2428860" y="4286256"/>
            <a:ext cx="1928826" cy="192882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27" name="Picture 3" descr="multicolor3.jpg"/>
          <p:cNvPicPr>
            <a:picLocks noChangeAspect="1" noChangeArrowheads="1"/>
          </p:cNvPicPr>
          <p:nvPr/>
        </p:nvPicPr>
        <p:blipFill>
          <a:blip r:embed="rId3"/>
          <a:srcRect/>
          <a:stretch>
            <a:fillRect/>
          </a:stretch>
        </p:blipFill>
        <p:spPr bwMode="auto">
          <a:xfrm>
            <a:off x="5143504" y="4357694"/>
            <a:ext cx="1913430" cy="18573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diamond/>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Autofit/>
          </a:bodyPr>
          <a:lstStyle/>
          <a:p>
            <a:pPr algn="r" rtl="1">
              <a:buFont typeface="Wingdings" pitchFamily="2" charset="2"/>
              <a:buChar char="ü"/>
            </a:pPr>
            <a:r>
              <a:rPr lang="fa-IR" sz="2000" b="1" dirty="0"/>
              <a:t>  </a:t>
            </a:r>
            <a:r>
              <a:rPr lang="ar-SA" sz="2000" b="1" dirty="0"/>
              <a:t>مقاومت بالا در برابر جذب ذرات معلق در هوا (</a:t>
            </a:r>
            <a:r>
              <a:rPr lang="fa-IR" sz="2000" b="1" dirty="0"/>
              <a:t>خاصیت آن</a:t>
            </a:r>
            <a:r>
              <a:rPr lang="ar-SA" sz="2000" b="1" dirty="0"/>
              <a:t>تي استاتيک)؛ و کاهش هزينه هاي</a:t>
            </a:r>
            <a:endParaRPr lang="en-US" sz="2000" b="1" dirty="0"/>
          </a:p>
          <a:p>
            <a:pPr algn="r" rtl="1">
              <a:buFont typeface="Wingdings" pitchFamily="2" charset="2"/>
              <a:buChar char="ü"/>
            </a:pPr>
            <a:r>
              <a:rPr lang="ar-SA" sz="2000" b="1" dirty="0"/>
              <a:t>تميز کاري</a:t>
            </a:r>
            <a:r>
              <a:rPr lang="fa-IR" sz="2000" b="1" dirty="0"/>
              <a:t> </a:t>
            </a:r>
            <a:r>
              <a:rPr lang="ar-SA" sz="2000" b="1" dirty="0"/>
              <a:t>ونگهداري</a:t>
            </a:r>
            <a:endParaRPr lang="en-US" sz="2000" b="1" dirty="0"/>
          </a:p>
          <a:p>
            <a:pPr algn="r" rtl="1">
              <a:buFont typeface="Wingdings" pitchFamily="2" charset="2"/>
              <a:buChar char="ü"/>
            </a:pPr>
            <a:endParaRPr lang="en-US" sz="2000" b="1" dirty="0"/>
          </a:p>
          <a:p>
            <a:pPr algn="r" rtl="1">
              <a:buFont typeface="Wingdings" pitchFamily="2" charset="2"/>
              <a:buChar char="ü"/>
            </a:pPr>
            <a:r>
              <a:rPr lang="ar-SA" sz="2000" b="1" dirty="0"/>
              <a:t>ضد باکتري</a:t>
            </a:r>
            <a:endParaRPr lang="en-US" sz="2000" b="1" dirty="0"/>
          </a:p>
          <a:p>
            <a:pPr algn="r" rtl="1">
              <a:buFont typeface="Wingdings" pitchFamily="2" charset="2"/>
              <a:buChar char="ü"/>
            </a:pPr>
            <a:endParaRPr lang="en-US" sz="2000" b="1" dirty="0"/>
          </a:p>
          <a:p>
            <a:pPr algn="r" rtl="1">
              <a:buFont typeface="Wingdings" pitchFamily="2" charset="2"/>
              <a:buChar char="ü"/>
            </a:pPr>
            <a:r>
              <a:rPr lang="ar-SA" sz="2000" b="1" dirty="0"/>
              <a:t>قابليت شستشوي آسان؛ با آب و انواع شوينده ها</a:t>
            </a:r>
            <a:endParaRPr lang="en-US" sz="2000" b="1" dirty="0"/>
          </a:p>
          <a:p>
            <a:pPr algn="r" rtl="1">
              <a:buFont typeface="Wingdings" pitchFamily="2" charset="2"/>
              <a:buChar char="ü"/>
            </a:pPr>
            <a:endParaRPr lang="en-US" sz="2000" b="1" dirty="0"/>
          </a:p>
          <a:p>
            <a:pPr algn="r" rtl="1">
              <a:buFont typeface="Wingdings" pitchFamily="2" charset="2"/>
              <a:buChar char="ü"/>
            </a:pPr>
            <a:r>
              <a:rPr lang="ar-SA" sz="2000" b="1" dirty="0"/>
              <a:t>قابليت ترميم؛ با حداقل مواد و به بهترين وجه ممکن</a:t>
            </a:r>
            <a:endParaRPr lang="en-US" sz="2000" b="1" dirty="0"/>
          </a:p>
          <a:p>
            <a:pPr algn="r" rtl="1">
              <a:buFont typeface="Wingdings" pitchFamily="2" charset="2"/>
              <a:buChar char="ü"/>
            </a:pPr>
            <a:endParaRPr lang="en-US" sz="2000" b="1" dirty="0"/>
          </a:p>
          <a:p>
            <a:pPr algn="r" rtl="1">
              <a:buFont typeface="Wingdings" pitchFamily="2" charset="2"/>
              <a:buChar char="ü"/>
            </a:pPr>
            <a:r>
              <a:rPr lang="ar-SA" sz="2000" b="1" dirty="0"/>
              <a:t>اجراي ساده؛ کاربرد آسان طي يک مرحله و توسط اسپري</a:t>
            </a:r>
            <a:r>
              <a:rPr lang="fa-IR" sz="2000" b="1" dirty="0"/>
              <a:t> یا پمپ هوا (کمپرسور)</a:t>
            </a:r>
            <a:endParaRPr lang="en-US" sz="2000" b="1" dirty="0"/>
          </a:p>
          <a:p>
            <a:pPr algn="r" rtl="1">
              <a:buFont typeface="Wingdings" pitchFamily="2" charset="2"/>
              <a:buChar char="ü"/>
            </a:pPr>
            <a:endParaRPr lang="en-US" sz="2000" b="1" dirty="0"/>
          </a:p>
          <a:p>
            <a:pPr algn="r" rtl="1">
              <a:buFont typeface="Wingdings" pitchFamily="2" charset="2"/>
              <a:buChar char="ü"/>
            </a:pPr>
            <a:r>
              <a:rPr lang="ar-SA" sz="2000" b="1" dirty="0"/>
              <a:t>عدم نياز به هرگونه حلال؛ باعث حذف بوي نامطبوع حلالها و در نتيجه عدم نياز به تخليه کامل</a:t>
            </a:r>
            <a:r>
              <a:rPr lang="en-US" sz="2000" b="1" dirty="0"/>
              <a:t> </a:t>
            </a:r>
            <a:r>
              <a:rPr lang="ar-SA" sz="2000" b="1" dirty="0"/>
              <a:t>و طولاني مدت</a:t>
            </a:r>
            <a:endParaRPr lang="en-US" sz="2000" dirty="0"/>
          </a:p>
        </p:txBody>
      </p:sp>
      <p:sp>
        <p:nvSpPr>
          <p:cNvPr id="2" name="Title 1"/>
          <p:cNvSpPr>
            <a:spLocks noGrp="1"/>
          </p:cNvSpPr>
          <p:nvPr>
            <p:ph type="title"/>
          </p:nvPr>
        </p:nvSpPr>
        <p:spPr/>
        <p:txBody>
          <a:bodyPr>
            <a:normAutofit/>
          </a:bodyPr>
          <a:lstStyle/>
          <a:p>
            <a:pPr algn="ctr"/>
            <a:r>
              <a:rPr lang="ar-SA" sz="4000" dirty="0">
                <a:cs typeface="+mn-cs"/>
              </a:rPr>
              <a:t>ويژگيهاي رنگهاي مولتي کالر</a:t>
            </a:r>
            <a:endParaRPr lang="fa-IR" sz="4000" dirty="0">
              <a:cs typeface="+mn-cs"/>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71472" y="1285860"/>
            <a:ext cx="8229600" cy="4525963"/>
          </a:xfrm>
        </p:spPr>
        <p:txBody>
          <a:bodyPr>
            <a:normAutofit/>
          </a:bodyPr>
          <a:lstStyle/>
          <a:p>
            <a:pPr algn="r" rtl="1">
              <a:buFont typeface="Wingdings" pitchFamily="2" charset="2"/>
              <a:buChar char="ü"/>
            </a:pPr>
            <a:r>
              <a:rPr lang="fa-IR" sz="2000" b="1" dirty="0"/>
              <a:t>   </a:t>
            </a:r>
            <a:r>
              <a:rPr lang="ar-SA" sz="2000" b="1" dirty="0"/>
              <a:t>عدم پوسته شدن</a:t>
            </a:r>
            <a:r>
              <a:rPr lang="en-US" sz="2000" b="1" dirty="0"/>
              <a:t> </a:t>
            </a:r>
            <a:r>
              <a:rPr lang="ar-SA" sz="2000" b="1" dirty="0"/>
              <a:t>، رنگ پريدگي و زرد شدن؛ با ايجاد سطحي با دوام استثنايي در مقابل رنگ پريدگي</a:t>
            </a:r>
            <a:r>
              <a:rPr lang="fa-IR" sz="2000" b="1" dirty="0"/>
              <a:t> </a:t>
            </a:r>
          </a:p>
          <a:p>
            <a:pPr algn="r" rtl="1">
              <a:buFont typeface="Wingdings" pitchFamily="2" charset="2"/>
              <a:buChar char="ü"/>
            </a:pPr>
            <a:endParaRPr lang="fa-IR" sz="2000" b="1" dirty="0"/>
          </a:p>
          <a:p>
            <a:pPr algn="r" rtl="1">
              <a:buFont typeface="Wingdings" pitchFamily="2" charset="2"/>
              <a:buChar char="ü"/>
            </a:pPr>
            <a:r>
              <a:rPr lang="fa-IR" sz="2000" b="1" dirty="0"/>
              <a:t>    </a:t>
            </a:r>
            <a:r>
              <a:rPr lang="ar-SA" sz="2000" b="1" dirty="0"/>
              <a:t>تنوع رنگ؛ امکان ساخت رنگهاي متنوع با هرسيلقه براي ايجاد سطوحي زيبا و </a:t>
            </a:r>
            <a:r>
              <a:rPr lang="fa-IR" sz="2000" b="1" dirty="0"/>
              <a:t>  </a:t>
            </a:r>
            <a:r>
              <a:rPr lang="ar-SA" sz="2000" b="1" dirty="0"/>
              <a:t>چشم نواز</a:t>
            </a:r>
            <a:r>
              <a:rPr lang="fa-IR" sz="2000" b="1" dirty="0"/>
              <a:t> </a:t>
            </a:r>
          </a:p>
          <a:p>
            <a:pPr algn="r" rtl="1">
              <a:buFont typeface="Wingdings" pitchFamily="2" charset="2"/>
              <a:buChar char="ü"/>
            </a:pPr>
            <a:endParaRPr lang="fa-IR" sz="2000" b="1" dirty="0"/>
          </a:p>
          <a:p>
            <a:pPr algn="r" rtl="1">
              <a:buFont typeface="Wingdings" pitchFamily="2" charset="2"/>
              <a:buChar char="ü"/>
            </a:pPr>
            <a:r>
              <a:rPr lang="fa-IR" sz="2000" b="1" dirty="0"/>
              <a:t>    </a:t>
            </a:r>
            <a:r>
              <a:rPr lang="ar-SA" sz="2000" b="1" dirty="0"/>
              <a:t>توجيه اقتصادي؛ به دليل قابليت پوشش دهي زياد، کاهش زمان و نيروي انساني جهت اجرا و حذف تينر </a:t>
            </a:r>
            <a:endParaRPr lang="fa-IR" sz="2000" b="1" dirty="0"/>
          </a:p>
          <a:p>
            <a:pPr algn="r" rtl="1">
              <a:buFont typeface="Wingdings" pitchFamily="2" charset="2"/>
              <a:buChar char="ü"/>
            </a:pPr>
            <a:endParaRPr lang="fa-IR" sz="2000" b="1" dirty="0"/>
          </a:p>
          <a:p>
            <a:pPr algn="r" rtl="1">
              <a:buFont typeface="Wingdings" pitchFamily="2" charset="2"/>
              <a:buChar char="ü"/>
            </a:pPr>
            <a:endParaRPr lang="fa-IR" sz="2000" b="1" dirty="0"/>
          </a:p>
          <a:p>
            <a:pPr algn="r" rtl="1">
              <a:buFont typeface="Wingdings" pitchFamily="2" charset="2"/>
              <a:buChar char="ü"/>
            </a:pPr>
            <a:endParaRPr lang="fa-IR" sz="2000" dirty="0"/>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marL="457200" indent="-457200" algn="r" rtl="1">
              <a:buFont typeface="Wingdings" pitchFamily="2" charset="2"/>
              <a:buChar char="ü"/>
            </a:pPr>
            <a:r>
              <a:rPr lang="fa-IR" sz="2000" dirty="0"/>
              <a:t>در محیط های مرطوب نمی توان از این رنگ ها استفاده کرد. چون این رنگ ها پایه آبی دارند و در مجاورت رطوبت دچار خوردگی و ریزش می شوند. </a:t>
            </a:r>
          </a:p>
          <a:p>
            <a:pPr marL="457200" indent="-457200" algn="r" rtl="1">
              <a:buNone/>
            </a:pPr>
            <a:endParaRPr lang="fa-IR" sz="2000" dirty="0"/>
          </a:p>
          <a:p>
            <a:pPr marL="457200" indent="-457200" algn="r" rtl="1">
              <a:buFont typeface="Wingdings" pitchFamily="2" charset="2"/>
              <a:buChar char="ü"/>
            </a:pPr>
            <a:r>
              <a:rPr lang="fa-IR" sz="2000" dirty="0"/>
              <a:t> قبل از اجرای این رنگ توصیه می شود که سطح کار ابتدا با یک لایه رنگ روغنی یا پلاستیکی پوشیده شده و سپس رنگ مولتی کالر اجرا گردد. </a:t>
            </a:r>
          </a:p>
          <a:p>
            <a:pPr marL="457200" indent="-457200" algn="r" rtl="1">
              <a:buNone/>
            </a:pPr>
            <a:endParaRPr lang="fa-IR" sz="2000" dirty="0"/>
          </a:p>
          <a:p>
            <a:pPr marL="457200" indent="-457200" algn="r" rtl="1">
              <a:buFont typeface="Wingdings" pitchFamily="2" charset="2"/>
              <a:buChar char="ü"/>
            </a:pPr>
            <a:r>
              <a:rPr lang="fa-IR" sz="2000" dirty="0"/>
              <a:t> رنگ های مولتی کالر معمولا بر روی دیوارهای کناف بیشترین کاربرد را دارند. </a:t>
            </a:r>
          </a:p>
          <a:p>
            <a:pPr marL="457200" indent="-457200" algn="r" rtl="1">
              <a:buNone/>
            </a:pPr>
            <a:endParaRPr lang="fa-IR" sz="2000" dirty="0"/>
          </a:p>
          <a:p>
            <a:pPr marL="457200" indent="-457200" algn="r" rtl="1">
              <a:buFont typeface="Wingdings" pitchFamily="2" charset="2"/>
              <a:buChar char="ü"/>
            </a:pPr>
            <a:r>
              <a:rPr lang="fa-IR" sz="2000" dirty="0"/>
              <a:t>  قیمت اجرای این رنگ ها به ازای هر متر مربع 4000 تومان می باشد. </a:t>
            </a:r>
          </a:p>
          <a:p>
            <a:pPr marL="457200" indent="-457200" algn="r" rtl="1">
              <a:buNone/>
            </a:pPr>
            <a:endParaRPr lang="fa-IR" sz="2000" dirty="0"/>
          </a:p>
        </p:txBody>
      </p:sp>
      <p:sp>
        <p:nvSpPr>
          <p:cNvPr id="2" name="Title 1"/>
          <p:cNvSpPr>
            <a:spLocks noGrp="1"/>
          </p:cNvSpPr>
          <p:nvPr>
            <p:ph type="title"/>
          </p:nvPr>
        </p:nvSpPr>
        <p:spPr/>
        <p:txBody>
          <a:bodyPr>
            <a:normAutofit/>
          </a:bodyPr>
          <a:lstStyle/>
          <a:p>
            <a:pPr algn="ctr"/>
            <a:r>
              <a:rPr lang="fa-IR" sz="4000" dirty="0">
                <a:cs typeface="+mn-cs"/>
              </a:rPr>
              <a:t>نکات اجرایی رنگ های مولتی کالر</a:t>
            </a:r>
          </a:p>
        </p:txBody>
      </p:sp>
    </p:spTree>
  </p:cSld>
  <p:clrMapOvr>
    <a:masterClrMapping/>
  </p:clrMapOvr>
  <p:transition>
    <p:dissolv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jpg"/>
          <p:cNvPicPr>
            <a:picLocks noChangeAspect="1"/>
          </p:cNvPicPr>
          <p:nvPr/>
        </p:nvPicPr>
        <p:blipFill>
          <a:blip r:embed="rId2" cstate="print"/>
          <a:stretch>
            <a:fillRect/>
          </a:stretch>
        </p:blipFill>
        <p:spPr>
          <a:xfrm>
            <a:off x="1500166" y="1214422"/>
            <a:ext cx="6697557" cy="428628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push dir="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714612" y="1785926"/>
            <a:ext cx="7258072" cy="4525963"/>
          </a:xfrm>
        </p:spPr>
        <p:txBody>
          <a:bodyPr>
            <a:normAutofit/>
          </a:bodyPr>
          <a:lstStyle/>
          <a:p>
            <a:pPr algn="r" rtl="1">
              <a:buNone/>
            </a:pPr>
            <a:endParaRPr lang="fa-IR" sz="2400" dirty="0"/>
          </a:p>
          <a:p>
            <a:pPr algn="r" rtl="1">
              <a:buNone/>
            </a:pPr>
            <a:endParaRPr lang="fa-IR" sz="2400" dirty="0"/>
          </a:p>
          <a:p>
            <a:pPr algn="r" rtl="1">
              <a:buNone/>
            </a:pPr>
            <a:r>
              <a:rPr lang="fa-IR" sz="2400" dirty="0"/>
              <a:t>                       کل نازک کاری : بین 2/5 تا 3 سانتیمتر </a:t>
            </a:r>
          </a:p>
          <a:p>
            <a:pPr algn="r" rtl="1">
              <a:buNone/>
            </a:pPr>
            <a:endParaRPr lang="fa-IR" sz="2400" dirty="0"/>
          </a:p>
          <a:p>
            <a:pPr algn="r" rtl="1">
              <a:buNone/>
            </a:pPr>
            <a:r>
              <a:rPr lang="fa-IR" sz="2400" dirty="0"/>
              <a:t>                       لایه رنگی با آستر : حداکثر 0/5 سانتیمتر </a:t>
            </a:r>
            <a:endParaRPr lang="en-US" sz="2400" dirty="0"/>
          </a:p>
        </p:txBody>
      </p:sp>
      <p:sp>
        <p:nvSpPr>
          <p:cNvPr id="5" name="Title 4"/>
          <p:cNvSpPr>
            <a:spLocks noGrp="1"/>
          </p:cNvSpPr>
          <p:nvPr>
            <p:ph type="title"/>
          </p:nvPr>
        </p:nvSpPr>
        <p:spPr/>
        <p:txBody>
          <a:bodyPr>
            <a:normAutofit/>
          </a:bodyPr>
          <a:lstStyle/>
          <a:p>
            <a:pPr algn="ctr"/>
            <a:r>
              <a:rPr lang="fa-IR" sz="4400" dirty="0">
                <a:cs typeface="+mn-cs"/>
              </a:rPr>
              <a:t>ضخامت رنگهای مولتی کالر </a:t>
            </a:r>
            <a:endParaRPr lang="en-US" sz="4400" dirty="0">
              <a:cs typeface="+mn-cs"/>
            </a:endParaRP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97rc6hkb8t96pbb6kp.jpg"/>
          <p:cNvPicPr>
            <a:picLocks noChangeAspect="1"/>
          </p:cNvPicPr>
          <p:nvPr/>
        </p:nvPicPr>
        <p:blipFill>
          <a:blip r:embed="rId2"/>
          <a:srcRect l="-2633" b="-4347"/>
          <a:stretch>
            <a:fillRect/>
          </a:stretch>
        </p:blipFill>
        <p:spPr>
          <a:xfrm>
            <a:off x="0" y="0"/>
            <a:ext cx="9144000" cy="6858000"/>
          </a:xfrm>
          <a:prstGeom prst="rect">
            <a:avLst/>
          </a:prstGeom>
        </p:spPr>
      </p:pic>
      <p:sp>
        <p:nvSpPr>
          <p:cNvPr id="2" name="Title 1"/>
          <p:cNvSpPr>
            <a:spLocks noGrp="1"/>
          </p:cNvSpPr>
          <p:nvPr>
            <p:ph type="title"/>
          </p:nvPr>
        </p:nvSpPr>
        <p:spPr>
          <a:xfrm>
            <a:off x="838200" y="0"/>
            <a:ext cx="8305800" cy="1143000"/>
          </a:xfrm>
        </p:spPr>
        <p:txBody>
          <a:bodyPr>
            <a:normAutofit/>
          </a:bodyPr>
          <a:lstStyle/>
          <a:p>
            <a:pPr algn="ctr"/>
            <a:r>
              <a:rPr lang="fa-IR" sz="4000" dirty="0">
                <a:cs typeface="+mn-cs"/>
              </a:rPr>
              <a:t>کاغذ دیواری</a:t>
            </a:r>
          </a:p>
        </p:txBody>
      </p:sp>
    </p:spTree>
  </p:cSld>
  <p:clrMapOvr>
    <a:masterClrMapping/>
  </p:clrMapOvr>
  <p:transition>
    <p:newsflash/>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00034" y="1357298"/>
            <a:ext cx="8229600" cy="4525963"/>
          </a:xfrm>
        </p:spPr>
        <p:txBody>
          <a:bodyPr>
            <a:normAutofit/>
          </a:bodyPr>
          <a:lstStyle/>
          <a:p>
            <a:pPr algn="r" rtl="1">
              <a:buFont typeface="Wingdings" pitchFamily="2" charset="2"/>
              <a:buChar char="ü"/>
            </a:pPr>
            <a:r>
              <a:rPr lang="fa-IR" sz="2000" dirty="0"/>
              <a:t>   کاغذ های دیواری به صورت رول های به طول 10 متر و عرض 50 سانت در بازار عرضه می گردد که در مجموع هر رول می تواند 5 متر مربع از سطح را پوشش دهد. </a:t>
            </a:r>
          </a:p>
          <a:p>
            <a:pPr algn="r" rtl="1">
              <a:buNone/>
            </a:pPr>
            <a:endParaRPr lang="fa-IR" sz="2000" dirty="0"/>
          </a:p>
          <a:p>
            <a:pPr algn="r" rtl="1">
              <a:buFont typeface="Wingdings" pitchFamily="2" charset="2"/>
              <a:buChar char="ü"/>
            </a:pPr>
            <a:r>
              <a:rPr lang="fa-IR" sz="2000" dirty="0"/>
              <a:t>    قیمت فروش کاغذ دیواری نیز بر حسب تعداد رول های مصرفی محاسبه می شود. و هزینه نصب نیز جداگانه منظور می گردد. </a:t>
            </a:r>
          </a:p>
          <a:p>
            <a:pPr algn="r" rtl="1">
              <a:buNone/>
            </a:pPr>
            <a:endParaRPr lang="fa-IR" sz="2000" dirty="0"/>
          </a:p>
          <a:p>
            <a:pPr algn="r" rtl="1">
              <a:buFont typeface="Wingdings" pitchFamily="2" charset="2"/>
              <a:buChar char="ü"/>
            </a:pPr>
            <a:r>
              <a:rPr lang="fa-IR" sz="2000" dirty="0"/>
              <a:t>    این نوع پوشاننده دارای طرح های مختلفی نظیر ساده - گلدار – پتینه – طرح چوب – طرح کودک بارنگ های متنوعی می باشد. </a:t>
            </a:r>
          </a:p>
          <a:p>
            <a:pPr algn="r" rtl="1">
              <a:buNone/>
            </a:pPr>
            <a:endParaRPr lang="fa-IR" sz="2000" dirty="0"/>
          </a:p>
          <a:p>
            <a:pPr algn="r" rtl="1">
              <a:buFont typeface="Wingdings" pitchFamily="2" charset="2"/>
              <a:buChar char="ü"/>
            </a:pPr>
            <a:r>
              <a:rPr lang="fa-IR" sz="2000" dirty="0"/>
              <a:t>     نوع چرمی این محصول در رول های به طول 12/5 متر و عرض 92 سانتیمتر عرضه می گردد. </a:t>
            </a:r>
          </a:p>
          <a:p>
            <a:pPr algn="r" rtl="1">
              <a:buNone/>
            </a:pPr>
            <a:endParaRPr lang="fa-IR" sz="2000" dirty="0"/>
          </a:p>
          <a:p>
            <a:pPr algn="r" rtl="1">
              <a:buNone/>
            </a:pPr>
            <a:endParaRPr lang="fa-IR" sz="2000" dirty="0"/>
          </a:p>
          <a:p>
            <a:pPr algn="r" rtl="1">
              <a:buNone/>
            </a:pPr>
            <a:endParaRPr lang="fa-IR" sz="2000" dirty="0"/>
          </a:p>
          <a:p>
            <a:pPr algn="r" rtl="1">
              <a:buNone/>
            </a:pPr>
            <a:endParaRPr lang="fa-IR" sz="2000" dirty="0"/>
          </a:p>
        </p:txBody>
      </p:sp>
    </p:spTree>
  </p:cSld>
  <p:clrMapOvr>
    <a:masterClrMapping/>
  </p:clrMapOvr>
  <p:transition>
    <p:zoom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8258204" cy="6169080"/>
          </a:xfrm>
        </p:spPr>
        <p:txBody>
          <a:bodyPr>
            <a:normAutofit/>
          </a:bodyPr>
          <a:lstStyle/>
          <a:p>
            <a:pPr algn="r">
              <a:buNone/>
            </a:pPr>
            <a:r>
              <a:rPr lang="fa-IR" sz="2800" dirty="0"/>
              <a:t>جزییات آجرچینی در دیوار یک و نیم آجره(35سانتیمتری)</a:t>
            </a:r>
          </a:p>
        </p:txBody>
      </p:sp>
      <p:pic>
        <p:nvPicPr>
          <p:cNvPr id="7" name="Picture 6" descr="Scan0004.JPG"/>
          <p:cNvPicPr>
            <a:picLocks noChangeAspect="1"/>
          </p:cNvPicPr>
          <p:nvPr/>
        </p:nvPicPr>
        <p:blipFill>
          <a:blip r:embed="rId2"/>
          <a:stretch>
            <a:fillRect/>
          </a:stretch>
        </p:blipFill>
        <p:spPr>
          <a:xfrm>
            <a:off x="4643438" y="928670"/>
            <a:ext cx="3908249" cy="5735390"/>
          </a:xfrm>
          <a:prstGeom prst="roundRect">
            <a:avLst>
              <a:gd name="adj" fmla="val 8594"/>
            </a:avLst>
          </a:prstGeom>
          <a:solidFill>
            <a:srgbClr val="FFFFFF">
              <a:shade val="85000"/>
            </a:srgbClr>
          </a:solidFill>
          <a:ln>
            <a:noFill/>
          </a:ln>
          <a:effectLst/>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marL="457200" indent="-457200" algn="r" rtl="1">
              <a:lnSpc>
                <a:spcPct val="110000"/>
              </a:lnSpc>
              <a:buFont typeface="Wingdings" pitchFamily="2" charset="2"/>
              <a:buChar char="ü"/>
            </a:pPr>
            <a:r>
              <a:rPr lang="fa-IR" sz="2000" dirty="0"/>
              <a:t> قابل شستشو حتی با آب گرم و مواد سفید کننده (خاصیت واتر پروف) </a:t>
            </a:r>
          </a:p>
          <a:p>
            <a:pPr marL="457200" indent="-457200" algn="r" rtl="1">
              <a:buNone/>
            </a:pPr>
            <a:endParaRPr lang="fa-IR" sz="2000" dirty="0"/>
          </a:p>
          <a:p>
            <a:pPr marL="457200" indent="-457200" algn="r" rtl="1">
              <a:buFont typeface="Wingdings" pitchFamily="2" charset="2"/>
              <a:buChar char="ü"/>
            </a:pPr>
            <a:r>
              <a:rPr lang="fa-IR" sz="2000" dirty="0"/>
              <a:t> دوام و عمر بالا (حداقل 10 سال) </a:t>
            </a:r>
          </a:p>
          <a:p>
            <a:pPr marL="457200" indent="-457200" algn="r" rtl="1">
              <a:buAutoNum type="arabicParenR"/>
            </a:pPr>
            <a:endParaRPr lang="fa-IR" sz="2000" dirty="0"/>
          </a:p>
          <a:p>
            <a:pPr marL="457200" indent="-457200" algn="r" rtl="1">
              <a:buFont typeface="Wingdings" pitchFamily="2" charset="2"/>
              <a:buChar char="ü"/>
            </a:pPr>
            <a:r>
              <a:rPr lang="fa-IR" sz="2000" dirty="0"/>
              <a:t> سهولت و سرعت عمل در اجرا </a:t>
            </a:r>
          </a:p>
          <a:p>
            <a:pPr marL="457200" indent="-457200" algn="r" rtl="1">
              <a:buAutoNum type="arabicParenR"/>
            </a:pPr>
            <a:endParaRPr lang="fa-IR" sz="2000" dirty="0"/>
          </a:p>
          <a:p>
            <a:pPr marL="457200" indent="-457200" algn="r" rtl="1">
              <a:buFont typeface="Wingdings" pitchFamily="2" charset="2"/>
              <a:buChar char="ü"/>
            </a:pPr>
            <a:r>
              <a:rPr lang="fa-IR" sz="2000" dirty="0"/>
              <a:t> پوششی مناسب برای پوشاندن ترکها و عیوب دیوار </a:t>
            </a:r>
          </a:p>
          <a:p>
            <a:pPr marL="457200" indent="-457200" algn="r" rtl="1">
              <a:buAutoNum type="arabicParenR"/>
            </a:pPr>
            <a:endParaRPr lang="fa-IR" sz="2000" dirty="0"/>
          </a:p>
          <a:p>
            <a:pPr marL="457200" indent="-457200" algn="r" rtl="1">
              <a:buFont typeface="Wingdings" pitchFamily="2" charset="2"/>
              <a:buChar char="ü"/>
            </a:pPr>
            <a:r>
              <a:rPr lang="fa-IR" sz="2000" dirty="0"/>
              <a:t> قیمت نسبتا مناسب </a:t>
            </a:r>
          </a:p>
          <a:p>
            <a:pPr marL="457200" indent="-457200" algn="r" rtl="1">
              <a:buAutoNum type="arabicParenR"/>
            </a:pPr>
            <a:endParaRPr lang="fa-IR" sz="2000" dirty="0"/>
          </a:p>
          <a:p>
            <a:pPr marL="457200" indent="-457200" algn="r" rtl="1">
              <a:buFont typeface="Wingdings" pitchFamily="2" charset="2"/>
              <a:buChar char="ü"/>
            </a:pPr>
            <a:r>
              <a:rPr lang="fa-IR" sz="2000" dirty="0"/>
              <a:t> ثبات رنگ و مقاومت در برابر تابش مستقیم خورشید</a:t>
            </a:r>
          </a:p>
        </p:txBody>
      </p:sp>
      <p:sp>
        <p:nvSpPr>
          <p:cNvPr id="2" name="Title 1"/>
          <p:cNvSpPr>
            <a:spLocks noGrp="1"/>
          </p:cNvSpPr>
          <p:nvPr>
            <p:ph type="title"/>
          </p:nvPr>
        </p:nvSpPr>
        <p:spPr/>
        <p:txBody>
          <a:bodyPr>
            <a:normAutofit/>
          </a:bodyPr>
          <a:lstStyle/>
          <a:p>
            <a:pPr algn="ctr"/>
            <a:r>
              <a:rPr lang="fa-IR" sz="4000" dirty="0">
                <a:cs typeface="+mn-cs"/>
              </a:rPr>
              <a:t>مزایای کاغذ دیواری</a:t>
            </a:r>
          </a:p>
        </p:txBody>
      </p:sp>
    </p:spTree>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857232"/>
            <a:ext cx="8186766" cy="5238768"/>
          </a:xfrm>
        </p:spPr>
        <p:txBody>
          <a:bodyPr>
            <a:normAutofit/>
          </a:bodyPr>
          <a:lstStyle/>
          <a:p>
            <a:pPr marL="457200" indent="-457200" algn="r" rtl="1">
              <a:lnSpc>
                <a:spcPct val="200000"/>
              </a:lnSpc>
              <a:buFont typeface="Wingdings" pitchFamily="2" charset="2"/>
              <a:buChar char="ü"/>
            </a:pPr>
            <a:r>
              <a:rPr lang="fa-IR" sz="2000" dirty="0"/>
              <a:t>    </a:t>
            </a:r>
            <a:r>
              <a:rPr lang="fa-IR" sz="2400" dirty="0"/>
              <a:t>بدون عوارض محیطی </a:t>
            </a:r>
          </a:p>
          <a:p>
            <a:pPr algn="r" rtl="1">
              <a:lnSpc>
                <a:spcPct val="200000"/>
              </a:lnSpc>
              <a:buFont typeface="Wingdings" pitchFamily="2" charset="2"/>
              <a:buChar char="ü"/>
            </a:pPr>
            <a:r>
              <a:rPr lang="fa-IR" sz="2400" dirty="0"/>
              <a:t>   ضد غبار (مانع غبار خیزی مصالح دیوار می شود) </a:t>
            </a:r>
          </a:p>
          <a:p>
            <a:pPr algn="r" rtl="1">
              <a:lnSpc>
                <a:spcPct val="200000"/>
              </a:lnSpc>
              <a:buFont typeface="Wingdings" pitchFamily="2" charset="2"/>
              <a:buChar char="ü"/>
            </a:pPr>
            <a:r>
              <a:rPr lang="fa-IR" sz="2400" dirty="0"/>
              <a:t>   نوع قابل شستشو و ضد رطوبت این محصول قابل استفاده در سرویس های بهداشتی  ومحیط های خیس است. </a:t>
            </a:r>
          </a:p>
          <a:p>
            <a:pPr algn="r" rtl="1">
              <a:lnSpc>
                <a:spcPct val="200000"/>
              </a:lnSpc>
              <a:buNone/>
            </a:pPr>
            <a:endParaRPr lang="fa-IR" sz="2000" dirty="0"/>
          </a:p>
        </p:txBody>
      </p:sp>
    </p:spTree>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marL="457200" indent="-457200" algn="r" rtl="1">
              <a:buNone/>
            </a:pPr>
            <a:r>
              <a:rPr lang="fa-IR" sz="2400" dirty="0"/>
              <a:t>1)  </a:t>
            </a:r>
            <a:r>
              <a:rPr lang="fa-IR" dirty="0">
                <a:cs typeface="B Nazanin" pitchFamily="2" charset="-78"/>
              </a:rPr>
              <a:t>سطحی که قرار است کاغذ دیواری بر روی آن اجرا گردد باید کاملا صاف و هموار باشد. (سفید کاری دیوارانجام گرفته باشد) </a:t>
            </a:r>
          </a:p>
          <a:p>
            <a:pPr marL="457200" indent="-457200" algn="r" rtl="1">
              <a:buNone/>
            </a:pPr>
            <a:endParaRPr lang="fa-IR" dirty="0">
              <a:cs typeface="B Nazanin" pitchFamily="2" charset="-78"/>
            </a:endParaRPr>
          </a:p>
          <a:p>
            <a:pPr marL="457200" indent="-457200" algn="r" rtl="1">
              <a:buNone/>
            </a:pPr>
            <a:r>
              <a:rPr lang="fa-IR" sz="2400" dirty="0"/>
              <a:t>2)  </a:t>
            </a:r>
            <a:r>
              <a:rPr lang="fa-IR" dirty="0">
                <a:cs typeface="B Nazanin" pitchFamily="2" charset="-78"/>
              </a:rPr>
              <a:t>اگر پوشش دیوار رنگ روغن باشد به منظور چسبندگی خوب کاغذ بر روی دیوار ابتدا یک لایه روکش چسبی مانند به نام روغن الیف به دیوار زده شده و سپس کاغذ دیواری نصب میشود. </a:t>
            </a:r>
          </a:p>
          <a:p>
            <a:pPr marL="457200" indent="-457200" algn="r" rtl="1">
              <a:buNone/>
            </a:pPr>
            <a:endParaRPr lang="fa-IR" dirty="0">
              <a:cs typeface="B Nazanin" pitchFamily="2" charset="-78"/>
            </a:endParaRPr>
          </a:p>
          <a:p>
            <a:pPr marL="457200" indent="-457200" algn="r" rtl="1">
              <a:buNone/>
            </a:pPr>
            <a:r>
              <a:rPr lang="fa-IR" sz="2400" dirty="0"/>
              <a:t>3) </a:t>
            </a:r>
            <a:r>
              <a:rPr lang="fa-IR" dirty="0">
                <a:cs typeface="B Nazanin" pitchFamily="2" charset="-78"/>
              </a:rPr>
              <a:t>کاغذ دیواری همواره به صورت عمودی از پایین به بالا اجرا می شود. </a:t>
            </a:r>
          </a:p>
        </p:txBody>
      </p:sp>
      <p:sp>
        <p:nvSpPr>
          <p:cNvPr id="2" name="Title 1"/>
          <p:cNvSpPr>
            <a:spLocks noGrp="1"/>
          </p:cNvSpPr>
          <p:nvPr>
            <p:ph type="title"/>
          </p:nvPr>
        </p:nvSpPr>
        <p:spPr/>
        <p:txBody>
          <a:bodyPr>
            <a:normAutofit/>
          </a:bodyPr>
          <a:lstStyle/>
          <a:p>
            <a:pPr algn="ctr"/>
            <a:r>
              <a:rPr lang="fa-IR" sz="4400" dirty="0">
                <a:cs typeface="+mn-cs"/>
              </a:rPr>
              <a:t>نکات اجرایی کاغذ دیواری</a:t>
            </a: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lgn="r" rtl="1">
              <a:lnSpc>
                <a:spcPct val="150000"/>
              </a:lnSpc>
              <a:buNone/>
            </a:pPr>
            <a:r>
              <a:rPr lang="fa-IR" sz="2000" dirty="0"/>
              <a:t>    برای این منظور پس ازاتمام کارهای مربوط به آماده سازی بستر کار توسط قلم و برس سطح دیوار را با چسب مخصوص کاغذ دیواری کاملا پوشانده و پشت کاغذ دیواری را نیز با این چسب آغشته نموده و پس از گذشت مدت نیم ساعت که چسب حالت خمیر مانند به خود </a:t>
            </a:r>
          </a:p>
          <a:p>
            <a:pPr algn="r" rtl="1">
              <a:lnSpc>
                <a:spcPct val="150000"/>
              </a:lnSpc>
              <a:buNone/>
            </a:pPr>
            <a:r>
              <a:rPr lang="fa-IR" sz="2000" dirty="0"/>
              <a:t>    گرفت کاغذ دیواری را بر روی دیوار نصب می کنند . </a:t>
            </a:r>
          </a:p>
          <a:p>
            <a:pPr algn="r" rtl="1">
              <a:lnSpc>
                <a:spcPct val="150000"/>
              </a:lnSpc>
              <a:buNone/>
            </a:pPr>
            <a:endParaRPr lang="fa-IR" sz="2000" dirty="0"/>
          </a:p>
          <a:p>
            <a:pPr algn="r" rtl="1">
              <a:lnSpc>
                <a:spcPct val="150000"/>
              </a:lnSpc>
              <a:buNone/>
            </a:pPr>
            <a:endParaRPr lang="fa-IR" sz="2000" dirty="0"/>
          </a:p>
          <a:p>
            <a:pPr algn="r" rtl="1">
              <a:lnSpc>
                <a:spcPct val="150000"/>
              </a:lnSpc>
              <a:buNone/>
            </a:pPr>
            <a:r>
              <a:rPr lang="fa-IR" sz="2000" dirty="0"/>
              <a:t>   لبه های رول های کاغذ دیواری باید کاملا مما بر همدیگر اجرا شوند طوری که شیار </a:t>
            </a:r>
          </a:p>
          <a:p>
            <a:pPr algn="r" rtl="1">
              <a:lnSpc>
                <a:spcPct val="150000"/>
              </a:lnSpc>
              <a:buNone/>
            </a:pPr>
            <a:r>
              <a:rPr lang="fa-IR" sz="2000" dirty="0"/>
              <a:t>   بین آنها ایجاد نگردد که این امر بستگی به میزان مهارت نصاب دارد. </a:t>
            </a:r>
          </a:p>
        </p:txBody>
      </p:sp>
      <p:sp>
        <p:nvSpPr>
          <p:cNvPr id="2" name="Title 1"/>
          <p:cNvSpPr>
            <a:spLocks noGrp="1"/>
          </p:cNvSpPr>
          <p:nvPr>
            <p:ph type="title"/>
          </p:nvPr>
        </p:nvSpPr>
        <p:spPr/>
        <p:txBody>
          <a:bodyPr/>
          <a:lstStyle/>
          <a:p>
            <a:pPr algn="ctr"/>
            <a:r>
              <a:rPr lang="fa-IR" sz="4400" dirty="0">
                <a:cs typeface="+mn-cs"/>
              </a:rPr>
              <a:t>نحوه نصب کاغذ دیواری</a:t>
            </a:r>
            <a:endParaRPr lang="fa-IR" dirty="0">
              <a:cs typeface="+mn-cs"/>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500174"/>
            <a:ext cx="4281518" cy="5572140"/>
          </a:xfrm>
        </p:spPr>
        <p:txBody>
          <a:bodyPr>
            <a:normAutofit/>
          </a:bodyPr>
          <a:lstStyle/>
          <a:p>
            <a:pPr algn="r" rtl="1"/>
            <a:r>
              <a:rPr lang="en-US" sz="2000" dirty="0" err="1">
                <a:cs typeface="B Nazanin" pitchFamily="2" charset="-78"/>
              </a:rPr>
              <a:t>Catrina</a:t>
            </a:r>
            <a:endParaRPr lang="en-US" sz="2000" dirty="0">
              <a:cs typeface="B Nazanin" pitchFamily="2" charset="-78"/>
            </a:endParaRPr>
          </a:p>
          <a:p>
            <a:pPr algn="r" rtl="1"/>
            <a:r>
              <a:rPr lang="ar-SA" sz="2000" b="1" dirty="0">
                <a:cs typeface="B Nazanin" pitchFamily="2" charset="-78"/>
              </a:rPr>
              <a:t>قیمت هر رول – </a:t>
            </a:r>
            <a:r>
              <a:rPr lang="en-US" sz="2000" b="1" dirty="0">
                <a:cs typeface="B Nazanin" pitchFamily="2" charset="-78"/>
              </a:rPr>
              <a:t>000</a:t>
            </a:r>
            <a:r>
              <a:rPr lang="ar-SA" sz="2000" b="1" dirty="0">
                <a:cs typeface="B Nazanin" pitchFamily="2" charset="-78"/>
              </a:rPr>
              <a:t>/</a:t>
            </a:r>
            <a:r>
              <a:rPr lang="en-US" sz="2000" b="1" dirty="0">
                <a:cs typeface="B Nazanin" pitchFamily="2" charset="-78"/>
              </a:rPr>
              <a:t>255</a:t>
            </a:r>
            <a:r>
              <a:rPr lang="ar-SA" sz="2000" b="1" dirty="0">
                <a:cs typeface="B Nazanin" pitchFamily="2" charset="-78"/>
              </a:rPr>
              <a:t> ریال</a:t>
            </a:r>
            <a:endParaRPr lang="en-US" sz="2000" dirty="0">
              <a:cs typeface="B Nazanin" pitchFamily="2" charset="-78"/>
            </a:endParaRPr>
          </a:p>
          <a:p>
            <a:pPr algn="r" rtl="1"/>
            <a:r>
              <a:rPr lang="ar-SA" sz="2000" b="1" dirty="0">
                <a:cs typeface="B Nazanin" pitchFamily="2" charset="-78"/>
              </a:rPr>
              <a:t>تولید کننده – فرانسه</a:t>
            </a:r>
            <a:endParaRPr lang="en-US" sz="2000" dirty="0">
              <a:cs typeface="B Nazanin" pitchFamily="2" charset="-78"/>
            </a:endParaRPr>
          </a:p>
          <a:p>
            <a:pPr algn="r" rtl="1"/>
            <a:r>
              <a:rPr lang="ar-SA" sz="2000" b="1" dirty="0">
                <a:cs typeface="B Nazanin" pitchFamily="2" charset="-78"/>
              </a:rPr>
              <a:t>طول هر رول – </a:t>
            </a:r>
            <a:r>
              <a:rPr lang="en-US" sz="2000" dirty="0">
                <a:cs typeface="B Nazanin" pitchFamily="2" charset="-78"/>
              </a:rPr>
              <a:t>10</a:t>
            </a:r>
            <a:r>
              <a:rPr lang="en-US" sz="2000" b="1" dirty="0">
                <a:cs typeface="B Nazanin" pitchFamily="2" charset="-78"/>
              </a:rPr>
              <a:t> </a:t>
            </a:r>
            <a:r>
              <a:rPr lang="ar-SA" sz="2000" b="1" dirty="0">
                <a:cs typeface="B Nazanin" pitchFamily="2" charset="-78"/>
              </a:rPr>
              <a:t>متر</a:t>
            </a:r>
            <a:endParaRPr lang="en-US" sz="2000" dirty="0">
              <a:cs typeface="B Nazanin" pitchFamily="2" charset="-78"/>
            </a:endParaRPr>
          </a:p>
          <a:p>
            <a:pPr algn="r" rtl="1"/>
            <a:r>
              <a:rPr lang="ar-SA" sz="2000" b="1" dirty="0">
                <a:cs typeface="B Nazanin" pitchFamily="2" charset="-78"/>
              </a:rPr>
              <a:t>عرض هر رول – </a:t>
            </a:r>
            <a:r>
              <a:rPr lang="en-US" sz="2000" dirty="0">
                <a:cs typeface="B Nazanin" pitchFamily="2" charset="-78"/>
              </a:rPr>
              <a:t>50</a:t>
            </a:r>
            <a:r>
              <a:rPr lang="en-US" sz="2000" b="1" dirty="0">
                <a:cs typeface="B Nazanin" pitchFamily="2" charset="-78"/>
              </a:rPr>
              <a:t> </a:t>
            </a:r>
            <a:r>
              <a:rPr lang="fa-IR" sz="2000" b="1" dirty="0">
                <a:cs typeface="B Nazanin" pitchFamily="2" charset="-78"/>
              </a:rPr>
              <a:t>س</a:t>
            </a:r>
            <a:r>
              <a:rPr lang="ar-SA" sz="2000" b="1" dirty="0">
                <a:cs typeface="B Nazanin" pitchFamily="2" charset="-78"/>
              </a:rPr>
              <a:t>انتی متر</a:t>
            </a:r>
            <a:endParaRPr lang="en-US" sz="2000" dirty="0">
              <a:cs typeface="B Nazanin" pitchFamily="2" charset="-78"/>
            </a:endParaRPr>
          </a:p>
          <a:p>
            <a:pPr algn="r" rtl="1"/>
            <a:r>
              <a:rPr lang="ar-SA" sz="2000" b="1" dirty="0">
                <a:cs typeface="B Nazanin" pitchFamily="2" charset="-78"/>
              </a:rPr>
              <a:t>متراژ هر رول – </a:t>
            </a:r>
            <a:r>
              <a:rPr lang="en-US" sz="2000" dirty="0">
                <a:cs typeface="B Nazanin" pitchFamily="2" charset="-78"/>
              </a:rPr>
              <a:t>5</a:t>
            </a:r>
            <a:r>
              <a:rPr lang="en-US" sz="2000" b="1" dirty="0">
                <a:cs typeface="B Nazanin" pitchFamily="2" charset="-78"/>
              </a:rPr>
              <a:t> </a:t>
            </a:r>
            <a:r>
              <a:rPr lang="ar-SA" sz="2000" b="1" dirty="0">
                <a:cs typeface="B Nazanin" pitchFamily="2" charset="-78"/>
              </a:rPr>
              <a:t>متر مربع</a:t>
            </a:r>
            <a:endParaRPr lang="en-US" sz="2000" dirty="0">
              <a:cs typeface="B Nazanin" pitchFamily="2" charset="-78"/>
            </a:endParaRPr>
          </a:p>
          <a:p>
            <a:pPr algn="r" rtl="1"/>
            <a:r>
              <a:rPr lang="ar-SA" sz="2000" b="1" dirty="0">
                <a:cs typeface="B Nazanin" pitchFamily="2" charset="-78"/>
              </a:rPr>
              <a:t>هزینه نصب هر رول -  </a:t>
            </a:r>
            <a:r>
              <a:rPr lang="en-US" sz="2000" dirty="0">
                <a:cs typeface="B Nazanin" pitchFamily="2" charset="-78"/>
              </a:rPr>
              <a:t>000</a:t>
            </a:r>
            <a:r>
              <a:rPr lang="ar-SA" sz="2000" b="1" dirty="0">
                <a:cs typeface="B Nazanin" pitchFamily="2" charset="-78"/>
              </a:rPr>
              <a:t>/</a:t>
            </a:r>
            <a:r>
              <a:rPr lang="en-US" sz="2000" dirty="0">
                <a:cs typeface="B Nazanin" pitchFamily="2" charset="-78"/>
              </a:rPr>
              <a:t>65</a:t>
            </a:r>
            <a:r>
              <a:rPr lang="ar-SA" sz="2000" b="1" dirty="0">
                <a:cs typeface="B Nazanin" pitchFamily="2" charset="-78"/>
              </a:rPr>
              <a:t> ریال</a:t>
            </a:r>
            <a:endParaRPr lang="en-US" sz="2000" dirty="0">
              <a:cs typeface="B Nazanin" pitchFamily="2" charset="-78"/>
            </a:endParaRPr>
          </a:p>
          <a:p>
            <a:pPr algn="r" rtl="1"/>
            <a:r>
              <a:rPr lang="fa-IR" sz="2000" b="1" dirty="0">
                <a:cs typeface="B Nazanin" pitchFamily="2" charset="-78"/>
              </a:rPr>
              <a:t>هزینه تمام شده هر متر مربع (قیمت کاغذ + هزینه نصب)</a:t>
            </a:r>
            <a:endParaRPr lang="en-US" sz="2000" dirty="0">
              <a:cs typeface="B Nazanin" pitchFamily="2" charset="-78"/>
            </a:endParaRPr>
          </a:p>
          <a:p>
            <a:pPr algn="r" rtl="1">
              <a:buNone/>
            </a:pPr>
            <a:r>
              <a:rPr lang="fa-IR" sz="2000" b="1" dirty="0">
                <a:cs typeface="B Nazanin" pitchFamily="2" charset="-78"/>
              </a:rPr>
              <a:t>                                     6400 تومان</a:t>
            </a:r>
            <a:endParaRPr lang="en-US" sz="2000" dirty="0">
              <a:cs typeface="B Nazanin" pitchFamily="2" charset="-78"/>
            </a:endParaRPr>
          </a:p>
        </p:txBody>
      </p:sp>
      <p:sp>
        <p:nvSpPr>
          <p:cNvPr id="4" name="Content Placeholder 3"/>
          <p:cNvSpPr>
            <a:spLocks noGrp="1"/>
          </p:cNvSpPr>
          <p:nvPr>
            <p:ph sz="half" idx="2"/>
          </p:nvPr>
        </p:nvSpPr>
        <p:spPr>
          <a:xfrm>
            <a:off x="4643438" y="1428736"/>
            <a:ext cx="4281518" cy="5214974"/>
          </a:xfrm>
        </p:spPr>
        <p:txBody>
          <a:bodyPr>
            <a:normAutofit/>
          </a:bodyPr>
          <a:lstStyle/>
          <a:p>
            <a:pPr algn="r" rtl="1"/>
            <a:r>
              <a:rPr lang="en-US" sz="2000" b="1" dirty="0">
                <a:cs typeface="B Nazanin" pitchFamily="2" charset="-78"/>
              </a:rPr>
              <a:t>Leonie</a:t>
            </a:r>
            <a:endParaRPr lang="en-US" sz="2000" dirty="0">
              <a:cs typeface="B Nazanin" pitchFamily="2" charset="-78"/>
            </a:endParaRPr>
          </a:p>
          <a:p>
            <a:pPr algn="r" rtl="1"/>
            <a:r>
              <a:rPr lang="ar-SA" sz="2000" b="1" dirty="0">
                <a:cs typeface="B Nazanin" pitchFamily="2" charset="-78"/>
              </a:rPr>
              <a:t>قیمت هر رول – </a:t>
            </a:r>
            <a:r>
              <a:rPr lang="en-US" sz="2000" b="1" dirty="0">
                <a:cs typeface="B Nazanin" pitchFamily="2" charset="-78"/>
              </a:rPr>
              <a:t>000</a:t>
            </a:r>
            <a:r>
              <a:rPr lang="ar-SA" sz="2000" b="1" dirty="0">
                <a:cs typeface="B Nazanin" pitchFamily="2" charset="-78"/>
              </a:rPr>
              <a:t>/</a:t>
            </a:r>
            <a:r>
              <a:rPr lang="en-US" sz="2000" b="1" dirty="0">
                <a:cs typeface="B Nazanin" pitchFamily="2" charset="-78"/>
              </a:rPr>
              <a:t>315</a:t>
            </a:r>
            <a:r>
              <a:rPr lang="ar-SA" sz="2000" b="1" dirty="0">
                <a:cs typeface="B Nazanin" pitchFamily="2" charset="-78"/>
              </a:rPr>
              <a:t> ریال</a:t>
            </a:r>
            <a:endParaRPr lang="en-US" sz="2000" dirty="0">
              <a:cs typeface="B Nazanin" pitchFamily="2" charset="-78"/>
            </a:endParaRPr>
          </a:p>
          <a:p>
            <a:pPr algn="r" rtl="1"/>
            <a:r>
              <a:rPr lang="ar-SA" sz="2000" b="1" dirty="0">
                <a:cs typeface="B Nazanin" pitchFamily="2" charset="-78"/>
              </a:rPr>
              <a:t>تولید کننده – فرانسه</a:t>
            </a:r>
            <a:endParaRPr lang="en-US" sz="2000" dirty="0">
              <a:cs typeface="B Nazanin" pitchFamily="2" charset="-78"/>
            </a:endParaRPr>
          </a:p>
          <a:p>
            <a:pPr algn="r" rtl="1"/>
            <a:r>
              <a:rPr lang="ar-SA" sz="2000" b="1" dirty="0">
                <a:cs typeface="B Nazanin" pitchFamily="2" charset="-78"/>
              </a:rPr>
              <a:t>طول هر رول – </a:t>
            </a:r>
            <a:r>
              <a:rPr lang="en-US" sz="2000" dirty="0">
                <a:cs typeface="B Nazanin" pitchFamily="2" charset="-78"/>
              </a:rPr>
              <a:t>10</a:t>
            </a:r>
            <a:r>
              <a:rPr lang="en-US" sz="2000" b="1" dirty="0">
                <a:cs typeface="B Nazanin" pitchFamily="2" charset="-78"/>
              </a:rPr>
              <a:t> </a:t>
            </a:r>
            <a:r>
              <a:rPr lang="ar-SA" sz="2000" b="1" dirty="0">
                <a:cs typeface="B Nazanin" pitchFamily="2" charset="-78"/>
              </a:rPr>
              <a:t>متر</a:t>
            </a:r>
            <a:endParaRPr lang="en-US" sz="2000" dirty="0">
              <a:cs typeface="B Nazanin" pitchFamily="2" charset="-78"/>
            </a:endParaRPr>
          </a:p>
          <a:p>
            <a:pPr algn="r" rtl="1"/>
            <a:r>
              <a:rPr lang="ar-SA" sz="2000" b="1" dirty="0">
                <a:cs typeface="B Nazanin" pitchFamily="2" charset="-78"/>
              </a:rPr>
              <a:t>عرض ه</a:t>
            </a:r>
            <a:r>
              <a:rPr lang="fa-IR" sz="2000" b="1" dirty="0">
                <a:cs typeface="B Nazanin" pitchFamily="2" charset="-78"/>
              </a:rPr>
              <a:t>ر</a:t>
            </a:r>
            <a:r>
              <a:rPr lang="ar-SA" sz="2000" b="1" dirty="0">
                <a:cs typeface="B Nazanin" pitchFamily="2" charset="-78"/>
              </a:rPr>
              <a:t> رول – </a:t>
            </a:r>
            <a:r>
              <a:rPr lang="en-US" sz="2000" dirty="0">
                <a:cs typeface="B Nazanin" pitchFamily="2" charset="-78"/>
              </a:rPr>
              <a:t>50</a:t>
            </a:r>
            <a:r>
              <a:rPr lang="en-US" sz="2000" b="1" dirty="0">
                <a:cs typeface="B Nazanin" pitchFamily="2" charset="-78"/>
              </a:rPr>
              <a:t> </a:t>
            </a:r>
            <a:r>
              <a:rPr lang="fa-IR" sz="2000" b="1" dirty="0">
                <a:cs typeface="B Nazanin" pitchFamily="2" charset="-78"/>
              </a:rPr>
              <a:t>س</a:t>
            </a:r>
            <a:r>
              <a:rPr lang="ar-SA" sz="2000" b="1" dirty="0">
                <a:cs typeface="B Nazanin" pitchFamily="2" charset="-78"/>
              </a:rPr>
              <a:t>انتی متر</a:t>
            </a:r>
            <a:endParaRPr lang="en-US" sz="2000" dirty="0">
              <a:cs typeface="B Nazanin" pitchFamily="2" charset="-78"/>
            </a:endParaRPr>
          </a:p>
          <a:p>
            <a:pPr algn="r" rtl="1"/>
            <a:r>
              <a:rPr lang="ar-SA" sz="2000" b="1" dirty="0">
                <a:cs typeface="B Nazanin" pitchFamily="2" charset="-78"/>
              </a:rPr>
              <a:t>متراژ هر رول – </a:t>
            </a:r>
            <a:r>
              <a:rPr lang="en-US" sz="2000" dirty="0">
                <a:cs typeface="B Nazanin" pitchFamily="2" charset="-78"/>
              </a:rPr>
              <a:t>5</a:t>
            </a:r>
            <a:r>
              <a:rPr lang="en-US" sz="2000" b="1" dirty="0">
                <a:cs typeface="B Nazanin" pitchFamily="2" charset="-78"/>
              </a:rPr>
              <a:t> </a:t>
            </a:r>
            <a:r>
              <a:rPr lang="ar-SA" sz="2000" b="1" dirty="0">
                <a:cs typeface="B Nazanin" pitchFamily="2" charset="-78"/>
              </a:rPr>
              <a:t>متر مربع</a:t>
            </a:r>
            <a:endParaRPr lang="en-US" sz="2000" dirty="0">
              <a:cs typeface="B Nazanin" pitchFamily="2" charset="-78"/>
            </a:endParaRPr>
          </a:p>
          <a:p>
            <a:pPr algn="r" rtl="1"/>
            <a:r>
              <a:rPr lang="ar-SA" sz="2000" b="1" dirty="0">
                <a:cs typeface="B Nazanin" pitchFamily="2" charset="-78"/>
              </a:rPr>
              <a:t>هزینه نصب هر رول -  </a:t>
            </a:r>
            <a:r>
              <a:rPr lang="en-US" sz="2000" dirty="0">
                <a:cs typeface="B Nazanin" pitchFamily="2" charset="-78"/>
              </a:rPr>
              <a:t>000</a:t>
            </a:r>
            <a:r>
              <a:rPr lang="ar-SA" sz="2000" b="1" dirty="0">
                <a:cs typeface="B Nazanin" pitchFamily="2" charset="-78"/>
              </a:rPr>
              <a:t>/</a:t>
            </a:r>
            <a:r>
              <a:rPr lang="en-US" sz="2000" dirty="0">
                <a:cs typeface="B Nazanin" pitchFamily="2" charset="-78"/>
              </a:rPr>
              <a:t>65</a:t>
            </a:r>
            <a:r>
              <a:rPr lang="ar-SA" sz="2000" b="1" dirty="0">
                <a:cs typeface="B Nazanin" pitchFamily="2" charset="-78"/>
              </a:rPr>
              <a:t> ریال</a:t>
            </a:r>
            <a:endParaRPr lang="en-US" sz="2000" dirty="0">
              <a:cs typeface="B Nazanin" pitchFamily="2" charset="-78"/>
            </a:endParaRPr>
          </a:p>
          <a:p>
            <a:pPr algn="r" rtl="1"/>
            <a:r>
              <a:rPr lang="fa-IR" sz="2000" b="1" dirty="0">
                <a:cs typeface="B Nazanin" pitchFamily="2" charset="-78"/>
              </a:rPr>
              <a:t>هزینه تمام شده هر متر مربع (قیمت کاغذ + هزینه نصب)</a:t>
            </a:r>
            <a:endParaRPr lang="en-US" sz="2000" dirty="0">
              <a:cs typeface="B Nazanin" pitchFamily="2" charset="-78"/>
            </a:endParaRPr>
          </a:p>
          <a:p>
            <a:pPr algn="ctr" rtl="1">
              <a:buNone/>
            </a:pPr>
            <a:r>
              <a:rPr lang="fa-IR" sz="2000" b="1" dirty="0">
                <a:cs typeface="B Nazanin" pitchFamily="2" charset="-78"/>
              </a:rPr>
              <a:t>                                                                      7600 تومان </a:t>
            </a:r>
            <a:endParaRPr lang="fa-IR" sz="2000" dirty="0">
              <a:cs typeface="B Nazanin" pitchFamily="2" charset="-78"/>
            </a:endParaRPr>
          </a:p>
        </p:txBody>
      </p:sp>
      <p:sp>
        <p:nvSpPr>
          <p:cNvPr id="2" name="Title 1"/>
          <p:cNvSpPr>
            <a:spLocks noGrp="1"/>
          </p:cNvSpPr>
          <p:nvPr>
            <p:ph type="title"/>
          </p:nvPr>
        </p:nvSpPr>
        <p:spPr>
          <a:xfrm>
            <a:off x="642910" y="0"/>
            <a:ext cx="8229600" cy="1143000"/>
          </a:xfrm>
        </p:spPr>
        <p:txBody>
          <a:bodyPr>
            <a:normAutofit/>
          </a:bodyPr>
          <a:lstStyle/>
          <a:p>
            <a:pPr algn="ctr"/>
            <a:r>
              <a:rPr lang="fa-IR" sz="4000" b="1" dirty="0">
                <a:cs typeface="+mn-cs"/>
              </a:rPr>
              <a:t>چند نمونه کاغذ دیواری</a:t>
            </a:r>
          </a:p>
        </p:txBody>
      </p:sp>
    </p:spTree>
  </p:cSld>
  <p:clrMapOvr>
    <a:masterClrMapping/>
  </p:clrMapOvr>
  <p:transition>
    <p:cove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8596" y="1428736"/>
            <a:ext cx="4038600" cy="5211941"/>
          </a:xfrm>
        </p:spPr>
        <p:txBody>
          <a:bodyPr>
            <a:normAutofit/>
          </a:bodyPr>
          <a:lstStyle/>
          <a:p>
            <a:pPr algn="r" rtl="1"/>
            <a:r>
              <a:rPr lang="en-US" sz="2000" dirty="0">
                <a:cs typeface="B Nazanin" pitchFamily="2" charset="-78"/>
              </a:rPr>
              <a:t>50</a:t>
            </a:r>
            <a:r>
              <a:rPr lang="en-US" sz="2000" b="1" dirty="0">
                <a:cs typeface="B Nazanin" pitchFamily="2" charset="-78"/>
              </a:rPr>
              <a:t>Doyen </a:t>
            </a:r>
            <a:r>
              <a:rPr lang="fa-IR" sz="2000" b="1" dirty="0">
                <a:cs typeface="B Nazanin" pitchFamily="2" charset="-78"/>
              </a:rPr>
              <a:t>س</a:t>
            </a:r>
            <a:r>
              <a:rPr lang="ar-SA" sz="2000" b="1" dirty="0">
                <a:cs typeface="B Nazanin" pitchFamily="2" charset="-78"/>
              </a:rPr>
              <a:t>انتی متر</a:t>
            </a:r>
            <a:r>
              <a:rPr lang="fa-IR" sz="2000" b="1" dirty="0">
                <a:cs typeface="B Nazanin" pitchFamily="2" charset="-78"/>
              </a:rPr>
              <a:t>ی </a:t>
            </a:r>
            <a:endParaRPr lang="en-US" sz="2000" dirty="0">
              <a:cs typeface="B Nazanin" pitchFamily="2" charset="-78"/>
            </a:endParaRPr>
          </a:p>
          <a:p>
            <a:pPr algn="r" rtl="1"/>
            <a:r>
              <a:rPr lang="ar-SA" sz="2000" b="1" dirty="0">
                <a:cs typeface="B Nazanin" pitchFamily="2" charset="-78"/>
              </a:rPr>
              <a:t> قیمت هر رول – </a:t>
            </a:r>
            <a:r>
              <a:rPr lang="en-US" sz="2000" b="1" dirty="0">
                <a:cs typeface="B Nazanin" pitchFamily="2" charset="-78"/>
              </a:rPr>
              <a:t>000</a:t>
            </a:r>
            <a:r>
              <a:rPr lang="ar-SA" sz="2000" b="1" dirty="0">
                <a:cs typeface="B Nazanin" pitchFamily="2" charset="-78"/>
              </a:rPr>
              <a:t>/</a:t>
            </a:r>
            <a:r>
              <a:rPr lang="en-US" sz="2000" b="1" dirty="0">
                <a:cs typeface="B Nazanin" pitchFamily="2" charset="-78"/>
              </a:rPr>
              <a:t>195</a:t>
            </a:r>
            <a:r>
              <a:rPr lang="ar-SA" sz="2000" b="1" dirty="0">
                <a:cs typeface="B Nazanin" pitchFamily="2" charset="-78"/>
              </a:rPr>
              <a:t> ریال</a:t>
            </a:r>
            <a:endParaRPr lang="en-US" sz="2000" dirty="0">
              <a:cs typeface="B Nazanin" pitchFamily="2" charset="-78"/>
            </a:endParaRPr>
          </a:p>
          <a:p>
            <a:pPr algn="r" rtl="1"/>
            <a:r>
              <a:rPr lang="ar-SA" sz="2000" b="1" dirty="0">
                <a:cs typeface="B Nazanin" pitchFamily="2" charset="-78"/>
              </a:rPr>
              <a:t>تولید کننده – ژاپن</a:t>
            </a:r>
            <a:endParaRPr lang="en-US" sz="2000" dirty="0">
              <a:cs typeface="B Nazanin" pitchFamily="2" charset="-78"/>
            </a:endParaRPr>
          </a:p>
          <a:p>
            <a:pPr algn="r" rtl="1"/>
            <a:r>
              <a:rPr lang="ar-SA" sz="2000" b="1" dirty="0">
                <a:cs typeface="B Nazanin" pitchFamily="2" charset="-78"/>
              </a:rPr>
              <a:t>طول هر رول – </a:t>
            </a:r>
            <a:r>
              <a:rPr lang="en-US" sz="2000" dirty="0">
                <a:cs typeface="B Nazanin" pitchFamily="2" charset="-78"/>
              </a:rPr>
              <a:t>10</a:t>
            </a:r>
            <a:r>
              <a:rPr lang="en-US" sz="2000" b="1" dirty="0">
                <a:cs typeface="B Nazanin" pitchFamily="2" charset="-78"/>
              </a:rPr>
              <a:t> </a:t>
            </a:r>
            <a:r>
              <a:rPr lang="ar-SA" sz="2000" b="1" dirty="0">
                <a:cs typeface="B Nazanin" pitchFamily="2" charset="-78"/>
              </a:rPr>
              <a:t>متر</a:t>
            </a:r>
            <a:endParaRPr lang="en-US" sz="2000" dirty="0">
              <a:cs typeface="B Nazanin" pitchFamily="2" charset="-78"/>
            </a:endParaRPr>
          </a:p>
          <a:p>
            <a:pPr algn="r" rtl="1"/>
            <a:r>
              <a:rPr lang="ar-SA" sz="2000" b="1" dirty="0">
                <a:cs typeface="B Nazanin" pitchFamily="2" charset="-78"/>
              </a:rPr>
              <a:t>عرض هر رول – </a:t>
            </a:r>
            <a:r>
              <a:rPr lang="en-US" sz="2000" dirty="0">
                <a:cs typeface="B Nazanin" pitchFamily="2" charset="-78"/>
              </a:rPr>
              <a:t>50</a:t>
            </a:r>
            <a:r>
              <a:rPr lang="en-US" sz="2000" b="1" dirty="0">
                <a:cs typeface="B Nazanin" pitchFamily="2" charset="-78"/>
              </a:rPr>
              <a:t> </a:t>
            </a:r>
            <a:r>
              <a:rPr lang="fa-IR" sz="2000" b="1" dirty="0">
                <a:cs typeface="B Nazanin" pitchFamily="2" charset="-78"/>
              </a:rPr>
              <a:t>س</a:t>
            </a:r>
            <a:r>
              <a:rPr lang="ar-SA" sz="2000" b="1" dirty="0">
                <a:cs typeface="B Nazanin" pitchFamily="2" charset="-78"/>
              </a:rPr>
              <a:t>انتی متر</a:t>
            </a:r>
            <a:endParaRPr lang="en-US" sz="2000" dirty="0">
              <a:cs typeface="B Nazanin" pitchFamily="2" charset="-78"/>
            </a:endParaRPr>
          </a:p>
          <a:p>
            <a:pPr algn="r" rtl="1"/>
            <a:r>
              <a:rPr lang="ar-SA" sz="2000" b="1" dirty="0">
                <a:cs typeface="B Nazanin" pitchFamily="2" charset="-78"/>
              </a:rPr>
              <a:t>متراژ هر رول – </a:t>
            </a:r>
            <a:r>
              <a:rPr lang="en-US" sz="2000" dirty="0">
                <a:cs typeface="B Nazanin" pitchFamily="2" charset="-78"/>
              </a:rPr>
              <a:t>5</a:t>
            </a:r>
            <a:r>
              <a:rPr lang="en-US" sz="2000" b="1" dirty="0">
                <a:cs typeface="B Nazanin" pitchFamily="2" charset="-78"/>
              </a:rPr>
              <a:t> </a:t>
            </a:r>
            <a:r>
              <a:rPr lang="ar-SA" sz="2000" b="1" dirty="0">
                <a:cs typeface="B Nazanin" pitchFamily="2" charset="-78"/>
              </a:rPr>
              <a:t>متر مربع</a:t>
            </a:r>
            <a:endParaRPr lang="en-US" sz="2000" dirty="0">
              <a:cs typeface="B Nazanin" pitchFamily="2" charset="-78"/>
            </a:endParaRPr>
          </a:p>
          <a:p>
            <a:pPr algn="r" rtl="1"/>
            <a:r>
              <a:rPr lang="ar-SA" sz="2000" b="1" dirty="0">
                <a:cs typeface="B Nazanin" pitchFamily="2" charset="-78"/>
              </a:rPr>
              <a:t>هزینه نصب هر رول -  </a:t>
            </a:r>
            <a:r>
              <a:rPr lang="en-US" sz="2000" dirty="0">
                <a:cs typeface="B Nazanin" pitchFamily="2" charset="-78"/>
              </a:rPr>
              <a:t>000</a:t>
            </a:r>
            <a:r>
              <a:rPr lang="ar-SA" sz="2000" b="1" dirty="0">
                <a:cs typeface="B Nazanin" pitchFamily="2" charset="-78"/>
              </a:rPr>
              <a:t>/</a:t>
            </a:r>
            <a:r>
              <a:rPr lang="en-US" sz="2000" dirty="0">
                <a:cs typeface="B Nazanin" pitchFamily="2" charset="-78"/>
              </a:rPr>
              <a:t>65</a:t>
            </a:r>
            <a:r>
              <a:rPr lang="ar-SA" sz="2000" b="1" dirty="0">
                <a:cs typeface="B Nazanin" pitchFamily="2" charset="-78"/>
              </a:rPr>
              <a:t> ریال</a:t>
            </a:r>
            <a:endParaRPr lang="en-US" sz="2000" dirty="0">
              <a:cs typeface="B Nazanin" pitchFamily="2" charset="-78"/>
            </a:endParaRPr>
          </a:p>
          <a:p>
            <a:pPr algn="r" rtl="1"/>
            <a:r>
              <a:rPr lang="fa-IR" sz="2000" b="1" dirty="0">
                <a:cs typeface="B Nazanin" pitchFamily="2" charset="-78"/>
              </a:rPr>
              <a:t>هزینه تمام شده هر متر مربع (قیمت کاغذ + هزینه نصب) </a:t>
            </a:r>
            <a:endParaRPr lang="en-US" sz="2000" dirty="0">
              <a:cs typeface="B Nazanin" pitchFamily="2" charset="-78"/>
            </a:endParaRPr>
          </a:p>
          <a:p>
            <a:pPr algn="r" rtl="1">
              <a:buNone/>
            </a:pPr>
            <a:r>
              <a:rPr lang="fa-IR" sz="2000" b="1" dirty="0">
                <a:cs typeface="B Nazanin" pitchFamily="2" charset="-78"/>
              </a:rPr>
              <a:t>                                                 50/000 ریال </a:t>
            </a:r>
          </a:p>
        </p:txBody>
      </p:sp>
      <p:sp>
        <p:nvSpPr>
          <p:cNvPr id="4" name="Content Placeholder 3"/>
          <p:cNvSpPr>
            <a:spLocks noGrp="1"/>
          </p:cNvSpPr>
          <p:nvPr>
            <p:ph sz="half" idx="2"/>
          </p:nvPr>
        </p:nvSpPr>
        <p:spPr>
          <a:xfrm>
            <a:off x="4714876" y="1357298"/>
            <a:ext cx="4038600" cy="5211941"/>
          </a:xfrm>
        </p:spPr>
        <p:txBody>
          <a:bodyPr>
            <a:normAutofit/>
          </a:bodyPr>
          <a:lstStyle/>
          <a:p>
            <a:pPr algn="r" rtl="1"/>
            <a:r>
              <a:rPr lang="ar-SA" sz="2000" b="1" dirty="0">
                <a:cs typeface="B Nazanin" pitchFamily="2" charset="-78"/>
              </a:rPr>
              <a:t> </a:t>
            </a:r>
            <a:r>
              <a:rPr lang="en-US" sz="2000" b="1" dirty="0">
                <a:cs typeface="B Nazanin" pitchFamily="2" charset="-78"/>
              </a:rPr>
              <a:t>Doyen</a:t>
            </a:r>
            <a:r>
              <a:rPr lang="ar-SA" sz="2000" b="1" dirty="0">
                <a:cs typeface="B Nazanin" pitchFamily="2" charset="-78"/>
              </a:rPr>
              <a:t>  </a:t>
            </a:r>
            <a:r>
              <a:rPr lang="en-US" sz="2000" b="1" dirty="0">
                <a:cs typeface="B Nazanin" pitchFamily="2" charset="-78"/>
              </a:rPr>
              <a:t>70 </a:t>
            </a:r>
            <a:r>
              <a:rPr lang="fa-IR" sz="2000" b="1" dirty="0">
                <a:cs typeface="B Nazanin" pitchFamily="2" charset="-78"/>
              </a:rPr>
              <a:t>س</a:t>
            </a:r>
            <a:r>
              <a:rPr lang="ar-SA" sz="2000" b="1" dirty="0">
                <a:cs typeface="B Nazanin" pitchFamily="2" charset="-78"/>
              </a:rPr>
              <a:t>انتی متر</a:t>
            </a:r>
            <a:r>
              <a:rPr lang="fa-IR" sz="2000" b="1" dirty="0">
                <a:cs typeface="B Nazanin" pitchFamily="2" charset="-78"/>
              </a:rPr>
              <a:t>ی</a:t>
            </a:r>
            <a:endParaRPr lang="en-US" sz="2000" b="1" dirty="0">
              <a:cs typeface="B Nazanin" pitchFamily="2" charset="-78"/>
            </a:endParaRPr>
          </a:p>
          <a:p>
            <a:pPr algn="r" rtl="1"/>
            <a:r>
              <a:rPr lang="ar-SA" sz="2000" b="1" dirty="0">
                <a:cs typeface="B Nazanin" pitchFamily="2" charset="-78"/>
              </a:rPr>
              <a:t>قیمت هر رول – </a:t>
            </a:r>
            <a:r>
              <a:rPr lang="en-US" sz="2000" b="1" dirty="0">
                <a:cs typeface="B Nazanin" pitchFamily="2" charset="-78"/>
              </a:rPr>
              <a:t>000</a:t>
            </a:r>
            <a:r>
              <a:rPr lang="ar-SA" sz="2000" b="1" dirty="0">
                <a:cs typeface="B Nazanin" pitchFamily="2" charset="-78"/>
              </a:rPr>
              <a:t>/</a:t>
            </a:r>
            <a:r>
              <a:rPr lang="en-US" sz="2000" b="1" dirty="0">
                <a:cs typeface="B Nazanin" pitchFamily="2" charset="-78"/>
              </a:rPr>
              <a:t>320</a:t>
            </a:r>
            <a:r>
              <a:rPr lang="ar-SA" sz="2000" b="1" dirty="0">
                <a:cs typeface="B Nazanin" pitchFamily="2" charset="-78"/>
              </a:rPr>
              <a:t> ریال</a:t>
            </a:r>
            <a:endParaRPr lang="en-US" sz="2000" b="1" dirty="0">
              <a:cs typeface="B Nazanin" pitchFamily="2" charset="-78"/>
            </a:endParaRPr>
          </a:p>
          <a:p>
            <a:pPr algn="r" rtl="1"/>
            <a:r>
              <a:rPr lang="ar-SA" sz="2000" b="1" dirty="0">
                <a:cs typeface="B Nazanin" pitchFamily="2" charset="-78"/>
              </a:rPr>
              <a:t>تولید کننده – فرانسه</a:t>
            </a:r>
            <a:endParaRPr lang="en-US" sz="2000" b="1" dirty="0">
              <a:cs typeface="B Nazanin" pitchFamily="2" charset="-78"/>
            </a:endParaRPr>
          </a:p>
          <a:p>
            <a:pPr algn="r" rtl="1"/>
            <a:r>
              <a:rPr lang="ar-SA" sz="2000" b="1" dirty="0">
                <a:cs typeface="B Nazanin" pitchFamily="2" charset="-78"/>
              </a:rPr>
              <a:t>طول هر رول – </a:t>
            </a:r>
            <a:r>
              <a:rPr lang="en-US" sz="2000" b="1" dirty="0">
                <a:cs typeface="B Nazanin" pitchFamily="2" charset="-78"/>
              </a:rPr>
              <a:t>10 </a:t>
            </a:r>
            <a:r>
              <a:rPr lang="ar-SA" sz="2000" b="1" dirty="0">
                <a:cs typeface="B Nazanin" pitchFamily="2" charset="-78"/>
              </a:rPr>
              <a:t>متر</a:t>
            </a:r>
            <a:endParaRPr lang="en-US" sz="2000" b="1" dirty="0">
              <a:cs typeface="B Nazanin" pitchFamily="2" charset="-78"/>
            </a:endParaRPr>
          </a:p>
          <a:p>
            <a:pPr algn="r" rtl="1"/>
            <a:r>
              <a:rPr lang="ar-SA" sz="2000" b="1" dirty="0">
                <a:cs typeface="B Nazanin" pitchFamily="2" charset="-78"/>
              </a:rPr>
              <a:t>عرض هر رول – </a:t>
            </a:r>
            <a:r>
              <a:rPr lang="en-US" sz="2000" b="1" dirty="0">
                <a:cs typeface="B Nazanin" pitchFamily="2" charset="-78"/>
              </a:rPr>
              <a:t>70 </a:t>
            </a:r>
            <a:r>
              <a:rPr lang="fa-IR" sz="2000" b="1" dirty="0">
                <a:cs typeface="B Nazanin" pitchFamily="2" charset="-78"/>
              </a:rPr>
              <a:t>س</a:t>
            </a:r>
            <a:r>
              <a:rPr lang="ar-SA" sz="2000" b="1" dirty="0">
                <a:cs typeface="B Nazanin" pitchFamily="2" charset="-78"/>
              </a:rPr>
              <a:t>انتی متر</a:t>
            </a:r>
            <a:endParaRPr lang="en-US" sz="2000" b="1" dirty="0">
              <a:cs typeface="B Nazanin" pitchFamily="2" charset="-78"/>
            </a:endParaRPr>
          </a:p>
          <a:p>
            <a:pPr algn="r" rtl="1"/>
            <a:r>
              <a:rPr lang="ar-SA" sz="2000" b="1" dirty="0">
                <a:cs typeface="B Nazanin" pitchFamily="2" charset="-78"/>
              </a:rPr>
              <a:t>متراژ هر رول – </a:t>
            </a:r>
            <a:r>
              <a:rPr lang="en-US" sz="2000" b="1" dirty="0">
                <a:cs typeface="B Nazanin" pitchFamily="2" charset="-78"/>
              </a:rPr>
              <a:t>7 </a:t>
            </a:r>
            <a:r>
              <a:rPr lang="ar-SA" sz="2000" b="1" dirty="0">
                <a:cs typeface="B Nazanin" pitchFamily="2" charset="-78"/>
              </a:rPr>
              <a:t>متر مربع</a:t>
            </a:r>
            <a:endParaRPr lang="en-US" sz="2000" b="1" dirty="0">
              <a:cs typeface="B Nazanin" pitchFamily="2" charset="-78"/>
            </a:endParaRPr>
          </a:p>
          <a:p>
            <a:pPr algn="r" rtl="1"/>
            <a:r>
              <a:rPr lang="ar-SA" sz="2000" b="1" dirty="0">
                <a:cs typeface="B Nazanin" pitchFamily="2" charset="-78"/>
              </a:rPr>
              <a:t>هزینه نصب هر رول -  </a:t>
            </a:r>
            <a:r>
              <a:rPr lang="en-US" sz="2000" b="1" dirty="0">
                <a:cs typeface="B Nazanin" pitchFamily="2" charset="-78"/>
              </a:rPr>
              <a:t>000</a:t>
            </a:r>
            <a:r>
              <a:rPr lang="ar-SA" sz="2000" b="1" dirty="0">
                <a:cs typeface="B Nazanin" pitchFamily="2" charset="-78"/>
              </a:rPr>
              <a:t>/</a:t>
            </a:r>
            <a:r>
              <a:rPr lang="en-US" sz="2000" b="1" dirty="0">
                <a:cs typeface="B Nazanin" pitchFamily="2" charset="-78"/>
              </a:rPr>
              <a:t>95</a:t>
            </a:r>
            <a:r>
              <a:rPr lang="ar-SA" sz="2000" b="1" dirty="0">
                <a:cs typeface="B Nazanin" pitchFamily="2" charset="-78"/>
              </a:rPr>
              <a:t> ریال</a:t>
            </a:r>
            <a:endParaRPr lang="en-US" sz="2000" b="1" dirty="0">
              <a:cs typeface="B Nazanin" pitchFamily="2" charset="-78"/>
            </a:endParaRPr>
          </a:p>
          <a:p>
            <a:pPr algn="r" rtl="1"/>
            <a:r>
              <a:rPr lang="fa-IR" sz="2000" b="1" dirty="0">
                <a:cs typeface="B Nazanin" pitchFamily="2" charset="-78"/>
              </a:rPr>
              <a:t>هزینه تمام شده هر متر مربع (قیمت کاغذ + هزینه نصب) </a:t>
            </a:r>
            <a:endParaRPr lang="en-US" sz="2000" b="1" dirty="0">
              <a:cs typeface="B Nazanin" pitchFamily="2" charset="-78"/>
            </a:endParaRPr>
          </a:p>
          <a:p>
            <a:pPr algn="r" rtl="1">
              <a:buNone/>
            </a:pPr>
            <a:r>
              <a:rPr lang="fa-IR" sz="2000" b="1" dirty="0">
                <a:cs typeface="B Nazanin" pitchFamily="2" charset="-78"/>
              </a:rPr>
              <a:t>                                                     59/300 ریال </a:t>
            </a:r>
          </a:p>
        </p:txBody>
      </p:sp>
      <p:cxnSp>
        <p:nvCxnSpPr>
          <p:cNvPr id="17" name="Straight Connector 16"/>
          <p:cNvCxnSpPr/>
          <p:nvPr/>
        </p:nvCxnSpPr>
        <p:spPr>
          <a:xfrm rot="10800000">
            <a:off x="4500562" y="1285860"/>
            <a:ext cx="214314"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cove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14422"/>
            <a:ext cx="4038600" cy="5140503"/>
          </a:xfrm>
        </p:spPr>
        <p:txBody>
          <a:bodyPr>
            <a:normAutofit/>
          </a:bodyPr>
          <a:lstStyle/>
          <a:p>
            <a:pPr algn="r" rtl="1"/>
            <a:r>
              <a:rPr lang="en-US" sz="2000" b="1" dirty="0">
                <a:cs typeface="B Nazanin" pitchFamily="2" charset="-78"/>
              </a:rPr>
              <a:t>Garden House </a:t>
            </a:r>
            <a:r>
              <a:rPr lang="fa-IR" sz="2000" b="1" dirty="0">
                <a:cs typeface="B Nazanin" pitchFamily="2" charset="-78"/>
              </a:rPr>
              <a:t>کودک</a:t>
            </a:r>
            <a:endParaRPr lang="en-US" sz="2000" dirty="0">
              <a:cs typeface="B Nazanin" pitchFamily="2" charset="-78"/>
            </a:endParaRPr>
          </a:p>
          <a:p>
            <a:pPr algn="r" rtl="1"/>
            <a:r>
              <a:rPr lang="ar-SA" sz="2000" b="1" dirty="0">
                <a:cs typeface="B Nazanin" pitchFamily="2" charset="-78"/>
              </a:rPr>
              <a:t>قیمت هر رول – </a:t>
            </a:r>
            <a:r>
              <a:rPr lang="en-US" sz="2000" b="1" dirty="0">
                <a:cs typeface="B Nazanin" pitchFamily="2" charset="-78"/>
              </a:rPr>
              <a:t>000</a:t>
            </a:r>
            <a:r>
              <a:rPr lang="ar-SA" sz="2000" b="1" dirty="0">
                <a:cs typeface="B Nazanin" pitchFamily="2" charset="-78"/>
              </a:rPr>
              <a:t>/</a:t>
            </a:r>
            <a:r>
              <a:rPr lang="en-US" sz="2000" b="1" dirty="0">
                <a:cs typeface="B Nazanin" pitchFamily="2" charset="-78"/>
              </a:rPr>
              <a:t>195</a:t>
            </a:r>
            <a:r>
              <a:rPr lang="ar-SA" sz="2000" b="1" dirty="0">
                <a:cs typeface="B Nazanin" pitchFamily="2" charset="-78"/>
              </a:rPr>
              <a:t> ریال</a:t>
            </a:r>
            <a:endParaRPr lang="en-US" sz="2000" dirty="0">
              <a:cs typeface="B Nazanin" pitchFamily="2" charset="-78"/>
            </a:endParaRPr>
          </a:p>
          <a:p>
            <a:pPr algn="r" rtl="1"/>
            <a:r>
              <a:rPr lang="ar-SA" sz="2000" b="1" dirty="0">
                <a:cs typeface="B Nazanin" pitchFamily="2" charset="-78"/>
              </a:rPr>
              <a:t>تولید کننده – ژاپن</a:t>
            </a:r>
            <a:endParaRPr lang="en-US" sz="2000" dirty="0">
              <a:cs typeface="B Nazanin" pitchFamily="2" charset="-78"/>
            </a:endParaRPr>
          </a:p>
          <a:p>
            <a:pPr algn="r" rtl="1"/>
            <a:r>
              <a:rPr lang="ar-SA" sz="2000" b="1" dirty="0">
                <a:cs typeface="B Nazanin" pitchFamily="2" charset="-78"/>
              </a:rPr>
              <a:t>طول هر رول – </a:t>
            </a:r>
            <a:r>
              <a:rPr lang="en-US" sz="2000" dirty="0">
                <a:cs typeface="B Nazanin" pitchFamily="2" charset="-78"/>
              </a:rPr>
              <a:t>10</a:t>
            </a:r>
            <a:r>
              <a:rPr lang="en-US" sz="2000" b="1" dirty="0">
                <a:cs typeface="B Nazanin" pitchFamily="2" charset="-78"/>
              </a:rPr>
              <a:t> </a:t>
            </a:r>
            <a:r>
              <a:rPr lang="ar-SA" sz="2000" b="1" dirty="0">
                <a:cs typeface="B Nazanin" pitchFamily="2" charset="-78"/>
              </a:rPr>
              <a:t>متر</a:t>
            </a:r>
            <a:endParaRPr lang="en-US" sz="2000" dirty="0">
              <a:cs typeface="B Nazanin" pitchFamily="2" charset="-78"/>
            </a:endParaRPr>
          </a:p>
          <a:p>
            <a:pPr algn="r" rtl="1"/>
            <a:r>
              <a:rPr lang="ar-SA" sz="2000" b="1" dirty="0">
                <a:cs typeface="B Nazanin" pitchFamily="2" charset="-78"/>
              </a:rPr>
              <a:t>عرض هر رول – </a:t>
            </a:r>
            <a:r>
              <a:rPr lang="en-US" sz="2000" dirty="0">
                <a:cs typeface="B Nazanin" pitchFamily="2" charset="-78"/>
              </a:rPr>
              <a:t>50</a:t>
            </a:r>
            <a:r>
              <a:rPr lang="en-US" sz="2000" b="1" dirty="0">
                <a:cs typeface="B Nazanin" pitchFamily="2" charset="-78"/>
              </a:rPr>
              <a:t> </a:t>
            </a:r>
            <a:r>
              <a:rPr lang="fa-IR" sz="2000" b="1" dirty="0">
                <a:cs typeface="B Nazanin" pitchFamily="2" charset="-78"/>
              </a:rPr>
              <a:t>س</a:t>
            </a:r>
            <a:r>
              <a:rPr lang="ar-SA" sz="2000" b="1" dirty="0">
                <a:cs typeface="B Nazanin" pitchFamily="2" charset="-78"/>
              </a:rPr>
              <a:t>انتی متر</a:t>
            </a:r>
            <a:endParaRPr lang="en-US" sz="2000" dirty="0">
              <a:cs typeface="B Nazanin" pitchFamily="2" charset="-78"/>
            </a:endParaRPr>
          </a:p>
          <a:p>
            <a:pPr algn="r" rtl="1"/>
            <a:r>
              <a:rPr lang="ar-SA" sz="2000" b="1" dirty="0">
                <a:cs typeface="B Nazanin" pitchFamily="2" charset="-78"/>
              </a:rPr>
              <a:t>متراژ هر رول – </a:t>
            </a:r>
            <a:r>
              <a:rPr lang="en-US" sz="2000" dirty="0">
                <a:cs typeface="B Nazanin" pitchFamily="2" charset="-78"/>
              </a:rPr>
              <a:t>5</a:t>
            </a:r>
            <a:r>
              <a:rPr lang="en-US" sz="2000" b="1" dirty="0">
                <a:cs typeface="B Nazanin" pitchFamily="2" charset="-78"/>
              </a:rPr>
              <a:t> </a:t>
            </a:r>
            <a:r>
              <a:rPr lang="ar-SA" sz="2000" b="1" dirty="0">
                <a:cs typeface="B Nazanin" pitchFamily="2" charset="-78"/>
              </a:rPr>
              <a:t>متر مربع</a:t>
            </a:r>
            <a:endParaRPr lang="en-US" sz="2000" dirty="0">
              <a:cs typeface="B Nazanin" pitchFamily="2" charset="-78"/>
            </a:endParaRPr>
          </a:p>
          <a:p>
            <a:pPr algn="r" rtl="1"/>
            <a:r>
              <a:rPr lang="ar-SA" sz="2000" b="1" dirty="0">
                <a:cs typeface="B Nazanin" pitchFamily="2" charset="-78"/>
              </a:rPr>
              <a:t>هزینه نصب هر رول -  </a:t>
            </a:r>
            <a:r>
              <a:rPr lang="en-US" sz="2000" dirty="0">
                <a:cs typeface="B Nazanin" pitchFamily="2" charset="-78"/>
              </a:rPr>
              <a:t>000</a:t>
            </a:r>
            <a:r>
              <a:rPr lang="ar-SA" sz="2000" b="1" dirty="0">
                <a:cs typeface="B Nazanin" pitchFamily="2" charset="-78"/>
              </a:rPr>
              <a:t>/</a:t>
            </a:r>
            <a:r>
              <a:rPr lang="en-US" sz="2000" dirty="0">
                <a:cs typeface="B Nazanin" pitchFamily="2" charset="-78"/>
              </a:rPr>
              <a:t>65</a:t>
            </a:r>
            <a:r>
              <a:rPr lang="ar-SA" sz="2000" b="1" dirty="0">
                <a:cs typeface="B Nazanin" pitchFamily="2" charset="-78"/>
              </a:rPr>
              <a:t> ریال</a:t>
            </a:r>
            <a:endParaRPr lang="en-US" sz="2000" dirty="0">
              <a:cs typeface="B Nazanin" pitchFamily="2" charset="-78"/>
            </a:endParaRPr>
          </a:p>
          <a:p>
            <a:pPr algn="r" rtl="1"/>
            <a:r>
              <a:rPr lang="fa-IR" sz="2000" b="1" dirty="0">
                <a:cs typeface="B Nazanin" pitchFamily="2" charset="-78"/>
              </a:rPr>
              <a:t>هزینه تمام شده هر متر مربع (قیمت کاغذ + هزینه نصب) </a:t>
            </a:r>
          </a:p>
          <a:p>
            <a:pPr algn="ctr" rtl="1">
              <a:buNone/>
            </a:pPr>
            <a:r>
              <a:rPr lang="fa-IR" sz="2000" b="1" dirty="0">
                <a:cs typeface="B Nazanin" pitchFamily="2" charset="-78"/>
              </a:rPr>
              <a:t>                          52/000ریال                            </a:t>
            </a:r>
            <a:endParaRPr lang="fa-IR" sz="2000" dirty="0">
              <a:cs typeface="B Nazanin" pitchFamily="2" charset="-78"/>
            </a:endParaRPr>
          </a:p>
        </p:txBody>
      </p:sp>
      <p:sp>
        <p:nvSpPr>
          <p:cNvPr id="4" name="Content Placeholder 3"/>
          <p:cNvSpPr>
            <a:spLocks noGrp="1"/>
          </p:cNvSpPr>
          <p:nvPr>
            <p:ph sz="half" idx="2"/>
          </p:nvPr>
        </p:nvSpPr>
        <p:spPr>
          <a:xfrm>
            <a:off x="4648200" y="1214422"/>
            <a:ext cx="4038600" cy="5140503"/>
          </a:xfrm>
        </p:spPr>
        <p:txBody>
          <a:bodyPr>
            <a:normAutofit/>
          </a:bodyPr>
          <a:lstStyle/>
          <a:p>
            <a:pPr algn="r" rtl="1"/>
            <a:r>
              <a:rPr lang="en-US" sz="2000" b="1" dirty="0">
                <a:cs typeface="B Nazanin" pitchFamily="2" charset="-78"/>
              </a:rPr>
              <a:t>Garden House</a:t>
            </a:r>
            <a:r>
              <a:rPr lang="ar-SA" sz="2000" b="1" dirty="0">
                <a:cs typeface="B Nazanin" pitchFamily="2" charset="-78"/>
              </a:rPr>
              <a:t>	</a:t>
            </a:r>
            <a:endParaRPr lang="en-US" sz="2000" dirty="0">
              <a:cs typeface="B Nazanin" pitchFamily="2" charset="-78"/>
            </a:endParaRPr>
          </a:p>
          <a:p>
            <a:pPr algn="r" rtl="1"/>
            <a:r>
              <a:rPr lang="ar-SA" sz="2000" b="1" dirty="0">
                <a:cs typeface="B Nazanin" pitchFamily="2" charset="-78"/>
              </a:rPr>
              <a:t>قیمت هر رول – </a:t>
            </a:r>
            <a:r>
              <a:rPr lang="en-US" sz="2000" b="1" dirty="0">
                <a:cs typeface="B Nazanin" pitchFamily="2" charset="-78"/>
              </a:rPr>
              <a:t>000</a:t>
            </a:r>
            <a:r>
              <a:rPr lang="ar-SA" sz="2000" b="1" dirty="0">
                <a:cs typeface="B Nazanin" pitchFamily="2" charset="-78"/>
              </a:rPr>
              <a:t>/</a:t>
            </a:r>
            <a:r>
              <a:rPr lang="en-US" sz="2000" b="1" dirty="0">
                <a:cs typeface="B Nazanin" pitchFamily="2" charset="-78"/>
              </a:rPr>
              <a:t>210</a:t>
            </a:r>
            <a:r>
              <a:rPr lang="ar-SA" sz="2000" b="1" dirty="0">
                <a:cs typeface="B Nazanin" pitchFamily="2" charset="-78"/>
              </a:rPr>
              <a:t> ریال</a:t>
            </a:r>
            <a:endParaRPr lang="en-US" sz="2000" dirty="0">
              <a:cs typeface="B Nazanin" pitchFamily="2" charset="-78"/>
            </a:endParaRPr>
          </a:p>
          <a:p>
            <a:pPr algn="r" rtl="1"/>
            <a:r>
              <a:rPr lang="ar-SA" sz="2000" b="1" dirty="0">
                <a:cs typeface="B Nazanin" pitchFamily="2" charset="-78"/>
              </a:rPr>
              <a:t>تولید کننده – ژاپن</a:t>
            </a:r>
            <a:endParaRPr lang="en-US" sz="2000" dirty="0">
              <a:cs typeface="B Nazanin" pitchFamily="2" charset="-78"/>
            </a:endParaRPr>
          </a:p>
          <a:p>
            <a:pPr algn="r" rtl="1"/>
            <a:r>
              <a:rPr lang="ar-SA" sz="2000" b="1" dirty="0">
                <a:cs typeface="B Nazanin" pitchFamily="2" charset="-78"/>
              </a:rPr>
              <a:t>طول هر رول – </a:t>
            </a:r>
            <a:r>
              <a:rPr lang="en-US" sz="2000" dirty="0">
                <a:cs typeface="B Nazanin" pitchFamily="2" charset="-78"/>
              </a:rPr>
              <a:t>10</a:t>
            </a:r>
            <a:r>
              <a:rPr lang="en-US" sz="2000" b="1" dirty="0">
                <a:cs typeface="B Nazanin" pitchFamily="2" charset="-78"/>
              </a:rPr>
              <a:t> </a:t>
            </a:r>
            <a:r>
              <a:rPr lang="ar-SA" sz="2000" b="1" dirty="0">
                <a:cs typeface="B Nazanin" pitchFamily="2" charset="-78"/>
              </a:rPr>
              <a:t>متر</a:t>
            </a:r>
            <a:endParaRPr lang="en-US" sz="2000" dirty="0">
              <a:cs typeface="B Nazanin" pitchFamily="2" charset="-78"/>
            </a:endParaRPr>
          </a:p>
          <a:p>
            <a:pPr algn="r" rtl="1"/>
            <a:r>
              <a:rPr lang="ar-SA" sz="2000" b="1" dirty="0">
                <a:cs typeface="B Nazanin" pitchFamily="2" charset="-78"/>
              </a:rPr>
              <a:t>عرض هر رول – </a:t>
            </a:r>
            <a:r>
              <a:rPr lang="en-US" sz="2000" dirty="0">
                <a:cs typeface="B Nazanin" pitchFamily="2" charset="-78"/>
              </a:rPr>
              <a:t>50</a:t>
            </a:r>
            <a:r>
              <a:rPr lang="en-US" sz="2000" b="1" dirty="0">
                <a:cs typeface="B Nazanin" pitchFamily="2" charset="-78"/>
              </a:rPr>
              <a:t> </a:t>
            </a:r>
            <a:r>
              <a:rPr lang="fa-IR" sz="2000" b="1" dirty="0">
                <a:cs typeface="B Nazanin" pitchFamily="2" charset="-78"/>
              </a:rPr>
              <a:t>س</a:t>
            </a:r>
            <a:r>
              <a:rPr lang="ar-SA" sz="2000" b="1" dirty="0">
                <a:cs typeface="B Nazanin" pitchFamily="2" charset="-78"/>
              </a:rPr>
              <a:t>انتی متر</a:t>
            </a:r>
            <a:endParaRPr lang="en-US" sz="2000" dirty="0">
              <a:cs typeface="B Nazanin" pitchFamily="2" charset="-78"/>
            </a:endParaRPr>
          </a:p>
          <a:p>
            <a:pPr algn="r" rtl="1"/>
            <a:r>
              <a:rPr lang="ar-SA" sz="2000" b="1" dirty="0">
                <a:cs typeface="B Nazanin" pitchFamily="2" charset="-78"/>
              </a:rPr>
              <a:t>متراژ هر رول – </a:t>
            </a:r>
            <a:r>
              <a:rPr lang="en-US" sz="2000" dirty="0">
                <a:cs typeface="B Nazanin" pitchFamily="2" charset="-78"/>
              </a:rPr>
              <a:t>5</a:t>
            </a:r>
            <a:r>
              <a:rPr lang="en-US" sz="2000" b="1" dirty="0">
                <a:cs typeface="B Nazanin" pitchFamily="2" charset="-78"/>
              </a:rPr>
              <a:t> </a:t>
            </a:r>
            <a:r>
              <a:rPr lang="ar-SA" sz="2000" b="1" dirty="0">
                <a:cs typeface="B Nazanin" pitchFamily="2" charset="-78"/>
              </a:rPr>
              <a:t>متر مربع</a:t>
            </a:r>
            <a:endParaRPr lang="en-US" sz="2000" dirty="0">
              <a:cs typeface="B Nazanin" pitchFamily="2" charset="-78"/>
            </a:endParaRPr>
          </a:p>
          <a:p>
            <a:pPr algn="r" rtl="1"/>
            <a:r>
              <a:rPr lang="ar-SA" sz="2000" b="1" dirty="0">
                <a:cs typeface="B Nazanin" pitchFamily="2" charset="-78"/>
              </a:rPr>
              <a:t>هزینه نصب هر رول -  </a:t>
            </a:r>
            <a:r>
              <a:rPr lang="en-US" sz="2000" dirty="0">
                <a:cs typeface="B Nazanin" pitchFamily="2" charset="-78"/>
              </a:rPr>
              <a:t>000</a:t>
            </a:r>
            <a:r>
              <a:rPr lang="ar-SA" sz="2000" b="1" dirty="0">
                <a:cs typeface="B Nazanin" pitchFamily="2" charset="-78"/>
              </a:rPr>
              <a:t>/</a:t>
            </a:r>
            <a:r>
              <a:rPr lang="en-US" sz="2000" dirty="0">
                <a:cs typeface="B Nazanin" pitchFamily="2" charset="-78"/>
              </a:rPr>
              <a:t>65</a:t>
            </a:r>
            <a:r>
              <a:rPr lang="ar-SA" sz="2000" b="1" dirty="0">
                <a:cs typeface="B Nazanin" pitchFamily="2" charset="-78"/>
              </a:rPr>
              <a:t> ریال</a:t>
            </a:r>
            <a:endParaRPr lang="en-US" sz="2000" dirty="0">
              <a:cs typeface="B Nazanin" pitchFamily="2" charset="-78"/>
            </a:endParaRPr>
          </a:p>
          <a:p>
            <a:pPr algn="r" rtl="1"/>
            <a:r>
              <a:rPr lang="fa-IR" sz="2000" b="1" dirty="0">
                <a:cs typeface="B Nazanin" pitchFamily="2" charset="-78"/>
              </a:rPr>
              <a:t>هزینه تمام شده هر متر مربع (قیمت کاغذ + هزینه نصب)</a:t>
            </a:r>
          </a:p>
          <a:p>
            <a:pPr algn="ctr" rtl="1">
              <a:buNone/>
            </a:pPr>
            <a:r>
              <a:rPr lang="fa-IR" sz="2000" b="1" dirty="0">
                <a:cs typeface="B Nazanin" pitchFamily="2" charset="-78"/>
              </a:rPr>
              <a:t>         55/000 ریال                </a:t>
            </a:r>
            <a:endParaRPr lang="fa-IR" sz="2000" dirty="0">
              <a:cs typeface="B Nazanin" pitchFamily="2" charset="-78"/>
            </a:endParaRPr>
          </a:p>
        </p:txBody>
      </p:sp>
    </p:spTree>
  </p:cSld>
  <p:clrMapOvr>
    <a:masterClrMapping/>
  </p:clrMapOvr>
  <p:transition>
    <p:cove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857356" y="1571612"/>
            <a:ext cx="8229600" cy="4525963"/>
          </a:xfrm>
        </p:spPr>
        <p:txBody>
          <a:bodyPr>
            <a:normAutofit/>
          </a:bodyPr>
          <a:lstStyle/>
          <a:p>
            <a:pPr algn="r" rtl="1">
              <a:buNone/>
            </a:pPr>
            <a:endParaRPr lang="fa-IR" sz="2400" dirty="0"/>
          </a:p>
          <a:p>
            <a:pPr algn="r" rtl="1">
              <a:buNone/>
            </a:pPr>
            <a:endParaRPr lang="fa-IR" sz="2400" dirty="0"/>
          </a:p>
          <a:p>
            <a:pPr algn="r" rtl="1">
              <a:buNone/>
            </a:pPr>
            <a:r>
              <a:rPr lang="fa-IR" sz="2400" dirty="0"/>
              <a:t>                        کل نازک کاری : 2/5 تا 3 سانتیمتر </a:t>
            </a:r>
          </a:p>
          <a:p>
            <a:pPr algn="r" rtl="1">
              <a:buNone/>
            </a:pPr>
            <a:endParaRPr lang="fa-IR" sz="2400" dirty="0"/>
          </a:p>
          <a:p>
            <a:pPr algn="r" rtl="1">
              <a:buNone/>
            </a:pPr>
            <a:r>
              <a:rPr lang="fa-IR" sz="2400" dirty="0"/>
              <a:t>                        کاغذ با چسب : 1/5 تا 2 میلیمتر </a:t>
            </a:r>
            <a:endParaRPr lang="en-US" sz="2400" dirty="0"/>
          </a:p>
        </p:txBody>
      </p:sp>
      <p:sp>
        <p:nvSpPr>
          <p:cNvPr id="7" name="Title 6"/>
          <p:cNvSpPr>
            <a:spLocks noGrp="1"/>
          </p:cNvSpPr>
          <p:nvPr>
            <p:ph type="title"/>
          </p:nvPr>
        </p:nvSpPr>
        <p:spPr/>
        <p:txBody>
          <a:bodyPr>
            <a:normAutofit/>
          </a:bodyPr>
          <a:lstStyle/>
          <a:p>
            <a:pPr algn="ctr"/>
            <a:r>
              <a:rPr lang="fa-IR" sz="4400" dirty="0">
                <a:cs typeface="+mn-cs"/>
              </a:rPr>
              <a:t>ضخامت کاغذ دیواری </a:t>
            </a:r>
            <a:endParaRPr lang="en-US" sz="4400" dirty="0">
              <a:cs typeface="+mn-cs"/>
            </a:endParaRP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jpg"/>
          <p:cNvPicPr>
            <a:picLocks noChangeAspect="1"/>
          </p:cNvPicPr>
          <p:nvPr/>
        </p:nvPicPr>
        <p:blipFill>
          <a:blip r:embed="rId2" cstate="print"/>
          <a:stretch>
            <a:fillRect/>
          </a:stretch>
        </p:blipFill>
        <p:spPr>
          <a:xfrm>
            <a:off x="1000100" y="642918"/>
            <a:ext cx="7701807" cy="4830336"/>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cove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VC_MDF_Wall_Panel.jpg"/>
          <p:cNvPicPr>
            <a:picLocks noChangeAspect="1"/>
          </p:cNvPicPr>
          <p:nvPr/>
        </p:nvPicPr>
        <p:blipFill>
          <a:blip r:embed="rId2"/>
          <a:stretch>
            <a:fillRect/>
          </a:stretch>
        </p:blipFill>
        <p:spPr>
          <a:xfrm>
            <a:off x="2071670" y="285728"/>
            <a:ext cx="5804154" cy="5890301"/>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title"/>
          </p:nvPr>
        </p:nvSpPr>
        <p:spPr>
          <a:xfrm>
            <a:off x="4000496" y="428604"/>
            <a:ext cx="6019784" cy="785818"/>
          </a:xfrm>
        </p:spPr>
        <p:txBody>
          <a:bodyPr>
            <a:normAutofit/>
          </a:bodyPr>
          <a:lstStyle/>
          <a:p>
            <a:pPr algn="ctr" rtl="1"/>
            <a:r>
              <a:rPr lang="fa-IR" sz="3600" b="1" dirty="0">
                <a:cs typeface="B Nazanin" pitchFamily="2" charset="-78"/>
              </a:rPr>
              <a:t>                     دیوارپوش های   </a:t>
            </a:r>
            <a:r>
              <a:rPr sz="3600" b="1">
                <a:cs typeface="B Nazanin" pitchFamily="2" charset="-78"/>
              </a:rPr>
              <a:t>PVC</a:t>
            </a:r>
            <a:endParaRPr lang="fa-IR" sz="3600" b="1" dirty="0">
              <a:cs typeface="B Nazanin" pitchFamily="2" charset="-78"/>
            </a:endParaRPr>
          </a:p>
        </p:txBody>
      </p:sp>
    </p:spTree>
  </p:cSld>
  <p:clrMapOvr>
    <a:masterClrMapping/>
  </p:clrMapOvr>
  <p:transition>
    <p:newsfla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290"/>
            <a:ext cx="8258204" cy="6240518"/>
          </a:xfrm>
        </p:spPr>
        <p:txBody>
          <a:bodyPr/>
          <a:lstStyle/>
          <a:p>
            <a:pPr algn="r">
              <a:buNone/>
            </a:pPr>
            <a:r>
              <a:rPr lang="fa-IR" dirty="0"/>
              <a:t>جزییات آجرچینی در دیوار یک آجره (22سانتیمتری)</a:t>
            </a:r>
          </a:p>
        </p:txBody>
      </p:sp>
      <p:pic>
        <p:nvPicPr>
          <p:cNvPr id="4" name="Picture 3" descr=",.,m.JPG"/>
          <p:cNvPicPr>
            <a:picLocks noChangeAspect="1"/>
          </p:cNvPicPr>
          <p:nvPr/>
        </p:nvPicPr>
        <p:blipFill>
          <a:blip r:embed="rId2"/>
          <a:stretch>
            <a:fillRect/>
          </a:stretch>
        </p:blipFill>
        <p:spPr>
          <a:xfrm>
            <a:off x="2928926" y="857232"/>
            <a:ext cx="4363608" cy="5501680"/>
          </a:xfrm>
          <a:prstGeom prst="roundRect">
            <a:avLst>
              <a:gd name="adj" fmla="val 8594"/>
            </a:avLst>
          </a:prstGeom>
          <a:solidFill>
            <a:srgbClr val="FFFFFF">
              <a:shade val="85000"/>
            </a:srgbClr>
          </a:solidFill>
          <a:ln>
            <a:noFill/>
          </a:ln>
          <a:effectLst/>
        </p:spPr>
      </p:pic>
    </p:spTree>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714348" y="1928802"/>
            <a:ext cx="8229600" cy="4525963"/>
          </a:xfrm>
        </p:spPr>
        <p:txBody>
          <a:bodyPr>
            <a:normAutofit/>
          </a:bodyPr>
          <a:lstStyle/>
          <a:p>
            <a:pPr algn="r" rtl="1">
              <a:lnSpc>
                <a:spcPct val="150000"/>
              </a:lnSpc>
              <a:buFont typeface="Wingdings" pitchFamily="2" charset="2"/>
              <a:buChar char="ü"/>
            </a:pPr>
            <a:r>
              <a:rPr lang="fa-IR" sz="2000" dirty="0"/>
              <a:t>  این پوشش ها به صورت نوار های به ابعاد طولی 180 – عرض 20 و ضخامت 1 سانتیمتر در بازار عرضه می گردد.</a:t>
            </a:r>
          </a:p>
          <a:p>
            <a:pPr algn="r" rtl="1">
              <a:lnSpc>
                <a:spcPct val="150000"/>
              </a:lnSpc>
              <a:buFont typeface="Wingdings" pitchFamily="2" charset="2"/>
              <a:buChar char="ü"/>
            </a:pPr>
            <a:endParaRPr lang="fa-IR" sz="2000" dirty="0"/>
          </a:p>
          <a:p>
            <a:pPr algn="r" rtl="1">
              <a:lnSpc>
                <a:spcPct val="150000"/>
              </a:lnSpc>
              <a:buFont typeface="Wingdings" pitchFamily="2" charset="2"/>
              <a:buChar char="ü"/>
            </a:pPr>
            <a:r>
              <a:rPr lang="fa-IR" sz="2000" dirty="0"/>
              <a:t> مقاوم نسبت به رطوبت و قابل اجرا در محیط های خیس</a:t>
            </a:r>
          </a:p>
          <a:p>
            <a:pPr algn="r" rtl="1">
              <a:lnSpc>
                <a:spcPct val="150000"/>
              </a:lnSpc>
              <a:buFont typeface="Wingdings" pitchFamily="2" charset="2"/>
              <a:buChar char="ü"/>
            </a:pPr>
            <a:endParaRPr lang="fa-IR" sz="2000" dirty="0"/>
          </a:p>
          <a:p>
            <a:pPr algn="r" rtl="1">
              <a:lnSpc>
                <a:spcPct val="150000"/>
              </a:lnSpc>
              <a:buFont typeface="Wingdings" pitchFamily="2" charset="2"/>
              <a:buChar char="ü"/>
            </a:pPr>
            <a:r>
              <a:rPr lang="fa-IR" sz="2000" dirty="0"/>
              <a:t> طول عمر بالا  </a:t>
            </a:r>
          </a:p>
          <a:p>
            <a:pPr algn="r" rtl="1">
              <a:lnSpc>
                <a:spcPct val="150000"/>
              </a:lnSpc>
              <a:buFont typeface="Wingdings" pitchFamily="2" charset="2"/>
              <a:buChar char="ü"/>
            </a:pPr>
            <a:endParaRPr lang="fa-IR" sz="2000" dirty="0"/>
          </a:p>
          <a:p>
            <a:pPr algn="r" rtl="1">
              <a:lnSpc>
                <a:spcPct val="150000"/>
              </a:lnSpc>
              <a:buFont typeface="Wingdings" pitchFamily="2" charset="2"/>
              <a:buChar char="ü"/>
            </a:pPr>
            <a:endParaRPr lang="fa-IR" sz="2000" dirty="0"/>
          </a:p>
        </p:txBody>
      </p:sp>
      <p:sp>
        <p:nvSpPr>
          <p:cNvPr id="2" name="Title 1"/>
          <p:cNvSpPr>
            <a:spLocks noGrp="1"/>
          </p:cNvSpPr>
          <p:nvPr>
            <p:ph type="title"/>
          </p:nvPr>
        </p:nvSpPr>
        <p:spPr/>
        <p:txBody>
          <a:bodyPr>
            <a:normAutofit/>
          </a:bodyPr>
          <a:lstStyle/>
          <a:p>
            <a:pPr algn="ctr"/>
            <a:r>
              <a:rPr lang="fa-IR" sz="4400" dirty="0">
                <a:cs typeface="+mn-cs"/>
              </a:rPr>
              <a:t>مشخصات کلی</a:t>
            </a: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28596" y="2000240"/>
            <a:ext cx="8229600" cy="4525963"/>
          </a:xfrm>
        </p:spPr>
        <p:txBody>
          <a:bodyPr>
            <a:normAutofit/>
          </a:bodyPr>
          <a:lstStyle/>
          <a:p>
            <a:pPr algn="r" rtl="1">
              <a:buNone/>
            </a:pPr>
            <a:r>
              <a:rPr lang="fa-IR" sz="2000" dirty="0"/>
              <a:t>   این دیوارکوب ها دارای دو قسمت نر و ماده می باشند  که قسمت مادگی بوسیله میخ (در دیوارهای گچی) و یا بوسیله پرچ (در دیوارهای سیمانی و سنگی) به دیوار میخکوب می شوند </a:t>
            </a:r>
          </a:p>
          <a:p>
            <a:pPr algn="r" rtl="1">
              <a:buNone/>
            </a:pPr>
            <a:r>
              <a:rPr lang="fa-IR" sz="2000" dirty="0"/>
              <a:t>   سپس قسمت نری پانل دوم را با قسمت مادگی پانل اول درگیر کرده و توسط ضربه دست نصاب درهمدیگر چفت و بست می شوند. </a:t>
            </a:r>
          </a:p>
          <a:p>
            <a:pPr algn="r" rtl="1">
              <a:buNone/>
            </a:pPr>
            <a:r>
              <a:rPr lang="fa-IR" sz="2000" dirty="0"/>
              <a:t>    میخ های کوبیده شده همواره در زیر کار بوده و دیده نمی شوند. </a:t>
            </a:r>
          </a:p>
          <a:p>
            <a:pPr algn="r" rtl="1">
              <a:buNone/>
            </a:pPr>
            <a:r>
              <a:rPr lang="fa-IR" sz="2000" dirty="0"/>
              <a:t>   همواره دور کار و همچنین محل تلاقی دیوارها بایکدیگر توسط پروفیل </a:t>
            </a:r>
            <a:r>
              <a:rPr lang="en-US" sz="2000" dirty="0"/>
              <a:t>U</a:t>
            </a:r>
            <a:r>
              <a:rPr lang="fa-IR" sz="2000" dirty="0"/>
              <a:t> شکل کلاف بندی می شود. </a:t>
            </a:r>
          </a:p>
        </p:txBody>
      </p:sp>
      <p:sp>
        <p:nvSpPr>
          <p:cNvPr id="2" name="Title 1"/>
          <p:cNvSpPr>
            <a:spLocks noGrp="1"/>
          </p:cNvSpPr>
          <p:nvPr>
            <p:ph type="title"/>
          </p:nvPr>
        </p:nvSpPr>
        <p:spPr>
          <a:xfrm>
            <a:off x="642910" y="357166"/>
            <a:ext cx="8229600" cy="1143000"/>
          </a:xfrm>
        </p:spPr>
        <p:txBody>
          <a:bodyPr>
            <a:normAutofit/>
          </a:bodyPr>
          <a:lstStyle/>
          <a:p>
            <a:pPr algn="ctr"/>
            <a:r>
              <a:rPr lang="fa-IR" sz="4400" dirty="0">
                <a:cs typeface="+mn-cs"/>
              </a:rPr>
              <a:t>نحوه اجرا و نکات اجرایی</a:t>
            </a: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714356"/>
            <a:ext cx="8186766" cy="5381644"/>
          </a:xfrm>
        </p:spPr>
        <p:txBody>
          <a:bodyPr>
            <a:normAutofit/>
          </a:bodyPr>
          <a:lstStyle/>
          <a:p>
            <a:pPr algn="r" rtl="1">
              <a:lnSpc>
                <a:spcPct val="150000"/>
              </a:lnSpc>
              <a:buNone/>
            </a:pPr>
            <a:endParaRPr lang="fa-IR" sz="2000" dirty="0"/>
          </a:p>
          <a:p>
            <a:pPr algn="r" rtl="1">
              <a:lnSpc>
                <a:spcPct val="150000"/>
              </a:lnSpc>
              <a:buNone/>
            </a:pPr>
            <a:r>
              <a:rPr lang="fa-IR" sz="2000" dirty="0"/>
              <a:t>   این دیوار پوش ها از نظر بستر دیوار دارای محدودیت آنچنانی نیست فقط سطح باید طوری باشد که بتواند میخ نگهدارنده پروفیل های </a:t>
            </a:r>
            <a:r>
              <a:rPr lang="en-US" sz="2000" dirty="0"/>
              <a:t>U</a:t>
            </a:r>
            <a:r>
              <a:rPr lang="fa-IR" sz="2000" dirty="0"/>
              <a:t> شکل را محکم نگه دارد پس یک آستر گچ و خاک نیز برای اجرای این محصول کفایت می کند. </a:t>
            </a:r>
          </a:p>
          <a:p>
            <a:pPr algn="r" rtl="1">
              <a:lnSpc>
                <a:spcPct val="150000"/>
              </a:lnSpc>
              <a:buNone/>
            </a:pPr>
            <a:r>
              <a:rPr lang="fa-IR" sz="2000" dirty="0"/>
              <a:t>   </a:t>
            </a:r>
          </a:p>
          <a:p>
            <a:pPr algn="r" rtl="1">
              <a:lnSpc>
                <a:spcPct val="150000"/>
              </a:lnSpc>
              <a:buNone/>
            </a:pPr>
            <a:r>
              <a:rPr lang="fa-IR" sz="2000" dirty="0"/>
              <a:t>    قیمت اجرای دیوارکوب های پی وی سی به ازای هر متر مربع حدودا 14000 تومان   است.</a:t>
            </a:r>
          </a:p>
          <a:p>
            <a:pPr algn="r" rtl="1">
              <a:lnSpc>
                <a:spcPct val="150000"/>
              </a:lnSpc>
              <a:buNone/>
            </a:pPr>
            <a:endParaRPr lang="fa-IR" sz="2000" dirty="0"/>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pPr algn="r" rtl="1">
              <a:buNone/>
            </a:pPr>
            <a:endParaRPr lang="fa-IR" sz="2000" dirty="0"/>
          </a:p>
          <a:p>
            <a:pPr algn="r" rtl="1">
              <a:buNone/>
            </a:pPr>
            <a:endParaRPr lang="fa-IR" sz="2000" dirty="0"/>
          </a:p>
          <a:p>
            <a:pPr algn="r" rtl="1">
              <a:buNone/>
            </a:pPr>
            <a:r>
              <a:rPr lang="fa-IR" sz="2000" dirty="0"/>
              <a:t>             کل نازک کاری : بین 3 تا 4 سانتیمتر </a:t>
            </a:r>
          </a:p>
          <a:p>
            <a:pPr algn="r" rtl="1">
              <a:buNone/>
            </a:pPr>
            <a:r>
              <a:rPr lang="fa-IR" sz="2000" dirty="0"/>
              <a:t> </a:t>
            </a:r>
          </a:p>
          <a:p>
            <a:pPr algn="r" rtl="1">
              <a:buNone/>
            </a:pPr>
            <a:r>
              <a:rPr lang="fa-IR" sz="2000" dirty="0"/>
              <a:t>             رویه </a:t>
            </a:r>
            <a:r>
              <a:rPr lang="en-US" sz="2000" dirty="0"/>
              <a:t>pvc</a:t>
            </a:r>
            <a:r>
              <a:rPr lang="fa-IR" sz="2000" dirty="0"/>
              <a:t> : حدود 1 سانتیمتر </a:t>
            </a:r>
            <a:endParaRPr lang="en-US" sz="2000" dirty="0"/>
          </a:p>
        </p:txBody>
      </p:sp>
      <p:sp>
        <p:nvSpPr>
          <p:cNvPr id="7" name="Title 6"/>
          <p:cNvSpPr>
            <a:spLocks noGrp="1"/>
          </p:cNvSpPr>
          <p:nvPr>
            <p:ph type="title"/>
          </p:nvPr>
        </p:nvSpPr>
        <p:spPr/>
        <p:txBody>
          <a:bodyPr/>
          <a:lstStyle/>
          <a:p>
            <a:pPr algn="ctr" rtl="1"/>
            <a:r>
              <a:rPr lang="fa-IR" dirty="0">
                <a:cs typeface="+mn-cs"/>
              </a:rPr>
              <a:t>ضخامت دیوار پوشهای </a:t>
            </a:r>
            <a:r>
              <a:rPr>
                <a:cs typeface="+mn-cs"/>
              </a:rPr>
              <a:t>pvc </a:t>
            </a:r>
            <a:endParaRPr lang="en-US" dirty="0">
              <a:cs typeface="+mn-cs"/>
            </a:endParaRP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5092009020.jpg"/>
          <p:cNvPicPr>
            <a:picLocks noChangeAspect="1"/>
          </p:cNvPicPr>
          <p:nvPr/>
        </p:nvPicPr>
        <p:blipFill>
          <a:blip r:embed="rId2"/>
          <a:stretch>
            <a:fillRect/>
          </a:stretch>
        </p:blipFill>
        <p:spPr>
          <a:xfrm>
            <a:off x="1571604" y="571480"/>
            <a:ext cx="6953267" cy="521495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title"/>
          </p:nvPr>
        </p:nvSpPr>
        <p:spPr>
          <a:xfrm>
            <a:off x="3000364" y="3643322"/>
            <a:ext cx="5857884" cy="1143000"/>
          </a:xfrm>
        </p:spPr>
        <p:txBody>
          <a:bodyPr>
            <a:normAutofit/>
          </a:bodyPr>
          <a:lstStyle/>
          <a:p>
            <a:pPr algn="ctr"/>
            <a:r>
              <a:rPr lang="fa-IR" sz="2400" b="1" dirty="0">
                <a:solidFill>
                  <a:schemeClr val="bg1"/>
                </a:solidFill>
                <a:cs typeface="B Nazanin" pitchFamily="2" charset="-78"/>
              </a:rPr>
              <a:t>    </a:t>
            </a:r>
            <a:endParaRPr lang="fa-IR" sz="2000" b="1" dirty="0">
              <a:solidFill>
                <a:schemeClr val="bg1"/>
              </a:solidFill>
              <a:cs typeface="B Nazanin" pitchFamily="2" charset="-78"/>
            </a:endParaRPr>
          </a:p>
        </p:txBody>
      </p:sp>
      <p:sp>
        <p:nvSpPr>
          <p:cNvPr id="6" name="Rectangle 5"/>
          <p:cNvSpPr/>
          <p:nvPr/>
        </p:nvSpPr>
        <p:spPr>
          <a:xfrm>
            <a:off x="1928794" y="500042"/>
            <a:ext cx="2340705" cy="523220"/>
          </a:xfrm>
          <a:prstGeom prst="rect">
            <a:avLst/>
          </a:prstGeom>
        </p:spPr>
        <p:txBody>
          <a:bodyPr wrap="none">
            <a:spAutoFit/>
          </a:bodyPr>
          <a:lstStyle/>
          <a:p>
            <a:r>
              <a:rPr lang="fa-IR" sz="2800" b="1" dirty="0">
                <a:solidFill>
                  <a:schemeClr val="bg1"/>
                </a:solidFill>
                <a:cs typeface="B Nazanin" pitchFamily="2" charset="-78"/>
              </a:rPr>
              <a:t>اجرای کلید و پریز</a:t>
            </a:r>
            <a:endParaRPr lang="en-US" sz="2800" dirty="0"/>
          </a:p>
        </p:txBody>
      </p:sp>
    </p:spTree>
  </p:cSld>
  <p:clrMapOvr>
    <a:masterClrMapping/>
  </p:clrMapOvr>
  <p:transition>
    <p:strips dir="rd"/>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7122009021.jpg"/>
          <p:cNvPicPr>
            <a:picLocks noChangeAspect="1"/>
          </p:cNvPicPr>
          <p:nvPr/>
        </p:nvPicPr>
        <p:blipFill>
          <a:blip r:embed="rId2"/>
          <a:stretch>
            <a:fillRect/>
          </a:stretch>
        </p:blipFill>
        <p:spPr>
          <a:xfrm>
            <a:off x="1142976" y="357166"/>
            <a:ext cx="7643865" cy="5540049"/>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title"/>
          </p:nvPr>
        </p:nvSpPr>
        <p:spPr>
          <a:xfrm>
            <a:off x="642910" y="428604"/>
            <a:ext cx="8229600" cy="862010"/>
          </a:xfrm>
        </p:spPr>
        <p:txBody>
          <a:bodyPr>
            <a:noAutofit/>
          </a:bodyPr>
          <a:lstStyle/>
          <a:p>
            <a:pPr algn="ctr"/>
            <a:br>
              <a:rPr lang="fa-IR" sz="2800" b="1" dirty="0">
                <a:cs typeface="+mn-cs"/>
              </a:rPr>
            </a:br>
            <a:br>
              <a:rPr lang="fa-IR" sz="2800" b="1" dirty="0">
                <a:cs typeface="+mn-cs"/>
              </a:rPr>
            </a:br>
            <a:r>
              <a:rPr lang="fa-IR" sz="2800" b="1" dirty="0">
                <a:cs typeface="+mn-cs"/>
              </a:rPr>
              <a:t>اجرای پوشش پی وی سی به همراه قرنیز</a:t>
            </a:r>
          </a:p>
        </p:txBody>
      </p:sp>
    </p:spTree>
  </p:cSld>
  <p:clrMapOvr>
    <a:masterClrMapping/>
  </p:clrMapOvr>
  <p:transition>
    <p:strips dir="ru"/>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1142984"/>
            <a:ext cx="8229600" cy="1219200"/>
          </a:xfrm>
        </p:spPr>
        <p:txBody>
          <a:bodyPr>
            <a:normAutofit/>
          </a:bodyPr>
          <a:lstStyle/>
          <a:p>
            <a:pPr algn="ctr" rtl="1"/>
            <a:r>
              <a:rPr lang="fa-IR" sz="4800" b="1" dirty="0">
                <a:solidFill>
                  <a:schemeClr val="tx1"/>
                </a:solidFill>
                <a:cs typeface="+mn-cs"/>
              </a:rPr>
              <a:t>پانل های دیوارکوب </a:t>
            </a:r>
            <a:r>
              <a:rPr sz="4800" b="1">
                <a:solidFill>
                  <a:schemeClr val="tx1"/>
                </a:solidFill>
                <a:cs typeface="+mn-cs"/>
              </a:rPr>
              <a:t>MDF</a:t>
            </a:r>
            <a:endParaRPr lang="fa-IR" sz="4800" b="1" dirty="0">
              <a:solidFill>
                <a:schemeClr val="tx1"/>
              </a:solidFill>
              <a:cs typeface="+mn-cs"/>
            </a:endParaRPr>
          </a:p>
        </p:txBody>
      </p:sp>
    </p:spTree>
  </p:cSld>
  <p:clrMapOvr>
    <a:masterClrMapping/>
  </p:clrMapOvr>
  <p:transition>
    <p:cut thruBlk="1"/>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lgn="r" rtl="1">
              <a:lnSpc>
                <a:spcPct val="150000"/>
              </a:lnSpc>
              <a:buNone/>
            </a:pPr>
            <a:endParaRPr lang="fa-IR" sz="2400" dirty="0"/>
          </a:p>
          <a:p>
            <a:pPr algn="r" rtl="1">
              <a:lnSpc>
                <a:spcPct val="150000"/>
              </a:lnSpc>
              <a:buNone/>
            </a:pPr>
            <a:r>
              <a:rPr lang="fa-IR" sz="2400" dirty="0"/>
              <a:t>   این دیوارکوب ها دارای یک سری کریپس های مخصوص نگهدارنده می باشند که بر روی دیوار نصب می شوند و پانل ها در 4 جهت در آن فرو رفته و چفت می شوند</a:t>
            </a:r>
          </a:p>
        </p:txBody>
      </p:sp>
      <p:sp>
        <p:nvSpPr>
          <p:cNvPr id="2" name="Title 1"/>
          <p:cNvSpPr>
            <a:spLocks noGrp="1"/>
          </p:cNvSpPr>
          <p:nvPr>
            <p:ph type="title"/>
          </p:nvPr>
        </p:nvSpPr>
        <p:spPr/>
        <p:txBody>
          <a:bodyPr/>
          <a:lstStyle/>
          <a:p>
            <a:pPr algn="ctr"/>
            <a:r>
              <a:rPr lang="fa-IR" sz="4400" dirty="0">
                <a:cs typeface="+mn-cs"/>
              </a:rPr>
              <a:t>نحوه اجرا و نکات اجرایی</a:t>
            </a:r>
            <a:endParaRPr lang="fa-IR" dirty="0">
              <a:cs typeface="+mn-cs"/>
            </a:endParaRP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lgn="r" rtl="1">
              <a:buNone/>
            </a:pPr>
            <a:r>
              <a:rPr lang="fa-IR" sz="2000" dirty="0"/>
              <a:t>پشت بند این پوشش ها باید صاف باشد ( نظیر سیمان – گچ – رنگ ) </a:t>
            </a:r>
          </a:p>
          <a:p>
            <a:pPr algn="r" rtl="1">
              <a:buNone/>
            </a:pPr>
            <a:endParaRPr lang="fa-IR" sz="2000" dirty="0"/>
          </a:p>
          <a:p>
            <a:pPr algn="r" rtl="1">
              <a:buNone/>
            </a:pPr>
            <a:r>
              <a:rPr lang="fa-IR" sz="2000" dirty="0"/>
              <a:t>این پوشش ها را نمی توان در محیط های مرطوب به کار برد </a:t>
            </a:r>
          </a:p>
          <a:p>
            <a:pPr algn="r" rtl="1">
              <a:buNone/>
            </a:pPr>
            <a:endParaRPr lang="fa-IR" sz="2000" dirty="0"/>
          </a:p>
          <a:p>
            <a:pPr algn="r" rtl="1">
              <a:buNone/>
            </a:pPr>
            <a:r>
              <a:rPr lang="fa-IR" sz="2000" dirty="0"/>
              <a:t>قیمت اجرایی این پوشش ها به ازای هر متر مربع 16000 تومان است. </a:t>
            </a:r>
          </a:p>
          <a:p>
            <a:pPr algn="r" rtl="1">
              <a:buNone/>
            </a:pPr>
            <a:endParaRPr lang="fa-IR" sz="2000" dirty="0"/>
          </a:p>
          <a:p>
            <a:pPr algn="r" rtl="1">
              <a:buNone/>
            </a:pPr>
            <a:r>
              <a:rPr lang="fa-IR" sz="2000" dirty="0"/>
              <a:t>رنگ های بین المللی </a:t>
            </a:r>
            <a:r>
              <a:rPr lang="en-US" sz="2000" dirty="0"/>
              <a:t>MDF</a:t>
            </a:r>
            <a:r>
              <a:rPr lang="fa-IR" sz="2000" dirty="0"/>
              <a:t> عبارتنداز: </a:t>
            </a:r>
          </a:p>
          <a:p>
            <a:pPr algn="r" rtl="1">
              <a:buNone/>
            </a:pPr>
            <a:endParaRPr lang="fa-IR" sz="2000" dirty="0"/>
          </a:p>
          <a:p>
            <a:pPr algn="r" rtl="1">
              <a:buNone/>
            </a:pPr>
            <a:r>
              <a:rPr lang="fa-IR" sz="2000" dirty="0"/>
              <a:t>ونگر – بیازمش – </a:t>
            </a:r>
            <a:r>
              <a:rPr lang="en-US" sz="2000" dirty="0"/>
              <a:t>KN</a:t>
            </a:r>
            <a:r>
              <a:rPr lang="fa-IR" sz="2000" dirty="0"/>
              <a:t> – آرموت – جویز – نقره ای </a:t>
            </a: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pPr algn="r" rtl="1">
              <a:buNone/>
            </a:pPr>
            <a:endParaRPr lang="fa-IR" sz="2400" dirty="0"/>
          </a:p>
          <a:p>
            <a:pPr algn="r" rtl="1">
              <a:buNone/>
            </a:pPr>
            <a:endParaRPr lang="fa-IR" sz="2400" dirty="0"/>
          </a:p>
          <a:p>
            <a:pPr algn="r" rtl="1">
              <a:buNone/>
            </a:pPr>
            <a:r>
              <a:rPr lang="fa-IR" sz="2400" dirty="0"/>
              <a:t>                  کل نازک کاری : 2 تا 3 سانتیمتر </a:t>
            </a:r>
          </a:p>
          <a:p>
            <a:pPr algn="r" rtl="1">
              <a:buNone/>
            </a:pPr>
            <a:endParaRPr lang="fa-IR" sz="2400" dirty="0"/>
          </a:p>
          <a:p>
            <a:pPr algn="r" rtl="1">
              <a:buNone/>
            </a:pPr>
            <a:r>
              <a:rPr lang="fa-IR" sz="2400" dirty="0"/>
              <a:t>                  رویه </a:t>
            </a:r>
            <a:r>
              <a:rPr lang="en-US" sz="2400" dirty="0"/>
              <a:t>MDF</a:t>
            </a:r>
            <a:r>
              <a:rPr lang="fa-IR" sz="2400" dirty="0"/>
              <a:t> : 6 میلیمتر </a:t>
            </a:r>
            <a:endParaRPr lang="en-US" sz="2400" dirty="0"/>
          </a:p>
        </p:txBody>
      </p:sp>
      <p:sp>
        <p:nvSpPr>
          <p:cNvPr id="7" name="Title 6"/>
          <p:cNvSpPr>
            <a:spLocks noGrp="1"/>
          </p:cNvSpPr>
          <p:nvPr>
            <p:ph type="title"/>
          </p:nvPr>
        </p:nvSpPr>
        <p:spPr/>
        <p:txBody>
          <a:bodyPr>
            <a:normAutofit/>
          </a:bodyPr>
          <a:lstStyle/>
          <a:p>
            <a:pPr algn="ctr" rtl="1"/>
            <a:r>
              <a:rPr lang="fa-IR" sz="4400" dirty="0">
                <a:cs typeface="+mn-cs"/>
              </a:rPr>
              <a:t>ضخامت </a:t>
            </a:r>
            <a:r>
              <a:rPr sz="4400">
                <a:cs typeface="+mn-cs"/>
              </a:rPr>
              <a:t>MDF</a:t>
            </a:r>
            <a:endParaRPr lang="en-US" sz="4400" dirty="0">
              <a:cs typeface="+mn-cs"/>
            </a:endParaRPr>
          </a:p>
        </p:txBody>
      </p:sp>
    </p:spTree>
  </p:cSld>
  <p:clrMapOvr>
    <a:masterClrMapping/>
  </p:clrMapOvr>
  <p:transition>
    <p:wedg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290"/>
            <a:ext cx="8329642" cy="6240518"/>
          </a:xfrm>
        </p:spPr>
        <p:txBody>
          <a:bodyPr/>
          <a:lstStyle/>
          <a:p>
            <a:pPr algn="r">
              <a:buNone/>
            </a:pPr>
            <a:r>
              <a:rPr lang="fa-IR" dirty="0"/>
              <a:t>دیوارچینی یک آجره در کنج به صورت کله و راسته </a:t>
            </a:r>
          </a:p>
        </p:txBody>
      </p:sp>
      <p:pic>
        <p:nvPicPr>
          <p:cNvPr id="4" name="Picture 3" descr="Scan0005.JPG"/>
          <p:cNvPicPr>
            <a:picLocks noChangeAspect="1"/>
          </p:cNvPicPr>
          <p:nvPr/>
        </p:nvPicPr>
        <p:blipFill>
          <a:blip r:embed="rId2"/>
          <a:stretch>
            <a:fillRect/>
          </a:stretch>
        </p:blipFill>
        <p:spPr>
          <a:xfrm>
            <a:off x="1785918" y="1500174"/>
            <a:ext cx="5363534" cy="3500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5"/>
          <p:cNvPicPr>
            <a:picLocks noChangeAspect="1" noChangeArrowheads="1"/>
          </p:cNvPicPr>
          <p:nvPr/>
        </p:nvPicPr>
        <p:blipFill>
          <a:blip r:embed="rId2"/>
          <a:srcRect/>
          <a:stretch>
            <a:fillRect/>
          </a:stretch>
        </p:blipFill>
        <p:spPr bwMode="auto">
          <a:xfrm>
            <a:off x="1285852" y="1285860"/>
            <a:ext cx="6786578" cy="4294644"/>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cover dir="u"/>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jpg"/>
          <p:cNvPicPr>
            <a:picLocks noChangeAspect="1"/>
          </p:cNvPicPr>
          <p:nvPr/>
        </p:nvPicPr>
        <p:blipFill>
          <a:blip r:embed="rId2" cstate="print"/>
          <a:stretch>
            <a:fillRect/>
          </a:stretch>
        </p:blipFill>
        <p:spPr>
          <a:xfrm>
            <a:off x="857224" y="428604"/>
            <a:ext cx="7705583" cy="5357826"/>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cover dir="u"/>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jpg"/>
          <p:cNvPicPr>
            <a:picLocks noChangeAspect="1"/>
          </p:cNvPicPr>
          <p:nvPr/>
        </p:nvPicPr>
        <p:blipFill>
          <a:blip r:embed="rId2"/>
          <a:stretch>
            <a:fillRect/>
          </a:stretch>
        </p:blipFill>
        <p:spPr>
          <a:xfrm>
            <a:off x="1142976" y="571480"/>
            <a:ext cx="7478639" cy="4786346"/>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cover dir="u"/>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jpg"/>
          <p:cNvPicPr>
            <a:picLocks noChangeAspect="1"/>
          </p:cNvPicPr>
          <p:nvPr/>
        </p:nvPicPr>
        <p:blipFill>
          <a:blip r:embed="rId2"/>
          <a:stretch>
            <a:fillRect/>
          </a:stretch>
        </p:blipFill>
        <p:spPr>
          <a:xfrm>
            <a:off x="1571604" y="714356"/>
            <a:ext cx="6944810" cy="4714908"/>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cover dir="u"/>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6336060523220.jpg"/>
          <p:cNvPicPr>
            <a:picLocks noChangeAspect="1"/>
          </p:cNvPicPr>
          <p:nvPr/>
        </p:nvPicPr>
        <p:blipFill>
          <a:blip r:embed="rId2"/>
          <a:stretch>
            <a:fillRect/>
          </a:stretch>
        </p:blipFill>
        <p:spPr>
          <a:xfrm>
            <a:off x="2214546" y="1857364"/>
            <a:ext cx="5063260" cy="392909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Title 7"/>
          <p:cNvSpPr>
            <a:spLocks noGrp="1"/>
          </p:cNvSpPr>
          <p:nvPr>
            <p:ph type="title"/>
          </p:nvPr>
        </p:nvSpPr>
        <p:spPr/>
        <p:txBody>
          <a:bodyPr>
            <a:normAutofit/>
          </a:bodyPr>
          <a:lstStyle/>
          <a:p>
            <a:pPr algn="ctr"/>
            <a:r>
              <a:rPr lang="fa-IR" sz="4400" dirty="0">
                <a:cs typeface="+mn-cs"/>
              </a:rPr>
              <a:t>پوشش های سلولزی و الیافی </a:t>
            </a:r>
            <a:endParaRPr lang="en-US" sz="4400" dirty="0">
              <a:cs typeface="+mn-cs"/>
            </a:endParaRPr>
          </a:p>
        </p:txBody>
      </p:sp>
    </p:spTree>
  </p:cSld>
  <p:clrMapOvr>
    <a:masterClrMapping/>
  </p:clrMapOvr>
  <p:transition>
    <p:circl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Autofit/>
          </a:bodyPr>
          <a:lstStyle/>
          <a:p>
            <a:pPr algn="r" rtl="1">
              <a:lnSpc>
                <a:spcPct val="170000"/>
              </a:lnSpc>
              <a:buNone/>
            </a:pPr>
            <a:r>
              <a:rPr lang="fa-IR" sz="2000" dirty="0"/>
              <a:t>    </a:t>
            </a:r>
            <a:r>
              <a:rPr lang="ar-SA" sz="2000" dirty="0"/>
              <a:t>پوششهایی بر پایه</a:t>
            </a:r>
            <a:r>
              <a:rPr lang="fa-IR" sz="2000" dirty="0"/>
              <a:t> </a:t>
            </a:r>
            <a:r>
              <a:rPr lang="ar-SA" sz="2000" dirty="0"/>
              <a:t>الیاف </a:t>
            </a:r>
            <a:r>
              <a:rPr lang="fa-IR" sz="2000" dirty="0"/>
              <a:t>طبیعی </a:t>
            </a:r>
            <a:r>
              <a:rPr lang="ar-SA" sz="2000" dirty="0"/>
              <a:t>است با </a:t>
            </a:r>
            <a:r>
              <a:rPr lang="fa-IR" sz="2000" dirty="0"/>
              <a:t>رویه </a:t>
            </a:r>
            <a:r>
              <a:rPr lang="ar-SA" sz="2000" dirty="0"/>
              <a:t>رنگ</a:t>
            </a:r>
            <a:r>
              <a:rPr lang="fa-IR" sz="2000" dirty="0"/>
              <a:t>ی</a:t>
            </a:r>
            <a:r>
              <a:rPr lang="ar-SA" sz="2000" dirty="0"/>
              <a:t> و بافتهای بسیار متنوع</a:t>
            </a:r>
            <a:r>
              <a:rPr lang="fa-IR" sz="2000" dirty="0"/>
              <a:t> .</a:t>
            </a:r>
          </a:p>
          <a:p>
            <a:pPr algn="r" rtl="1">
              <a:lnSpc>
                <a:spcPct val="170000"/>
              </a:lnSpc>
              <a:buNone/>
            </a:pPr>
            <a:r>
              <a:rPr lang="ar-SA" sz="2000" dirty="0"/>
              <a:t>این پوشش دیواریها دارای آزمایش آتش مطابق استاندارد ملی 1-7271 و استاندارد بین المللی </a:t>
            </a:r>
            <a:r>
              <a:rPr lang="en-US" sz="2000" dirty="0"/>
              <a:t>ISO5660</a:t>
            </a:r>
            <a:r>
              <a:rPr lang="ar-SA" sz="2000" dirty="0"/>
              <a:t> از مرکز تحقیقات ساختمان</a:t>
            </a:r>
            <a:r>
              <a:rPr lang="fa-IR" sz="2000" dirty="0"/>
              <a:t> </a:t>
            </a:r>
            <a:r>
              <a:rPr lang="ar-SA" sz="2000" dirty="0"/>
              <a:t>و مسکن – بخش آتش و ساختمان می باشد .</a:t>
            </a:r>
            <a:endParaRPr lang="fa-IR" sz="2000" dirty="0"/>
          </a:p>
          <a:p>
            <a:pPr algn="r" rtl="1">
              <a:buNone/>
            </a:pPr>
            <a:endParaRPr lang="fa-IR" sz="2000" dirty="0"/>
          </a:p>
          <a:p>
            <a:pPr algn="r" rtl="1">
              <a:buNone/>
            </a:pPr>
            <a:r>
              <a:rPr lang="fa-IR" sz="2000" dirty="0"/>
              <a:t>       </a:t>
            </a:r>
            <a:r>
              <a:rPr lang="ar-SA" sz="2000" dirty="0"/>
              <a:t>مشخصات عمومی</a:t>
            </a:r>
            <a:br>
              <a:rPr lang="ar-SA" sz="2000" dirty="0"/>
            </a:br>
            <a:endParaRPr lang="fa-IR" sz="2000" dirty="0"/>
          </a:p>
          <a:p>
            <a:pPr algn="r" rtl="1">
              <a:buNone/>
            </a:pPr>
            <a:r>
              <a:rPr lang="ar-SA" sz="2000" dirty="0"/>
              <a:t>    * ترکیبات :  الیاف سلولزی و آراینده های طبیعی و معدنی</a:t>
            </a:r>
            <a:endParaRPr lang="fa-IR" sz="2000" dirty="0"/>
          </a:p>
          <a:p>
            <a:pPr algn="r" rtl="1">
              <a:buNone/>
            </a:pPr>
            <a:endParaRPr lang="fa-IR" sz="2000" dirty="0"/>
          </a:p>
          <a:p>
            <a:pPr algn="r" rtl="1">
              <a:buNone/>
            </a:pPr>
            <a:r>
              <a:rPr lang="ar-SA" sz="2000" dirty="0"/>
              <a:t>    * بسته بندی : در بسته های 5 کیلو گرمی</a:t>
            </a:r>
            <a:endParaRPr lang="fa-IR" sz="2000" dirty="0"/>
          </a:p>
          <a:p>
            <a:pPr algn="r" rtl="1">
              <a:buNone/>
            </a:pPr>
            <a:endParaRPr lang="fa-IR" sz="2000" dirty="0"/>
          </a:p>
          <a:p>
            <a:pPr algn="r" rtl="1">
              <a:buNone/>
            </a:pPr>
            <a:r>
              <a:rPr lang="ar-SA" sz="2000" dirty="0"/>
              <a:t>    * سطح پوشش : هر بسته 12 تا 15 متر مربع با ضخامت 2 تا 4 </a:t>
            </a:r>
            <a:r>
              <a:rPr lang="en-US" sz="2000" dirty="0"/>
              <a:t>mm</a:t>
            </a:r>
            <a:endParaRPr lang="fa-IR" sz="2000" dirty="0"/>
          </a:p>
          <a:p>
            <a:pPr algn="r" rtl="1">
              <a:buNone/>
            </a:pPr>
            <a:endParaRPr lang="fa-IR" sz="2000" dirty="0"/>
          </a:p>
          <a:p>
            <a:pPr algn="r" rtl="1">
              <a:buNone/>
            </a:pPr>
            <a:r>
              <a:rPr lang="ar-SA" sz="2000" dirty="0"/>
              <a:t>    * زمان خشک شدن : 2 تا 3 روز با تهویه مناسب</a:t>
            </a:r>
            <a:endParaRPr lang="en-US" sz="2000" dirty="0"/>
          </a:p>
          <a:p>
            <a:pPr algn="r" rtl="1">
              <a:buNone/>
            </a:pPr>
            <a:r>
              <a:rPr lang="ar-SA" sz="2000" dirty="0"/>
              <a:t> </a:t>
            </a:r>
            <a:endParaRPr lang="fa-IR" sz="2000" dirty="0"/>
          </a:p>
          <a:p>
            <a:pPr algn="r" rtl="1">
              <a:buNone/>
            </a:pPr>
            <a:endParaRPr lang="en-US" sz="2000" dirty="0"/>
          </a:p>
          <a:p>
            <a:pPr algn="r" rtl="1">
              <a:buNone/>
            </a:pPr>
            <a:endParaRPr lang="fa-IR" sz="2000" dirty="0"/>
          </a:p>
        </p:txBody>
      </p:sp>
      <p:sp>
        <p:nvSpPr>
          <p:cNvPr id="2" name="Title 1"/>
          <p:cNvSpPr>
            <a:spLocks noGrp="1"/>
          </p:cNvSpPr>
          <p:nvPr>
            <p:ph type="title"/>
          </p:nvPr>
        </p:nvSpPr>
        <p:spPr/>
        <p:txBody>
          <a:bodyPr>
            <a:normAutofit/>
          </a:bodyPr>
          <a:lstStyle/>
          <a:p>
            <a:pPr algn="ctr"/>
            <a:r>
              <a:rPr lang="fa-IR" sz="4400" dirty="0">
                <a:cs typeface="+mn-cs"/>
              </a:rPr>
              <a:t>معرفی و مشخصات</a:t>
            </a: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00034" y="1214422"/>
            <a:ext cx="8229600" cy="4525963"/>
          </a:xfrm>
        </p:spPr>
        <p:txBody>
          <a:bodyPr>
            <a:noAutofit/>
          </a:bodyPr>
          <a:lstStyle/>
          <a:p>
            <a:pPr algn="r" rtl="1">
              <a:buFont typeface="Wingdings" pitchFamily="2" charset="2"/>
              <a:buChar char="ü"/>
            </a:pPr>
            <a:r>
              <a:rPr lang="ar-SA" sz="2400" dirty="0">
                <a:cs typeface="B Nazanin" pitchFamily="2" charset="-78"/>
              </a:rPr>
              <a:t> تنوع نا محدود در طرح ، رنگ و ایجادشادابی</a:t>
            </a:r>
            <a:endParaRPr lang="fa-IR" sz="2400" dirty="0">
              <a:cs typeface="B Nazanin" pitchFamily="2" charset="-78"/>
            </a:endParaRPr>
          </a:p>
          <a:p>
            <a:pPr algn="r" rtl="1">
              <a:buFont typeface="Wingdings" pitchFamily="2" charset="2"/>
              <a:buChar char="ü"/>
            </a:pPr>
            <a:endParaRPr lang="fa-IR" sz="2400" dirty="0">
              <a:cs typeface="B Nazanin" pitchFamily="2" charset="-78"/>
            </a:endParaRPr>
          </a:p>
          <a:p>
            <a:pPr algn="r" rtl="1">
              <a:buFont typeface="Wingdings" pitchFamily="2" charset="2"/>
              <a:buChar char="ü"/>
            </a:pPr>
            <a:r>
              <a:rPr lang="ar-SA" sz="2400" dirty="0">
                <a:cs typeface="B Nazanin" pitchFamily="2" charset="-78"/>
              </a:rPr>
              <a:t>سرعت اجرایی بالا و تمیزی محیط کار هنگام اجر</a:t>
            </a:r>
            <a:r>
              <a:rPr lang="fa-IR" sz="2400" dirty="0">
                <a:cs typeface="B Nazanin" pitchFamily="2" charset="-78"/>
              </a:rPr>
              <a:t>ا</a:t>
            </a:r>
          </a:p>
          <a:p>
            <a:pPr algn="r" rtl="1">
              <a:buFont typeface="Wingdings" pitchFamily="2" charset="2"/>
              <a:buChar char="ü"/>
            </a:pPr>
            <a:endParaRPr lang="fa-IR" sz="2400" dirty="0">
              <a:cs typeface="B Nazanin" pitchFamily="2" charset="-78"/>
            </a:endParaRPr>
          </a:p>
          <a:p>
            <a:pPr algn="r" rtl="1">
              <a:buFont typeface="Wingdings" pitchFamily="2" charset="2"/>
              <a:buChar char="ü"/>
            </a:pPr>
            <a:r>
              <a:rPr lang="ar-SA" sz="2400" dirty="0">
                <a:cs typeface="B Nazanin" pitchFamily="2" charset="-78"/>
              </a:rPr>
              <a:t>بادوام و مقاوم در برابر ضربه و خراشیدگ</a:t>
            </a:r>
            <a:r>
              <a:rPr lang="fa-IR" sz="2400" dirty="0">
                <a:cs typeface="B Nazanin" pitchFamily="2" charset="-78"/>
              </a:rPr>
              <a:t>ی</a:t>
            </a:r>
          </a:p>
          <a:p>
            <a:pPr algn="r" rtl="1">
              <a:buFont typeface="Wingdings" pitchFamily="2" charset="2"/>
              <a:buChar char="ü"/>
            </a:pPr>
            <a:endParaRPr lang="fa-IR" sz="2400" dirty="0">
              <a:cs typeface="B Nazanin" pitchFamily="2" charset="-78"/>
            </a:endParaRPr>
          </a:p>
          <a:p>
            <a:pPr algn="r" rtl="1">
              <a:buFont typeface="Wingdings" pitchFamily="2" charset="2"/>
              <a:buChar char="ü"/>
            </a:pPr>
            <a:r>
              <a:rPr lang="ar-SA" sz="2400" dirty="0">
                <a:cs typeface="B Nazanin" pitchFamily="2" charset="-78"/>
              </a:rPr>
              <a:t>سهولت در اجرا ، ترمیم و طراحی اشکال مختل</a:t>
            </a:r>
            <a:r>
              <a:rPr lang="fa-IR" sz="2400" dirty="0">
                <a:cs typeface="B Nazanin" pitchFamily="2" charset="-78"/>
              </a:rPr>
              <a:t>ف</a:t>
            </a:r>
          </a:p>
          <a:p>
            <a:pPr algn="r" rtl="1">
              <a:buFont typeface="Wingdings" pitchFamily="2" charset="2"/>
              <a:buChar char="ü"/>
            </a:pPr>
            <a:endParaRPr lang="fa-IR" sz="2400" dirty="0">
              <a:cs typeface="B Nazanin" pitchFamily="2" charset="-78"/>
            </a:endParaRPr>
          </a:p>
          <a:p>
            <a:pPr algn="r" rtl="1">
              <a:buFont typeface="Wingdings" pitchFamily="2" charset="2"/>
              <a:buChar char="ü"/>
            </a:pPr>
            <a:r>
              <a:rPr lang="ar-SA" sz="2400" dirty="0">
                <a:cs typeface="B Nazanin" pitchFamily="2" charset="-78"/>
              </a:rPr>
              <a:t>انعطاف پذیری بالا و عدم ترک خوردگی بعد از اجرا</a:t>
            </a:r>
            <a:endParaRPr lang="fa-IR" sz="2400" dirty="0">
              <a:cs typeface="B Nazanin" pitchFamily="2" charset="-78"/>
            </a:endParaRPr>
          </a:p>
          <a:p>
            <a:pPr algn="r" rtl="1">
              <a:buFont typeface="Wingdings" pitchFamily="2" charset="2"/>
              <a:buChar char="ü"/>
            </a:pPr>
            <a:endParaRPr lang="fa-IR" sz="2400" dirty="0">
              <a:cs typeface="B Nazanin" pitchFamily="2" charset="-78"/>
            </a:endParaRPr>
          </a:p>
          <a:p>
            <a:pPr algn="r" rtl="1">
              <a:buFont typeface="Wingdings" pitchFamily="2" charset="2"/>
              <a:buChar char="ü"/>
            </a:pPr>
            <a:r>
              <a:rPr lang="ar-SA" sz="2400" dirty="0">
                <a:cs typeface="B Nazanin" pitchFamily="2" charset="-78"/>
              </a:rPr>
              <a:t>بی نیاز از زیر سازی و قابلیت اجرا بر روی کلیه سطوح</a:t>
            </a:r>
            <a:endParaRPr lang="fa-IR" sz="2400" dirty="0">
              <a:cs typeface="B Nazanin" pitchFamily="2" charset="-78"/>
            </a:endParaRPr>
          </a:p>
          <a:p>
            <a:pPr algn="r" rtl="1">
              <a:buFont typeface="Wingdings" pitchFamily="2" charset="2"/>
              <a:buChar char="ü"/>
            </a:pPr>
            <a:endParaRPr lang="fa-IR" sz="2400" dirty="0">
              <a:cs typeface="B Nazanin" pitchFamily="2" charset="-78"/>
            </a:endParaRPr>
          </a:p>
          <a:p>
            <a:pPr algn="r" rtl="1">
              <a:buFont typeface="Wingdings" pitchFamily="2" charset="2"/>
              <a:buChar char="ü"/>
            </a:pPr>
            <a:r>
              <a:rPr lang="ar-SA" sz="2400" dirty="0">
                <a:cs typeface="B Nazanin" pitchFamily="2" charset="-78"/>
              </a:rPr>
              <a:t>عدم جذب گرد و غبار و دوده و نظافت سریع و آسان</a:t>
            </a:r>
            <a:endParaRPr lang="en-US" sz="2400" dirty="0"/>
          </a:p>
        </p:txBody>
      </p:sp>
      <p:sp>
        <p:nvSpPr>
          <p:cNvPr id="2" name="Title 1"/>
          <p:cNvSpPr>
            <a:spLocks noGrp="1"/>
          </p:cNvSpPr>
          <p:nvPr>
            <p:ph type="title"/>
          </p:nvPr>
        </p:nvSpPr>
        <p:spPr>
          <a:xfrm>
            <a:off x="428596" y="142852"/>
            <a:ext cx="8229600" cy="1143000"/>
          </a:xfrm>
        </p:spPr>
        <p:txBody>
          <a:bodyPr>
            <a:normAutofit/>
          </a:bodyPr>
          <a:lstStyle/>
          <a:p>
            <a:pPr algn="ctr"/>
            <a:r>
              <a:rPr lang="fa-IR" sz="4400" dirty="0">
                <a:cs typeface="+mn-cs"/>
              </a:rPr>
              <a:t>ویژگی ها</a:t>
            </a: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71472" y="642918"/>
            <a:ext cx="8429684" cy="5286412"/>
          </a:xfrm>
        </p:spPr>
        <p:txBody>
          <a:bodyPr>
            <a:noAutofit/>
          </a:bodyPr>
          <a:lstStyle/>
          <a:p>
            <a:pPr algn="r" rtl="1">
              <a:buFont typeface="Wingdings" pitchFamily="2" charset="2"/>
              <a:buChar char="ü"/>
            </a:pPr>
            <a:r>
              <a:rPr lang="ar-SA" sz="2200" dirty="0">
                <a:cs typeface="B Nazanin" pitchFamily="2" charset="-78"/>
              </a:rPr>
              <a:t>  </a:t>
            </a:r>
            <a:r>
              <a:rPr lang="fa-IR" sz="2200" dirty="0">
                <a:cs typeface="B Nazanin" pitchFamily="2" charset="-78"/>
              </a:rPr>
              <a:t> </a:t>
            </a:r>
            <a:r>
              <a:rPr lang="ar-SA" sz="2200" dirty="0">
                <a:cs typeface="B Nazanin" pitchFamily="2" charset="-78"/>
              </a:rPr>
              <a:t>بدون بو و حساسیت در هنگام اجرا و بعد از آن</a:t>
            </a:r>
            <a:endParaRPr lang="fa-IR" sz="2200" dirty="0">
              <a:cs typeface="B Nazanin" pitchFamily="2" charset="-78"/>
            </a:endParaRPr>
          </a:p>
          <a:p>
            <a:pPr algn="r" rtl="1">
              <a:buFont typeface="Wingdings" pitchFamily="2" charset="2"/>
              <a:buChar char="ü"/>
            </a:pPr>
            <a:endParaRPr lang="fa-IR" sz="2200" dirty="0">
              <a:cs typeface="B Nazanin" pitchFamily="2" charset="-78"/>
            </a:endParaRPr>
          </a:p>
          <a:p>
            <a:pPr algn="r" rtl="1">
              <a:buFont typeface="Wingdings" pitchFamily="2" charset="2"/>
              <a:buChar char="ü"/>
            </a:pPr>
            <a:r>
              <a:rPr lang="ar-SA" sz="2200" dirty="0">
                <a:cs typeface="B Nazanin" pitchFamily="2" charset="-78"/>
              </a:rPr>
              <a:t>عایق صوتی و حرارتی ( بهینه سازی مصرف سوخت )</a:t>
            </a:r>
            <a:endParaRPr lang="fa-IR" sz="2200" dirty="0">
              <a:cs typeface="B Nazanin" pitchFamily="2" charset="-78"/>
            </a:endParaRPr>
          </a:p>
          <a:p>
            <a:pPr algn="r" rtl="1">
              <a:buFont typeface="Wingdings" pitchFamily="2" charset="2"/>
              <a:buChar char="ü"/>
            </a:pPr>
            <a:endParaRPr lang="fa-IR" sz="2200" dirty="0">
              <a:cs typeface="B Nazanin" pitchFamily="2" charset="-78"/>
            </a:endParaRPr>
          </a:p>
          <a:p>
            <a:pPr algn="r" rtl="1">
              <a:buFont typeface="Wingdings" pitchFamily="2" charset="2"/>
              <a:buChar char="ü"/>
            </a:pPr>
            <a:r>
              <a:rPr lang="ar-SA" sz="2200" dirty="0">
                <a:cs typeface="B Nazanin" pitchFamily="2" charset="-78"/>
              </a:rPr>
              <a:t>پوشاننده خرابیها و عیوب سطوح قدیمی ساختمان</a:t>
            </a:r>
            <a:endParaRPr lang="fa-IR" sz="2200" dirty="0">
              <a:cs typeface="B Nazanin" pitchFamily="2" charset="-78"/>
            </a:endParaRPr>
          </a:p>
          <a:p>
            <a:pPr algn="r" rtl="1">
              <a:buFont typeface="Wingdings" pitchFamily="2" charset="2"/>
              <a:buChar char="ü"/>
            </a:pPr>
            <a:endParaRPr lang="fa-IR" sz="2200" dirty="0">
              <a:cs typeface="B Nazanin" pitchFamily="2" charset="-78"/>
            </a:endParaRPr>
          </a:p>
          <a:p>
            <a:pPr algn="r" rtl="1">
              <a:buFont typeface="Wingdings" pitchFamily="2" charset="2"/>
              <a:buChar char="ü"/>
            </a:pPr>
            <a:r>
              <a:rPr lang="ar-SA" sz="2200" dirty="0">
                <a:cs typeface="B Nazanin" pitchFamily="2" charset="-78"/>
              </a:rPr>
              <a:t>مقاومت در برابر گرما و شعله ور شدن</a:t>
            </a:r>
            <a:endParaRPr lang="fa-IR" sz="2200" dirty="0">
              <a:cs typeface="B Nazanin" pitchFamily="2" charset="-78"/>
            </a:endParaRPr>
          </a:p>
          <a:p>
            <a:pPr algn="r" rtl="1">
              <a:buFont typeface="Wingdings" pitchFamily="2" charset="2"/>
              <a:buChar char="ü"/>
            </a:pPr>
            <a:endParaRPr lang="fa-IR" sz="2200" dirty="0">
              <a:cs typeface="B Nazanin" pitchFamily="2" charset="-78"/>
            </a:endParaRPr>
          </a:p>
          <a:p>
            <a:pPr algn="r" rtl="1">
              <a:buFont typeface="Wingdings" pitchFamily="2" charset="2"/>
              <a:buChar char="ü"/>
            </a:pPr>
            <a:r>
              <a:rPr lang="ar-SA" sz="2200" dirty="0">
                <a:cs typeface="B Nazanin" pitchFamily="2" charset="-78"/>
              </a:rPr>
              <a:t>کاهش محسوس رفلکسهای مستقیم نور و صدا </a:t>
            </a:r>
            <a:endParaRPr lang="fa-IR" sz="2200" dirty="0">
              <a:cs typeface="B Nazanin" pitchFamily="2" charset="-78"/>
            </a:endParaRPr>
          </a:p>
          <a:p>
            <a:pPr algn="r" rtl="1">
              <a:buNone/>
            </a:pPr>
            <a:endParaRPr lang="fa-IR" sz="2200" dirty="0">
              <a:cs typeface="B Nazanin" pitchFamily="2" charset="-78"/>
            </a:endParaRPr>
          </a:p>
          <a:p>
            <a:pPr algn="r" rtl="1">
              <a:buFont typeface="Wingdings" pitchFamily="2" charset="2"/>
              <a:buChar char="ü"/>
            </a:pPr>
            <a:r>
              <a:rPr lang="fa-IR" sz="2200" dirty="0">
                <a:cs typeface="B Nazanin" pitchFamily="2" charset="-78"/>
              </a:rPr>
              <a:t>سبک سازی سازه ها در اثر پایین آمدن بار مرده ساختمان ناشی از عدم به کارگیری مصالح اضافی</a:t>
            </a:r>
          </a:p>
          <a:p>
            <a:pPr algn="r" rtl="1">
              <a:buFont typeface="Wingdings" pitchFamily="2" charset="2"/>
              <a:buChar char="ü"/>
            </a:pPr>
            <a:endParaRPr lang="fa-IR" sz="2200" dirty="0">
              <a:cs typeface="B Nazanin" pitchFamily="2" charset="-78"/>
            </a:endParaRPr>
          </a:p>
          <a:p>
            <a:pPr algn="r" rtl="1">
              <a:buFont typeface="Wingdings" pitchFamily="2" charset="2"/>
              <a:buChar char="ü"/>
            </a:pPr>
            <a:r>
              <a:rPr lang="fa-IR" sz="2200" dirty="0">
                <a:cs typeface="B Nazanin" pitchFamily="2" charset="-78"/>
              </a:rPr>
              <a:t>هزینه کم اجرا ( به ازای هر متر مربع حدود 3500 تومان )</a:t>
            </a:r>
          </a:p>
          <a:p>
            <a:pPr algn="r" rtl="1">
              <a:buFont typeface="Wingdings" pitchFamily="2" charset="2"/>
              <a:buChar char="ü"/>
            </a:pPr>
            <a:endParaRPr lang="fa-IR" sz="2200" dirty="0"/>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71472" y="1714488"/>
            <a:ext cx="8229600" cy="4525963"/>
          </a:xfrm>
        </p:spPr>
        <p:txBody>
          <a:bodyPr>
            <a:normAutofit/>
          </a:bodyPr>
          <a:lstStyle/>
          <a:p>
            <a:pPr algn="r" rtl="1">
              <a:buNone/>
            </a:pPr>
            <a:r>
              <a:rPr lang="fa-IR" sz="2400" dirty="0"/>
              <a:t>1)  </a:t>
            </a:r>
            <a:r>
              <a:rPr lang="fa-IR" sz="2000" dirty="0"/>
              <a:t>پوشش های ساده </a:t>
            </a:r>
          </a:p>
          <a:p>
            <a:pPr algn="r" rtl="1">
              <a:buNone/>
            </a:pPr>
            <a:endParaRPr lang="fa-IR" sz="2000" dirty="0"/>
          </a:p>
          <a:p>
            <a:pPr algn="r" rtl="1">
              <a:buNone/>
            </a:pPr>
            <a:r>
              <a:rPr lang="fa-IR" sz="2400" dirty="0"/>
              <a:t>2)</a:t>
            </a:r>
            <a:r>
              <a:rPr lang="fa-IR" sz="2000" dirty="0"/>
              <a:t>  پوشش های الیاف دار </a:t>
            </a:r>
          </a:p>
          <a:p>
            <a:pPr algn="r" rtl="1">
              <a:buNone/>
            </a:pPr>
            <a:endParaRPr lang="fa-IR" sz="2000" dirty="0"/>
          </a:p>
          <a:p>
            <a:pPr algn="r" rtl="1">
              <a:buNone/>
            </a:pPr>
            <a:r>
              <a:rPr lang="fa-IR" sz="2400" dirty="0"/>
              <a:t>3)</a:t>
            </a:r>
            <a:r>
              <a:rPr lang="fa-IR" sz="2000" dirty="0"/>
              <a:t>  پوشش های میکادار </a:t>
            </a:r>
          </a:p>
          <a:p>
            <a:pPr algn="r" rtl="1">
              <a:buNone/>
            </a:pPr>
            <a:endParaRPr lang="fa-IR" sz="2000" dirty="0"/>
          </a:p>
          <a:p>
            <a:pPr algn="r" rtl="1">
              <a:buNone/>
            </a:pPr>
            <a:r>
              <a:rPr lang="fa-IR" sz="2400" dirty="0"/>
              <a:t>4) </a:t>
            </a:r>
            <a:r>
              <a:rPr lang="fa-IR" sz="2000" dirty="0"/>
              <a:t> پتینه </a:t>
            </a:r>
          </a:p>
          <a:p>
            <a:pPr algn="r" rtl="1">
              <a:buNone/>
            </a:pPr>
            <a:endParaRPr lang="fa-IR" sz="2000" dirty="0"/>
          </a:p>
          <a:p>
            <a:pPr algn="r" rtl="1">
              <a:buNone/>
            </a:pPr>
            <a:r>
              <a:rPr lang="fa-IR" sz="2400" dirty="0"/>
              <a:t>5) </a:t>
            </a:r>
            <a:r>
              <a:rPr lang="fa-IR" sz="2000" dirty="0"/>
              <a:t> فامالین و رومالین</a:t>
            </a:r>
          </a:p>
        </p:txBody>
      </p:sp>
      <p:sp>
        <p:nvSpPr>
          <p:cNvPr id="2" name="Title 1"/>
          <p:cNvSpPr>
            <a:spLocks noGrp="1"/>
          </p:cNvSpPr>
          <p:nvPr>
            <p:ph type="title"/>
          </p:nvPr>
        </p:nvSpPr>
        <p:spPr/>
        <p:txBody>
          <a:bodyPr>
            <a:normAutofit/>
          </a:bodyPr>
          <a:lstStyle/>
          <a:p>
            <a:pPr algn="ctr"/>
            <a:r>
              <a:rPr lang="fa-IR" sz="4400" dirty="0">
                <a:cs typeface="+mn-cs"/>
              </a:rPr>
              <a:t>انواع پوشش های سلولزی</a:t>
            </a:r>
          </a:p>
        </p:txBody>
      </p:sp>
    </p:spTree>
  </p:cSld>
  <p:clrMapOvr>
    <a:masterClrMapping/>
  </p:clrMapOvr>
  <p:transition>
    <p:newsflash/>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lgn="ctr" rtl="1">
              <a:lnSpc>
                <a:spcPct val="150000"/>
              </a:lnSpc>
              <a:buNone/>
            </a:pPr>
            <a:endParaRPr lang="fa-IR" sz="2400" dirty="0"/>
          </a:p>
          <a:p>
            <a:pPr algn="r" rtl="1">
              <a:lnSpc>
                <a:spcPct val="150000"/>
              </a:lnSpc>
              <a:buNone/>
            </a:pPr>
            <a:r>
              <a:rPr lang="fa-IR" sz="2400" dirty="0"/>
              <a:t>   این نوع پوشش یکی از متنوع ترین پوشش های موجود در این محصولات است که به دلیل زیبایی فراوان و هم چنین دارا بودن بیشترین رنگ بندی بیشترین کاربرد رادارد. </a:t>
            </a:r>
          </a:p>
        </p:txBody>
      </p:sp>
      <p:sp>
        <p:nvSpPr>
          <p:cNvPr id="2" name="Title 1"/>
          <p:cNvSpPr>
            <a:spLocks noGrp="1"/>
          </p:cNvSpPr>
          <p:nvPr>
            <p:ph type="title"/>
          </p:nvPr>
        </p:nvSpPr>
        <p:spPr>
          <a:xfrm>
            <a:off x="457200" y="352412"/>
            <a:ext cx="8229600" cy="1219200"/>
          </a:xfrm>
        </p:spPr>
        <p:txBody>
          <a:bodyPr>
            <a:normAutofit/>
          </a:bodyPr>
          <a:lstStyle/>
          <a:p>
            <a:pPr algn="ctr"/>
            <a:r>
              <a:rPr lang="fa-IR" sz="4400" dirty="0">
                <a:cs typeface="+mn-cs"/>
              </a:rPr>
              <a:t>پوشش های ساده </a:t>
            </a:r>
            <a:endParaRPr lang="fa-IR" sz="4800" dirty="0">
              <a:cs typeface="+mn-cs"/>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28860" y="357166"/>
            <a:ext cx="6059672" cy="738664"/>
          </a:xfrm>
          <a:prstGeom prst="rect">
            <a:avLst/>
          </a:prstGeom>
        </p:spPr>
        <p:txBody>
          <a:bodyPr wrap="none">
            <a:spAutoFit/>
          </a:bodyPr>
          <a:lstStyle/>
          <a:p>
            <a:pPr algn="r" rtl="1"/>
            <a:r>
              <a:rPr lang="fa-IR" sz="4200" dirty="0">
                <a:effectLst>
                  <a:outerShdw blurRad="38100" dist="38100" dir="2700000" algn="tl">
                    <a:srgbClr val="000000">
                      <a:alpha val="43137"/>
                    </a:srgbClr>
                  </a:outerShdw>
                </a:effectLst>
              </a:rPr>
              <a:t>- اصول کلی دیوار چینی آجری : </a:t>
            </a:r>
            <a:endParaRPr lang="en-US" sz="4200" dirty="0">
              <a:effectLst>
                <a:outerShdw blurRad="38100" dist="38100" dir="2700000" algn="tl">
                  <a:srgbClr val="000000">
                    <a:alpha val="43137"/>
                  </a:srgbClr>
                </a:outerShdw>
              </a:effectLst>
            </a:endParaRPr>
          </a:p>
        </p:txBody>
      </p:sp>
      <p:sp>
        <p:nvSpPr>
          <p:cNvPr id="204801" name="Rectangle 1"/>
          <p:cNvSpPr>
            <a:spLocks noChangeArrowheads="1"/>
          </p:cNvSpPr>
          <p:nvPr/>
        </p:nvSpPr>
        <p:spPr bwMode="auto">
          <a:xfrm>
            <a:off x="785786" y="1214422"/>
            <a:ext cx="7858180" cy="54476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3200" b="0" i="0" u="none" strike="noStrike" cap="none" normalizeH="0" baseline="0" dirty="0">
                <a:ln>
                  <a:noFill/>
                </a:ln>
                <a:solidFill>
                  <a:schemeClr val="tx1"/>
                </a:solidFill>
                <a:effectLst/>
                <a:latin typeface="Arial" pitchFamily="34" charset="0"/>
                <a:ea typeface="Calibri" pitchFamily="34" charset="0"/>
              </a:rPr>
              <a:t>رعایت چند اصل در دیوار چینی ، باعث مقاومت بیش تر آن می شود ، از جمله :</a:t>
            </a:r>
            <a:r>
              <a:rPr kumimoji="0" lang="fa-IR" sz="2400" b="0" i="0" u="none" strike="noStrike" cap="none" normalizeH="0" baseline="0" dirty="0">
                <a:ln>
                  <a:noFill/>
                </a:ln>
                <a:solidFill>
                  <a:schemeClr val="tx1"/>
                </a:solidFill>
                <a:effectLst/>
                <a:latin typeface="Arial" pitchFamily="34" charset="0"/>
                <a:ea typeface="Calibri" pitchFamily="34" charset="0"/>
              </a:rPr>
              <a:t> </a:t>
            </a:r>
            <a:endParaRPr kumimoji="0" lang="en-US" sz="24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Arial" pitchFamily="34" charset="0"/>
                <a:ea typeface="Calibri" pitchFamily="34" charset="0"/>
              </a:rPr>
              <a:t>- بندهای عمودی رج های متناوب ، در یک خط قائم قرار گیرند .</a:t>
            </a:r>
            <a:endParaRPr kumimoji="0" lang="en-US" sz="24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Char char="-"/>
              <a:tabLst/>
            </a:pPr>
            <a:r>
              <a:rPr kumimoji="0" lang="fa-IR" sz="2400" b="0" i="0" u="none" strike="noStrike" cap="none" normalizeH="0" baseline="0" dirty="0">
                <a:ln>
                  <a:noFill/>
                </a:ln>
                <a:solidFill>
                  <a:schemeClr val="tx1"/>
                </a:solidFill>
                <a:effectLst/>
                <a:latin typeface="Arial" pitchFamily="34" charset="0"/>
                <a:ea typeface="Calibri" pitchFamily="34" charset="0"/>
              </a:rPr>
              <a:t> آجرهایی که در داخل ضخامت دیوار قرار می گیرند ، تا حد امکان به</a:t>
            </a:r>
            <a:r>
              <a:rPr kumimoji="0" lang="fa-IR" sz="2400" b="0" i="0" u="none" strike="noStrike" cap="none" normalizeH="0" dirty="0">
                <a:ln>
                  <a:noFill/>
                </a:ln>
                <a:solidFill>
                  <a:schemeClr val="tx1"/>
                </a:solidFill>
                <a:effectLst/>
                <a:latin typeface="Arial" pitchFamily="34" charset="0"/>
                <a:ea typeface="Calibri" pitchFamily="34" charset="0"/>
              </a:rPr>
              <a:t> </a:t>
            </a:r>
            <a:r>
              <a:rPr kumimoji="0" lang="fa-IR" sz="2400" b="0" i="0" u="none" strike="noStrike" cap="none" normalizeH="0" baseline="0" dirty="0">
                <a:ln>
                  <a:noFill/>
                </a:ln>
                <a:solidFill>
                  <a:schemeClr val="tx1"/>
                </a:solidFill>
                <a:effectLst/>
                <a:latin typeface="Arial" pitchFamily="34" charset="0"/>
                <a:ea typeface="Calibri" pitchFamily="34" charset="0"/>
              </a:rPr>
              <a:t>صورت کله ای کار گذاشته شوند .</a:t>
            </a:r>
            <a:endParaRPr kumimoji="0" lang="en-US" sz="24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Arial" pitchFamily="34" charset="0"/>
                <a:ea typeface="Calibri" pitchFamily="34" charset="0"/>
              </a:rPr>
              <a:t>- حتی المکان از آجرهای کامل و نشکسته استفاده شود .</a:t>
            </a:r>
            <a:endParaRPr kumimoji="0" lang="en-US" sz="2400" b="0" i="0" u="none" strike="noStrike" cap="none" normalizeH="0" baseline="0" dirty="0">
              <a:ln>
                <a:noFill/>
              </a:ln>
              <a:solidFill>
                <a:schemeClr val="tx1"/>
              </a:solidFill>
              <a:effectLst/>
              <a:latin typeface="Arial" pitchFamily="34" charset="0"/>
            </a:endParaRPr>
          </a:p>
          <a:p>
            <a:pPr lvl="0" algn="r" rtl="1" eaLnBrk="0" fontAlgn="base" hangingPunct="0">
              <a:lnSpc>
                <a:spcPct val="150000"/>
              </a:lnSpc>
              <a:spcBef>
                <a:spcPct val="0"/>
              </a:spcBef>
              <a:spcAft>
                <a:spcPct val="0"/>
              </a:spcAft>
              <a:buFontTx/>
              <a:buChar char="-"/>
            </a:pPr>
            <a:r>
              <a:rPr kumimoji="0" lang="fa-IR" sz="2400" b="0" i="0" u="none" strike="noStrike" cap="none" normalizeH="0" baseline="0" dirty="0">
                <a:ln>
                  <a:noFill/>
                </a:ln>
                <a:solidFill>
                  <a:schemeClr val="tx1"/>
                </a:solidFill>
                <a:effectLst/>
                <a:latin typeface="Arial" pitchFamily="34" charset="0"/>
                <a:ea typeface="Calibri" pitchFamily="34" charset="0"/>
              </a:rPr>
              <a:t> آجرها قبل از مصرف ، زنجاب</a:t>
            </a:r>
            <a:r>
              <a:rPr lang="fa-IR" sz="2400" dirty="0">
                <a:latin typeface="Arial" pitchFamily="34" charset="0"/>
                <a:ea typeface="Calibri" pitchFamily="34" charset="0"/>
              </a:rPr>
              <a:t> ،</a:t>
            </a:r>
            <a:r>
              <a:rPr kumimoji="0" lang="fa-IR" sz="2400" b="0" i="0" u="none" strike="noStrike" cap="none" normalizeH="0" baseline="0" dirty="0">
                <a:ln>
                  <a:noFill/>
                </a:ln>
                <a:solidFill>
                  <a:schemeClr val="tx1"/>
                </a:solidFill>
                <a:effectLst/>
                <a:latin typeface="Arial" pitchFamily="34" charset="0"/>
                <a:ea typeface="Calibri" pitchFamily="34" charset="0"/>
              </a:rPr>
              <a:t> یعنی از آب اشباع شوند .</a:t>
            </a:r>
          </a:p>
          <a:p>
            <a:pPr marL="0" marR="0" lvl="0" indent="0" algn="r" defTabSz="914400" rtl="1" eaLnBrk="0" fontAlgn="base" latinLnBrk="0" hangingPunct="0">
              <a:lnSpc>
                <a:spcPct val="150000"/>
              </a:lnSpc>
              <a:spcBef>
                <a:spcPct val="0"/>
              </a:spcBef>
              <a:spcAft>
                <a:spcPct val="0"/>
              </a:spcAft>
              <a:buClrTx/>
              <a:buSzTx/>
              <a:tabLst/>
            </a:pPr>
            <a:r>
              <a:rPr kumimoji="0" lang="fa-IR" sz="2400" b="0" i="0" u="none" strike="noStrike" cap="none" normalizeH="0" baseline="0" dirty="0">
                <a:ln>
                  <a:noFill/>
                </a:ln>
                <a:solidFill>
                  <a:schemeClr val="tx1"/>
                </a:solidFill>
                <a:effectLst/>
                <a:latin typeface="Arial" pitchFamily="34" charset="0"/>
                <a:ea typeface="Calibri" pitchFamily="34" charset="0"/>
              </a:rPr>
              <a:t>- برای داشتن دیواری با مقاومت بیش تر ، تمامی درزهای داخلی دیوار در هر ردیف کاملاً با ملات پر شود .</a:t>
            </a:r>
            <a:endParaRPr kumimoji="0" lang="fa-IR" sz="2400" b="0" i="0" u="none" strike="noStrike" cap="none" normalizeH="0" baseline="0" dirty="0">
              <a:ln>
                <a:noFill/>
              </a:ln>
              <a:solidFill>
                <a:schemeClr val="tx1"/>
              </a:solidFill>
              <a:effectLst/>
              <a:latin typeface="Arial" pitchFamily="34" charset="0"/>
            </a:endParaRPr>
          </a:p>
        </p:txBody>
      </p:sp>
    </p:spTree>
  </p:cSld>
  <p:clrMapOvr>
    <a:masterClrMapping/>
  </p:clrMapOvr>
  <p:transition>
    <p:wedg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14290"/>
            <a:ext cx="8305800" cy="1000132"/>
          </a:xfrm>
        </p:spPr>
        <p:txBody>
          <a:bodyPr>
            <a:normAutofit/>
          </a:bodyPr>
          <a:lstStyle/>
          <a:p>
            <a:pPr algn="ctr"/>
            <a:r>
              <a:rPr lang="fa-IR" sz="4000" b="1" dirty="0">
                <a:cs typeface="B Nazanin" pitchFamily="2" charset="-78"/>
              </a:rPr>
              <a:t>نمونه پوشش های ساده</a:t>
            </a:r>
          </a:p>
        </p:txBody>
      </p:sp>
      <p:pic>
        <p:nvPicPr>
          <p:cNvPr id="121858" name="Picture 2" descr="1010"/>
          <p:cNvPicPr>
            <a:picLocks noChangeAspect="1" noChangeArrowheads="1"/>
          </p:cNvPicPr>
          <p:nvPr/>
        </p:nvPicPr>
        <p:blipFill>
          <a:blip r:embed="rId2"/>
          <a:srcRect/>
          <a:stretch>
            <a:fillRect/>
          </a:stretch>
        </p:blipFill>
        <p:spPr bwMode="auto">
          <a:xfrm>
            <a:off x="428596" y="1428736"/>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42910" y="2214554"/>
            <a:ext cx="636713" cy="369332"/>
          </a:xfrm>
          <a:prstGeom prst="rect">
            <a:avLst/>
          </a:prstGeom>
        </p:spPr>
        <p:txBody>
          <a:bodyPr wrap="none">
            <a:spAutoFit/>
          </a:bodyPr>
          <a:lstStyle/>
          <a:p>
            <a:r>
              <a:rPr lang="en-US" dirty="0"/>
              <a:t>1010 </a:t>
            </a:r>
            <a:endParaRPr lang="fa-IR" dirty="0"/>
          </a:p>
        </p:txBody>
      </p:sp>
      <p:pic>
        <p:nvPicPr>
          <p:cNvPr id="121859" name="Picture 3" descr="1020"/>
          <p:cNvPicPr>
            <a:picLocks noChangeAspect="1" noChangeArrowheads="1"/>
          </p:cNvPicPr>
          <p:nvPr/>
        </p:nvPicPr>
        <p:blipFill>
          <a:blip r:embed="rId3"/>
          <a:srcRect/>
          <a:stretch>
            <a:fillRect/>
          </a:stretch>
        </p:blipFill>
        <p:spPr bwMode="auto">
          <a:xfrm>
            <a:off x="1928794" y="1428736"/>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143108" y="2214554"/>
            <a:ext cx="673389" cy="369332"/>
          </a:xfrm>
          <a:prstGeom prst="rect">
            <a:avLst/>
          </a:prstGeom>
        </p:spPr>
        <p:txBody>
          <a:bodyPr wrap="none">
            <a:spAutoFit/>
          </a:bodyPr>
          <a:lstStyle/>
          <a:p>
            <a:r>
              <a:rPr lang="en-US" dirty="0"/>
              <a:t>1020 </a:t>
            </a:r>
            <a:endParaRPr lang="fa-IR" dirty="0"/>
          </a:p>
        </p:txBody>
      </p:sp>
      <p:pic>
        <p:nvPicPr>
          <p:cNvPr id="121860" name="Picture 4" descr="1030"/>
          <p:cNvPicPr>
            <a:picLocks noChangeAspect="1" noChangeArrowheads="1"/>
          </p:cNvPicPr>
          <p:nvPr/>
        </p:nvPicPr>
        <p:blipFill>
          <a:blip r:embed="rId4"/>
          <a:srcRect/>
          <a:stretch>
            <a:fillRect/>
          </a:stretch>
        </p:blipFill>
        <p:spPr bwMode="auto">
          <a:xfrm>
            <a:off x="3428992" y="1428736"/>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3500430" y="2214554"/>
            <a:ext cx="768159" cy="369332"/>
          </a:xfrm>
          <a:prstGeom prst="rect">
            <a:avLst/>
          </a:prstGeom>
        </p:spPr>
        <p:txBody>
          <a:bodyPr wrap="none">
            <a:spAutoFit/>
          </a:bodyPr>
          <a:lstStyle/>
          <a:p>
            <a:r>
              <a:rPr lang="en-US" dirty="0"/>
              <a:t>1030</a:t>
            </a:r>
            <a:endParaRPr lang="fa-IR" dirty="0"/>
          </a:p>
        </p:txBody>
      </p:sp>
      <p:pic>
        <p:nvPicPr>
          <p:cNvPr id="121861" name="Picture 5" descr="1040"/>
          <p:cNvPicPr>
            <a:picLocks noChangeAspect="1" noChangeArrowheads="1"/>
          </p:cNvPicPr>
          <p:nvPr/>
        </p:nvPicPr>
        <p:blipFill>
          <a:blip r:embed="rId5"/>
          <a:srcRect/>
          <a:stretch>
            <a:fillRect/>
          </a:stretch>
        </p:blipFill>
        <p:spPr bwMode="auto">
          <a:xfrm>
            <a:off x="4786314" y="1428736"/>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5000628" y="2214554"/>
            <a:ext cx="684162" cy="369332"/>
          </a:xfrm>
          <a:prstGeom prst="rect">
            <a:avLst/>
          </a:prstGeom>
        </p:spPr>
        <p:txBody>
          <a:bodyPr wrap="none">
            <a:spAutoFit/>
          </a:bodyPr>
          <a:lstStyle/>
          <a:p>
            <a:r>
              <a:rPr lang="en-US" dirty="0"/>
              <a:t>1040 </a:t>
            </a:r>
            <a:endParaRPr lang="fa-IR" dirty="0"/>
          </a:p>
        </p:txBody>
      </p:sp>
      <p:pic>
        <p:nvPicPr>
          <p:cNvPr id="121862" name="Picture 6" descr="1050"/>
          <p:cNvPicPr>
            <a:picLocks noChangeAspect="1" noChangeArrowheads="1"/>
          </p:cNvPicPr>
          <p:nvPr/>
        </p:nvPicPr>
        <p:blipFill>
          <a:blip r:embed="rId6"/>
          <a:srcRect/>
          <a:stretch>
            <a:fillRect/>
          </a:stretch>
        </p:blipFill>
        <p:spPr bwMode="auto">
          <a:xfrm>
            <a:off x="6286512" y="1428736"/>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6572264" y="2214554"/>
            <a:ext cx="672427" cy="369332"/>
          </a:xfrm>
          <a:prstGeom prst="rect">
            <a:avLst/>
          </a:prstGeom>
        </p:spPr>
        <p:txBody>
          <a:bodyPr wrap="none">
            <a:spAutoFit/>
          </a:bodyPr>
          <a:lstStyle/>
          <a:p>
            <a:r>
              <a:rPr lang="en-US" dirty="0"/>
              <a:t>1050 </a:t>
            </a:r>
            <a:endParaRPr lang="fa-IR" dirty="0"/>
          </a:p>
        </p:txBody>
      </p:sp>
      <p:pic>
        <p:nvPicPr>
          <p:cNvPr id="121863" name="Picture 7" descr="1080"/>
          <p:cNvPicPr>
            <a:picLocks noChangeAspect="1" noChangeArrowheads="1"/>
          </p:cNvPicPr>
          <p:nvPr/>
        </p:nvPicPr>
        <p:blipFill>
          <a:blip r:embed="rId7" cstate="print"/>
          <a:srcRect/>
          <a:stretch>
            <a:fillRect/>
          </a:stretch>
        </p:blipFill>
        <p:spPr bwMode="auto">
          <a:xfrm>
            <a:off x="7786710" y="1428736"/>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8001024" y="2214554"/>
            <a:ext cx="688009" cy="369332"/>
          </a:xfrm>
          <a:prstGeom prst="rect">
            <a:avLst/>
          </a:prstGeom>
        </p:spPr>
        <p:txBody>
          <a:bodyPr wrap="none">
            <a:spAutoFit/>
          </a:bodyPr>
          <a:lstStyle/>
          <a:p>
            <a:r>
              <a:rPr lang="en-US" dirty="0"/>
              <a:t>1080 </a:t>
            </a:r>
            <a:endParaRPr lang="fa-IR" dirty="0"/>
          </a:p>
        </p:txBody>
      </p:sp>
      <p:pic>
        <p:nvPicPr>
          <p:cNvPr id="121864" name="Picture 8" descr="1090"/>
          <p:cNvPicPr>
            <a:picLocks noChangeAspect="1" noChangeArrowheads="1"/>
          </p:cNvPicPr>
          <p:nvPr/>
        </p:nvPicPr>
        <p:blipFill>
          <a:blip r:embed="rId8"/>
          <a:srcRect/>
          <a:stretch>
            <a:fillRect/>
          </a:stretch>
        </p:blipFill>
        <p:spPr bwMode="auto">
          <a:xfrm>
            <a:off x="428596" y="271462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p:cNvSpPr/>
          <p:nvPr/>
        </p:nvSpPr>
        <p:spPr>
          <a:xfrm>
            <a:off x="642910" y="3500438"/>
            <a:ext cx="633507" cy="369332"/>
          </a:xfrm>
          <a:prstGeom prst="rect">
            <a:avLst/>
          </a:prstGeom>
        </p:spPr>
        <p:txBody>
          <a:bodyPr wrap="none">
            <a:spAutoFit/>
          </a:bodyPr>
          <a:lstStyle/>
          <a:p>
            <a:r>
              <a:rPr lang="en-US" dirty="0"/>
              <a:t>1090</a:t>
            </a:r>
            <a:endParaRPr lang="fa-IR" dirty="0"/>
          </a:p>
        </p:txBody>
      </p:sp>
      <p:pic>
        <p:nvPicPr>
          <p:cNvPr id="121865" name="Picture 9" descr="1100"/>
          <p:cNvPicPr>
            <a:picLocks noChangeAspect="1" noChangeArrowheads="1"/>
          </p:cNvPicPr>
          <p:nvPr/>
        </p:nvPicPr>
        <p:blipFill>
          <a:blip r:embed="rId9"/>
          <a:srcRect/>
          <a:stretch>
            <a:fillRect/>
          </a:stretch>
        </p:blipFill>
        <p:spPr bwMode="auto">
          <a:xfrm>
            <a:off x="1928794" y="271462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p:cNvSpPr/>
          <p:nvPr/>
        </p:nvSpPr>
        <p:spPr>
          <a:xfrm>
            <a:off x="2143108" y="3500438"/>
            <a:ext cx="636713" cy="369332"/>
          </a:xfrm>
          <a:prstGeom prst="rect">
            <a:avLst/>
          </a:prstGeom>
        </p:spPr>
        <p:txBody>
          <a:bodyPr wrap="none">
            <a:spAutoFit/>
          </a:bodyPr>
          <a:lstStyle/>
          <a:p>
            <a:r>
              <a:rPr lang="en-US" dirty="0"/>
              <a:t>1100 </a:t>
            </a:r>
            <a:endParaRPr lang="fa-IR" dirty="0"/>
          </a:p>
        </p:txBody>
      </p:sp>
      <p:pic>
        <p:nvPicPr>
          <p:cNvPr id="121866" name="Picture 10" descr="1110"/>
          <p:cNvPicPr>
            <a:picLocks noChangeAspect="1" noChangeArrowheads="1"/>
          </p:cNvPicPr>
          <p:nvPr/>
        </p:nvPicPr>
        <p:blipFill>
          <a:blip r:embed="rId10"/>
          <a:srcRect/>
          <a:stretch>
            <a:fillRect/>
          </a:stretch>
        </p:blipFill>
        <p:spPr bwMode="auto">
          <a:xfrm>
            <a:off x="3428992" y="271462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a:xfrm>
            <a:off x="3714744" y="3500438"/>
            <a:ext cx="583813" cy="369332"/>
          </a:xfrm>
          <a:prstGeom prst="rect">
            <a:avLst/>
          </a:prstGeom>
        </p:spPr>
        <p:txBody>
          <a:bodyPr wrap="none">
            <a:spAutoFit/>
          </a:bodyPr>
          <a:lstStyle/>
          <a:p>
            <a:r>
              <a:rPr lang="en-US" dirty="0"/>
              <a:t>1110 </a:t>
            </a:r>
            <a:endParaRPr lang="fa-IR" dirty="0"/>
          </a:p>
        </p:txBody>
      </p:sp>
      <p:pic>
        <p:nvPicPr>
          <p:cNvPr id="121867" name="Picture 11" descr="1120"/>
          <p:cNvPicPr>
            <a:picLocks noChangeAspect="1" noChangeArrowheads="1"/>
          </p:cNvPicPr>
          <p:nvPr/>
        </p:nvPicPr>
        <p:blipFill>
          <a:blip r:embed="rId11" cstate="print"/>
          <a:srcRect/>
          <a:stretch>
            <a:fillRect/>
          </a:stretch>
        </p:blipFill>
        <p:spPr bwMode="auto">
          <a:xfrm>
            <a:off x="4786314" y="271462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5000628" y="3500438"/>
            <a:ext cx="623889" cy="369332"/>
          </a:xfrm>
          <a:prstGeom prst="rect">
            <a:avLst/>
          </a:prstGeom>
        </p:spPr>
        <p:txBody>
          <a:bodyPr wrap="none">
            <a:spAutoFit/>
          </a:bodyPr>
          <a:lstStyle/>
          <a:p>
            <a:r>
              <a:rPr lang="en-US" dirty="0"/>
              <a:t>1120 </a:t>
            </a:r>
            <a:endParaRPr lang="fa-IR" dirty="0"/>
          </a:p>
        </p:txBody>
      </p:sp>
      <p:pic>
        <p:nvPicPr>
          <p:cNvPr id="121868" name="Picture 12" descr="1150"/>
          <p:cNvPicPr>
            <a:picLocks noChangeAspect="1" noChangeArrowheads="1"/>
          </p:cNvPicPr>
          <p:nvPr/>
        </p:nvPicPr>
        <p:blipFill>
          <a:blip r:embed="rId12"/>
          <a:srcRect/>
          <a:stretch>
            <a:fillRect/>
          </a:stretch>
        </p:blipFill>
        <p:spPr bwMode="auto">
          <a:xfrm>
            <a:off x="6286512" y="271462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Rectangle 23"/>
          <p:cNvSpPr/>
          <p:nvPr/>
        </p:nvSpPr>
        <p:spPr>
          <a:xfrm>
            <a:off x="6500826" y="3500438"/>
            <a:ext cx="617284" cy="369332"/>
          </a:xfrm>
          <a:prstGeom prst="rect">
            <a:avLst/>
          </a:prstGeom>
        </p:spPr>
        <p:txBody>
          <a:bodyPr wrap="none">
            <a:spAutoFit/>
          </a:bodyPr>
          <a:lstStyle/>
          <a:p>
            <a:r>
              <a:rPr lang="en-US" dirty="0"/>
              <a:t>1150 </a:t>
            </a:r>
            <a:endParaRPr lang="fa-IR" dirty="0"/>
          </a:p>
        </p:txBody>
      </p:sp>
      <p:pic>
        <p:nvPicPr>
          <p:cNvPr id="121869" name="Picture 13" descr="1160"/>
          <p:cNvPicPr>
            <a:picLocks noChangeAspect="1" noChangeArrowheads="1"/>
          </p:cNvPicPr>
          <p:nvPr/>
        </p:nvPicPr>
        <p:blipFill>
          <a:blip r:embed="rId13"/>
          <a:srcRect/>
          <a:stretch>
            <a:fillRect/>
          </a:stretch>
        </p:blipFill>
        <p:spPr bwMode="auto">
          <a:xfrm>
            <a:off x="7786710" y="271462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Rectangle 25"/>
          <p:cNvSpPr/>
          <p:nvPr/>
        </p:nvSpPr>
        <p:spPr>
          <a:xfrm>
            <a:off x="8001024" y="3500438"/>
            <a:ext cx="579005" cy="369332"/>
          </a:xfrm>
          <a:prstGeom prst="rect">
            <a:avLst/>
          </a:prstGeom>
        </p:spPr>
        <p:txBody>
          <a:bodyPr wrap="none">
            <a:spAutoFit/>
          </a:bodyPr>
          <a:lstStyle/>
          <a:p>
            <a:r>
              <a:rPr lang="en-US" dirty="0"/>
              <a:t>1160</a:t>
            </a:r>
            <a:endParaRPr lang="fa-IR" dirty="0"/>
          </a:p>
        </p:txBody>
      </p:sp>
      <p:pic>
        <p:nvPicPr>
          <p:cNvPr id="121870" name="Picture 14" descr="1170"/>
          <p:cNvPicPr>
            <a:picLocks noChangeAspect="1" noChangeArrowheads="1"/>
          </p:cNvPicPr>
          <p:nvPr/>
        </p:nvPicPr>
        <p:blipFill>
          <a:blip r:embed="rId14"/>
          <a:srcRect/>
          <a:stretch>
            <a:fillRect/>
          </a:stretch>
        </p:blipFill>
        <p:spPr bwMode="auto">
          <a:xfrm>
            <a:off x="428596" y="4000504"/>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Rectangle 27"/>
          <p:cNvSpPr/>
          <p:nvPr/>
        </p:nvSpPr>
        <p:spPr>
          <a:xfrm>
            <a:off x="642910" y="4786322"/>
            <a:ext cx="560538" cy="369332"/>
          </a:xfrm>
          <a:prstGeom prst="rect">
            <a:avLst/>
          </a:prstGeom>
        </p:spPr>
        <p:txBody>
          <a:bodyPr wrap="none">
            <a:spAutoFit/>
          </a:bodyPr>
          <a:lstStyle/>
          <a:p>
            <a:r>
              <a:rPr lang="en-US" dirty="0"/>
              <a:t>1170</a:t>
            </a:r>
            <a:endParaRPr lang="fa-IR" dirty="0"/>
          </a:p>
        </p:txBody>
      </p:sp>
      <p:pic>
        <p:nvPicPr>
          <p:cNvPr id="121871" name="Picture 15" descr="1180"/>
          <p:cNvPicPr>
            <a:picLocks noChangeAspect="1" noChangeArrowheads="1"/>
          </p:cNvPicPr>
          <p:nvPr/>
        </p:nvPicPr>
        <p:blipFill>
          <a:blip r:embed="rId15"/>
          <a:srcRect/>
          <a:stretch>
            <a:fillRect/>
          </a:stretch>
        </p:blipFill>
        <p:spPr bwMode="auto">
          <a:xfrm>
            <a:off x="1857356" y="4000504"/>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Rectangle 29"/>
          <p:cNvSpPr/>
          <p:nvPr/>
        </p:nvSpPr>
        <p:spPr>
          <a:xfrm>
            <a:off x="2071670" y="4786322"/>
            <a:ext cx="635109" cy="369332"/>
          </a:xfrm>
          <a:prstGeom prst="rect">
            <a:avLst/>
          </a:prstGeom>
        </p:spPr>
        <p:txBody>
          <a:bodyPr wrap="none">
            <a:spAutoFit/>
          </a:bodyPr>
          <a:lstStyle/>
          <a:p>
            <a:r>
              <a:rPr lang="en-US" dirty="0"/>
              <a:t>1180 </a:t>
            </a:r>
            <a:endParaRPr lang="fa-IR" dirty="0"/>
          </a:p>
        </p:txBody>
      </p:sp>
      <p:pic>
        <p:nvPicPr>
          <p:cNvPr id="121872" name="Picture 16" descr="1190"/>
          <p:cNvPicPr>
            <a:picLocks noChangeAspect="1" noChangeArrowheads="1"/>
          </p:cNvPicPr>
          <p:nvPr/>
        </p:nvPicPr>
        <p:blipFill>
          <a:blip r:embed="rId16"/>
          <a:srcRect/>
          <a:stretch>
            <a:fillRect/>
          </a:stretch>
        </p:blipFill>
        <p:spPr bwMode="auto">
          <a:xfrm>
            <a:off x="3428992" y="4000504"/>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2" name="Rectangle 31"/>
          <p:cNvSpPr/>
          <p:nvPr/>
        </p:nvSpPr>
        <p:spPr>
          <a:xfrm>
            <a:off x="3714744" y="4786322"/>
            <a:ext cx="637161" cy="369332"/>
          </a:xfrm>
          <a:prstGeom prst="rect">
            <a:avLst/>
          </a:prstGeom>
        </p:spPr>
        <p:txBody>
          <a:bodyPr wrap="none">
            <a:spAutoFit/>
          </a:bodyPr>
          <a:lstStyle/>
          <a:p>
            <a:r>
              <a:rPr lang="en-US" dirty="0"/>
              <a:t>1190 </a:t>
            </a:r>
            <a:endParaRPr lang="fa-IR" dirty="0"/>
          </a:p>
        </p:txBody>
      </p:sp>
      <p:pic>
        <p:nvPicPr>
          <p:cNvPr id="121873" name="Picture 17" descr="1220"/>
          <p:cNvPicPr>
            <a:picLocks noChangeAspect="1" noChangeArrowheads="1"/>
          </p:cNvPicPr>
          <p:nvPr/>
        </p:nvPicPr>
        <p:blipFill>
          <a:blip r:embed="rId17"/>
          <a:srcRect/>
          <a:stretch>
            <a:fillRect/>
          </a:stretch>
        </p:blipFill>
        <p:spPr bwMode="auto">
          <a:xfrm>
            <a:off x="4786314" y="4000504"/>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4" name="Rectangle 33"/>
          <p:cNvSpPr/>
          <p:nvPr/>
        </p:nvSpPr>
        <p:spPr>
          <a:xfrm>
            <a:off x="5000628" y="4786322"/>
            <a:ext cx="663963" cy="369332"/>
          </a:xfrm>
          <a:prstGeom prst="rect">
            <a:avLst/>
          </a:prstGeom>
        </p:spPr>
        <p:txBody>
          <a:bodyPr wrap="none">
            <a:spAutoFit/>
          </a:bodyPr>
          <a:lstStyle/>
          <a:p>
            <a:r>
              <a:rPr lang="en-US" dirty="0"/>
              <a:t>1220 </a:t>
            </a:r>
            <a:endParaRPr lang="fa-IR" dirty="0"/>
          </a:p>
        </p:txBody>
      </p:sp>
      <p:pic>
        <p:nvPicPr>
          <p:cNvPr id="121874" name="Picture 18" descr="1230"/>
          <p:cNvPicPr>
            <a:picLocks noChangeAspect="1" noChangeArrowheads="1"/>
          </p:cNvPicPr>
          <p:nvPr/>
        </p:nvPicPr>
        <p:blipFill>
          <a:blip r:embed="rId18"/>
          <a:srcRect/>
          <a:stretch>
            <a:fillRect/>
          </a:stretch>
        </p:blipFill>
        <p:spPr bwMode="auto">
          <a:xfrm>
            <a:off x="6286512" y="4000504"/>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 name="Rectangle 35"/>
          <p:cNvSpPr/>
          <p:nvPr/>
        </p:nvSpPr>
        <p:spPr>
          <a:xfrm>
            <a:off x="6572264" y="4786322"/>
            <a:ext cx="596445" cy="369332"/>
          </a:xfrm>
          <a:prstGeom prst="rect">
            <a:avLst/>
          </a:prstGeom>
        </p:spPr>
        <p:txBody>
          <a:bodyPr wrap="none">
            <a:spAutoFit/>
          </a:bodyPr>
          <a:lstStyle/>
          <a:p>
            <a:r>
              <a:rPr lang="en-US" dirty="0"/>
              <a:t>1230</a:t>
            </a:r>
            <a:endParaRPr lang="fa-IR" dirty="0"/>
          </a:p>
        </p:txBody>
      </p:sp>
      <p:pic>
        <p:nvPicPr>
          <p:cNvPr id="121875" name="Picture 19" descr="1240"/>
          <p:cNvPicPr>
            <a:picLocks noChangeAspect="1" noChangeArrowheads="1"/>
          </p:cNvPicPr>
          <p:nvPr/>
        </p:nvPicPr>
        <p:blipFill>
          <a:blip r:embed="rId19"/>
          <a:srcRect/>
          <a:stretch>
            <a:fillRect/>
          </a:stretch>
        </p:blipFill>
        <p:spPr bwMode="auto">
          <a:xfrm>
            <a:off x="7786710" y="4000504"/>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8" name="Rectangle 37"/>
          <p:cNvSpPr/>
          <p:nvPr/>
        </p:nvSpPr>
        <p:spPr>
          <a:xfrm>
            <a:off x="8001024" y="4786322"/>
            <a:ext cx="673581" cy="369332"/>
          </a:xfrm>
          <a:prstGeom prst="rect">
            <a:avLst/>
          </a:prstGeom>
        </p:spPr>
        <p:txBody>
          <a:bodyPr wrap="none">
            <a:spAutoFit/>
          </a:bodyPr>
          <a:lstStyle/>
          <a:p>
            <a:r>
              <a:rPr lang="en-US" dirty="0"/>
              <a:t>1240 </a:t>
            </a:r>
            <a:endParaRPr lang="fa-IR" dirty="0"/>
          </a:p>
        </p:txBody>
      </p:sp>
      <p:pic>
        <p:nvPicPr>
          <p:cNvPr id="121876" name="Picture 20" descr="1250"/>
          <p:cNvPicPr>
            <a:picLocks noChangeAspect="1" noChangeArrowheads="1"/>
          </p:cNvPicPr>
          <p:nvPr/>
        </p:nvPicPr>
        <p:blipFill>
          <a:blip r:embed="rId20"/>
          <a:srcRect/>
          <a:stretch>
            <a:fillRect/>
          </a:stretch>
        </p:blipFill>
        <p:spPr bwMode="auto">
          <a:xfrm>
            <a:off x="428596" y="521495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0" name="Rectangle 39"/>
          <p:cNvSpPr/>
          <p:nvPr/>
        </p:nvSpPr>
        <p:spPr>
          <a:xfrm>
            <a:off x="571472" y="6000768"/>
            <a:ext cx="599651" cy="369332"/>
          </a:xfrm>
          <a:prstGeom prst="rect">
            <a:avLst/>
          </a:prstGeom>
        </p:spPr>
        <p:txBody>
          <a:bodyPr wrap="none">
            <a:spAutoFit/>
          </a:bodyPr>
          <a:lstStyle/>
          <a:p>
            <a:r>
              <a:rPr lang="en-US" dirty="0"/>
              <a:t>1250</a:t>
            </a:r>
            <a:endParaRPr lang="fa-IR" dirty="0"/>
          </a:p>
        </p:txBody>
      </p:sp>
      <p:pic>
        <p:nvPicPr>
          <p:cNvPr id="121877" name="Picture 21" descr="1260"/>
          <p:cNvPicPr>
            <a:picLocks noChangeAspect="1" noChangeArrowheads="1"/>
          </p:cNvPicPr>
          <p:nvPr/>
        </p:nvPicPr>
        <p:blipFill>
          <a:blip r:embed="rId21"/>
          <a:srcRect/>
          <a:stretch>
            <a:fillRect/>
          </a:stretch>
        </p:blipFill>
        <p:spPr bwMode="auto">
          <a:xfrm>
            <a:off x="1857356" y="521495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2" name="Rectangle 41"/>
          <p:cNvSpPr/>
          <p:nvPr/>
        </p:nvSpPr>
        <p:spPr>
          <a:xfrm>
            <a:off x="2071670" y="6000768"/>
            <a:ext cx="676787" cy="369332"/>
          </a:xfrm>
          <a:prstGeom prst="rect">
            <a:avLst/>
          </a:prstGeom>
        </p:spPr>
        <p:txBody>
          <a:bodyPr wrap="none">
            <a:spAutoFit/>
          </a:bodyPr>
          <a:lstStyle/>
          <a:p>
            <a:r>
              <a:rPr lang="en-US" dirty="0"/>
              <a:t>1260 </a:t>
            </a:r>
            <a:endParaRPr lang="fa-IR" dirty="0"/>
          </a:p>
        </p:txBody>
      </p:sp>
      <p:pic>
        <p:nvPicPr>
          <p:cNvPr id="121878" name="Picture 22" descr="1290"/>
          <p:cNvPicPr>
            <a:picLocks noChangeAspect="1" noChangeArrowheads="1"/>
          </p:cNvPicPr>
          <p:nvPr/>
        </p:nvPicPr>
        <p:blipFill>
          <a:blip r:embed="rId22"/>
          <a:srcRect/>
          <a:stretch>
            <a:fillRect/>
          </a:stretch>
        </p:blipFill>
        <p:spPr bwMode="auto">
          <a:xfrm>
            <a:off x="3357554" y="521495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4" name="Rectangle 43"/>
          <p:cNvSpPr/>
          <p:nvPr/>
        </p:nvSpPr>
        <p:spPr>
          <a:xfrm>
            <a:off x="3571868" y="6000768"/>
            <a:ext cx="618438" cy="369332"/>
          </a:xfrm>
          <a:prstGeom prst="rect">
            <a:avLst/>
          </a:prstGeom>
        </p:spPr>
        <p:txBody>
          <a:bodyPr wrap="none">
            <a:spAutoFit/>
          </a:bodyPr>
          <a:lstStyle/>
          <a:p>
            <a:r>
              <a:rPr lang="en-US" dirty="0"/>
              <a:t>1290</a:t>
            </a:r>
            <a:endParaRPr lang="fa-IR" dirty="0"/>
          </a:p>
        </p:txBody>
      </p:sp>
      <p:pic>
        <p:nvPicPr>
          <p:cNvPr id="121879" name="Picture 23" descr="1300"/>
          <p:cNvPicPr>
            <a:picLocks noChangeAspect="1" noChangeArrowheads="1"/>
          </p:cNvPicPr>
          <p:nvPr/>
        </p:nvPicPr>
        <p:blipFill>
          <a:blip r:embed="rId23"/>
          <a:srcRect/>
          <a:stretch>
            <a:fillRect/>
          </a:stretch>
        </p:blipFill>
        <p:spPr bwMode="auto">
          <a:xfrm>
            <a:off x="4786314" y="521495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6" name="Rectangle 45"/>
          <p:cNvSpPr/>
          <p:nvPr/>
        </p:nvSpPr>
        <p:spPr>
          <a:xfrm>
            <a:off x="5000628" y="6000768"/>
            <a:ext cx="610424" cy="369332"/>
          </a:xfrm>
          <a:prstGeom prst="rect">
            <a:avLst/>
          </a:prstGeom>
        </p:spPr>
        <p:txBody>
          <a:bodyPr wrap="none">
            <a:spAutoFit/>
          </a:bodyPr>
          <a:lstStyle/>
          <a:p>
            <a:r>
              <a:rPr lang="en-US" dirty="0"/>
              <a:t>1300</a:t>
            </a:r>
            <a:endParaRPr lang="fa-IR" dirty="0"/>
          </a:p>
        </p:txBody>
      </p:sp>
      <p:pic>
        <p:nvPicPr>
          <p:cNvPr id="121880" name="Picture 24" descr="1310"/>
          <p:cNvPicPr>
            <a:picLocks noChangeAspect="1" noChangeArrowheads="1"/>
          </p:cNvPicPr>
          <p:nvPr/>
        </p:nvPicPr>
        <p:blipFill>
          <a:blip r:embed="rId24"/>
          <a:srcRect/>
          <a:stretch>
            <a:fillRect/>
          </a:stretch>
        </p:blipFill>
        <p:spPr bwMode="auto">
          <a:xfrm>
            <a:off x="6286512" y="521495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8" name="Rectangle 47"/>
          <p:cNvSpPr/>
          <p:nvPr/>
        </p:nvSpPr>
        <p:spPr>
          <a:xfrm>
            <a:off x="6572264" y="6000768"/>
            <a:ext cx="617477" cy="369332"/>
          </a:xfrm>
          <a:prstGeom prst="rect">
            <a:avLst/>
          </a:prstGeom>
        </p:spPr>
        <p:txBody>
          <a:bodyPr wrap="none">
            <a:spAutoFit/>
          </a:bodyPr>
          <a:lstStyle/>
          <a:p>
            <a:r>
              <a:rPr lang="en-US" dirty="0"/>
              <a:t>1310 </a:t>
            </a:r>
            <a:endParaRPr lang="fa-IR" dirty="0"/>
          </a:p>
        </p:txBody>
      </p:sp>
      <p:pic>
        <p:nvPicPr>
          <p:cNvPr id="121881" name="Picture 25" descr="1320"/>
          <p:cNvPicPr>
            <a:picLocks noChangeAspect="1" noChangeArrowheads="1"/>
          </p:cNvPicPr>
          <p:nvPr/>
        </p:nvPicPr>
        <p:blipFill>
          <a:blip r:embed="rId25"/>
          <a:srcRect/>
          <a:stretch>
            <a:fillRect/>
          </a:stretch>
        </p:blipFill>
        <p:spPr bwMode="auto">
          <a:xfrm>
            <a:off x="7786710" y="521495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0" name="Rectangle 49"/>
          <p:cNvSpPr/>
          <p:nvPr/>
        </p:nvSpPr>
        <p:spPr>
          <a:xfrm>
            <a:off x="8001024" y="6000768"/>
            <a:ext cx="656462" cy="369332"/>
          </a:xfrm>
          <a:prstGeom prst="rect">
            <a:avLst/>
          </a:prstGeom>
        </p:spPr>
        <p:txBody>
          <a:bodyPr wrap="none">
            <a:spAutoFit/>
          </a:bodyPr>
          <a:lstStyle/>
          <a:p>
            <a:r>
              <a:rPr lang="en-US" dirty="0"/>
              <a:t>1320 </a:t>
            </a:r>
            <a:endParaRPr lang="fa-I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1863"/>
                                        </p:tgtEl>
                                        <p:attrNameLst>
                                          <p:attrName>style.visibility</p:attrName>
                                        </p:attrNameLst>
                                      </p:cBhvr>
                                      <p:to>
                                        <p:strVal val="visible"/>
                                      </p:to>
                                    </p:set>
                                    <p:anim calcmode="lin" valueType="num">
                                      <p:cBhvr additive="base">
                                        <p:cTn id="7" dur="500" fill="hold"/>
                                        <p:tgtEl>
                                          <p:spTgt spid="121863"/>
                                        </p:tgtEl>
                                        <p:attrNameLst>
                                          <p:attrName>ppt_x</p:attrName>
                                        </p:attrNameLst>
                                      </p:cBhvr>
                                      <p:tavLst>
                                        <p:tav tm="0">
                                          <p:val>
                                            <p:strVal val="#ppt_x"/>
                                          </p:val>
                                        </p:tav>
                                        <p:tav tm="100000">
                                          <p:val>
                                            <p:strVal val="#ppt_x"/>
                                          </p:val>
                                        </p:tav>
                                      </p:tavLst>
                                    </p:anim>
                                    <p:anim calcmode="lin" valueType="num">
                                      <p:cBhvr additive="base">
                                        <p:cTn id="8" dur="500" fill="hold"/>
                                        <p:tgtEl>
                                          <p:spTgt spid="12186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1862"/>
                                        </p:tgtEl>
                                        <p:attrNameLst>
                                          <p:attrName>style.visibility</p:attrName>
                                        </p:attrNameLst>
                                      </p:cBhvr>
                                      <p:to>
                                        <p:strVal val="visible"/>
                                      </p:to>
                                    </p:set>
                                    <p:anim calcmode="lin" valueType="num">
                                      <p:cBhvr additive="base">
                                        <p:cTn id="11" dur="500" fill="hold"/>
                                        <p:tgtEl>
                                          <p:spTgt spid="121862"/>
                                        </p:tgtEl>
                                        <p:attrNameLst>
                                          <p:attrName>ppt_x</p:attrName>
                                        </p:attrNameLst>
                                      </p:cBhvr>
                                      <p:tavLst>
                                        <p:tav tm="0">
                                          <p:val>
                                            <p:strVal val="#ppt_x"/>
                                          </p:val>
                                        </p:tav>
                                        <p:tav tm="100000">
                                          <p:val>
                                            <p:strVal val="#ppt_x"/>
                                          </p:val>
                                        </p:tav>
                                      </p:tavLst>
                                    </p:anim>
                                    <p:anim calcmode="lin" valueType="num">
                                      <p:cBhvr additive="base">
                                        <p:cTn id="12" dur="500" fill="hold"/>
                                        <p:tgtEl>
                                          <p:spTgt spid="12186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1861"/>
                                        </p:tgtEl>
                                        <p:attrNameLst>
                                          <p:attrName>style.visibility</p:attrName>
                                        </p:attrNameLst>
                                      </p:cBhvr>
                                      <p:to>
                                        <p:strVal val="visible"/>
                                      </p:to>
                                    </p:set>
                                    <p:anim calcmode="lin" valueType="num">
                                      <p:cBhvr additive="base">
                                        <p:cTn id="15" dur="500" fill="hold"/>
                                        <p:tgtEl>
                                          <p:spTgt spid="121861"/>
                                        </p:tgtEl>
                                        <p:attrNameLst>
                                          <p:attrName>ppt_x</p:attrName>
                                        </p:attrNameLst>
                                      </p:cBhvr>
                                      <p:tavLst>
                                        <p:tav tm="0">
                                          <p:val>
                                            <p:strVal val="#ppt_x"/>
                                          </p:val>
                                        </p:tav>
                                        <p:tav tm="100000">
                                          <p:val>
                                            <p:strVal val="#ppt_x"/>
                                          </p:val>
                                        </p:tav>
                                      </p:tavLst>
                                    </p:anim>
                                    <p:anim calcmode="lin" valueType="num">
                                      <p:cBhvr additive="base">
                                        <p:cTn id="16" dur="500" fill="hold"/>
                                        <p:tgtEl>
                                          <p:spTgt spid="12186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1860"/>
                                        </p:tgtEl>
                                        <p:attrNameLst>
                                          <p:attrName>style.visibility</p:attrName>
                                        </p:attrNameLst>
                                      </p:cBhvr>
                                      <p:to>
                                        <p:strVal val="visible"/>
                                      </p:to>
                                    </p:set>
                                    <p:anim calcmode="lin" valueType="num">
                                      <p:cBhvr additive="base">
                                        <p:cTn id="19" dur="500" fill="hold"/>
                                        <p:tgtEl>
                                          <p:spTgt spid="121860"/>
                                        </p:tgtEl>
                                        <p:attrNameLst>
                                          <p:attrName>ppt_x</p:attrName>
                                        </p:attrNameLst>
                                      </p:cBhvr>
                                      <p:tavLst>
                                        <p:tav tm="0">
                                          <p:val>
                                            <p:strVal val="#ppt_x"/>
                                          </p:val>
                                        </p:tav>
                                        <p:tav tm="100000">
                                          <p:val>
                                            <p:strVal val="#ppt_x"/>
                                          </p:val>
                                        </p:tav>
                                      </p:tavLst>
                                    </p:anim>
                                    <p:anim calcmode="lin" valueType="num">
                                      <p:cBhvr additive="base">
                                        <p:cTn id="20" dur="500" fill="hold"/>
                                        <p:tgtEl>
                                          <p:spTgt spid="12186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1859"/>
                                        </p:tgtEl>
                                        <p:attrNameLst>
                                          <p:attrName>style.visibility</p:attrName>
                                        </p:attrNameLst>
                                      </p:cBhvr>
                                      <p:to>
                                        <p:strVal val="visible"/>
                                      </p:to>
                                    </p:set>
                                    <p:anim calcmode="lin" valueType="num">
                                      <p:cBhvr additive="base">
                                        <p:cTn id="23" dur="500" fill="hold"/>
                                        <p:tgtEl>
                                          <p:spTgt spid="121859"/>
                                        </p:tgtEl>
                                        <p:attrNameLst>
                                          <p:attrName>ppt_x</p:attrName>
                                        </p:attrNameLst>
                                      </p:cBhvr>
                                      <p:tavLst>
                                        <p:tav tm="0">
                                          <p:val>
                                            <p:strVal val="#ppt_x"/>
                                          </p:val>
                                        </p:tav>
                                        <p:tav tm="100000">
                                          <p:val>
                                            <p:strVal val="#ppt_x"/>
                                          </p:val>
                                        </p:tav>
                                      </p:tavLst>
                                    </p:anim>
                                    <p:anim calcmode="lin" valueType="num">
                                      <p:cBhvr additive="base">
                                        <p:cTn id="24" dur="500" fill="hold"/>
                                        <p:tgtEl>
                                          <p:spTgt spid="12185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1865"/>
                                        </p:tgtEl>
                                        <p:attrNameLst>
                                          <p:attrName>style.visibility</p:attrName>
                                        </p:attrNameLst>
                                      </p:cBhvr>
                                      <p:to>
                                        <p:strVal val="visible"/>
                                      </p:to>
                                    </p:set>
                                    <p:anim calcmode="lin" valueType="num">
                                      <p:cBhvr additive="base">
                                        <p:cTn id="27" dur="500" fill="hold"/>
                                        <p:tgtEl>
                                          <p:spTgt spid="121865"/>
                                        </p:tgtEl>
                                        <p:attrNameLst>
                                          <p:attrName>ppt_x</p:attrName>
                                        </p:attrNameLst>
                                      </p:cBhvr>
                                      <p:tavLst>
                                        <p:tav tm="0">
                                          <p:val>
                                            <p:strVal val="#ppt_x"/>
                                          </p:val>
                                        </p:tav>
                                        <p:tav tm="100000">
                                          <p:val>
                                            <p:strVal val="#ppt_x"/>
                                          </p:val>
                                        </p:tav>
                                      </p:tavLst>
                                    </p:anim>
                                    <p:anim calcmode="lin" valueType="num">
                                      <p:cBhvr additive="base">
                                        <p:cTn id="28" dur="500" fill="hold"/>
                                        <p:tgtEl>
                                          <p:spTgt spid="12186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1866"/>
                                        </p:tgtEl>
                                        <p:attrNameLst>
                                          <p:attrName>style.visibility</p:attrName>
                                        </p:attrNameLst>
                                      </p:cBhvr>
                                      <p:to>
                                        <p:strVal val="visible"/>
                                      </p:to>
                                    </p:set>
                                    <p:anim calcmode="lin" valueType="num">
                                      <p:cBhvr additive="base">
                                        <p:cTn id="31" dur="500" fill="hold"/>
                                        <p:tgtEl>
                                          <p:spTgt spid="121866"/>
                                        </p:tgtEl>
                                        <p:attrNameLst>
                                          <p:attrName>ppt_x</p:attrName>
                                        </p:attrNameLst>
                                      </p:cBhvr>
                                      <p:tavLst>
                                        <p:tav tm="0">
                                          <p:val>
                                            <p:strVal val="#ppt_x"/>
                                          </p:val>
                                        </p:tav>
                                        <p:tav tm="100000">
                                          <p:val>
                                            <p:strVal val="#ppt_x"/>
                                          </p:val>
                                        </p:tav>
                                      </p:tavLst>
                                    </p:anim>
                                    <p:anim calcmode="lin" valueType="num">
                                      <p:cBhvr additive="base">
                                        <p:cTn id="32" dur="500" fill="hold"/>
                                        <p:tgtEl>
                                          <p:spTgt spid="12186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1867"/>
                                        </p:tgtEl>
                                        <p:attrNameLst>
                                          <p:attrName>style.visibility</p:attrName>
                                        </p:attrNameLst>
                                      </p:cBhvr>
                                      <p:to>
                                        <p:strVal val="visible"/>
                                      </p:to>
                                    </p:set>
                                    <p:anim calcmode="lin" valueType="num">
                                      <p:cBhvr additive="base">
                                        <p:cTn id="35" dur="500" fill="hold"/>
                                        <p:tgtEl>
                                          <p:spTgt spid="121867"/>
                                        </p:tgtEl>
                                        <p:attrNameLst>
                                          <p:attrName>ppt_x</p:attrName>
                                        </p:attrNameLst>
                                      </p:cBhvr>
                                      <p:tavLst>
                                        <p:tav tm="0">
                                          <p:val>
                                            <p:strVal val="#ppt_x"/>
                                          </p:val>
                                        </p:tav>
                                        <p:tav tm="100000">
                                          <p:val>
                                            <p:strVal val="#ppt_x"/>
                                          </p:val>
                                        </p:tav>
                                      </p:tavLst>
                                    </p:anim>
                                    <p:anim calcmode="lin" valueType="num">
                                      <p:cBhvr additive="base">
                                        <p:cTn id="36" dur="500" fill="hold"/>
                                        <p:tgtEl>
                                          <p:spTgt spid="12186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1868"/>
                                        </p:tgtEl>
                                        <p:attrNameLst>
                                          <p:attrName>style.visibility</p:attrName>
                                        </p:attrNameLst>
                                      </p:cBhvr>
                                      <p:to>
                                        <p:strVal val="visible"/>
                                      </p:to>
                                    </p:set>
                                    <p:anim calcmode="lin" valueType="num">
                                      <p:cBhvr additive="base">
                                        <p:cTn id="39" dur="500" fill="hold"/>
                                        <p:tgtEl>
                                          <p:spTgt spid="121868"/>
                                        </p:tgtEl>
                                        <p:attrNameLst>
                                          <p:attrName>ppt_x</p:attrName>
                                        </p:attrNameLst>
                                      </p:cBhvr>
                                      <p:tavLst>
                                        <p:tav tm="0">
                                          <p:val>
                                            <p:strVal val="#ppt_x"/>
                                          </p:val>
                                        </p:tav>
                                        <p:tav tm="100000">
                                          <p:val>
                                            <p:strVal val="#ppt_x"/>
                                          </p:val>
                                        </p:tav>
                                      </p:tavLst>
                                    </p:anim>
                                    <p:anim calcmode="lin" valueType="num">
                                      <p:cBhvr additive="base">
                                        <p:cTn id="40" dur="500" fill="hold"/>
                                        <p:tgtEl>
                                          <p:spTgt spid="12186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1869"/>
                                        </p:tgtEl>
                                        <p:attrNameLst>
                                          <p:attrName>style.visibility</p:attrName>
                                        </p:attrNameLst>
                                      </p:cBhvr>
                                      <p:to>
                                        <p:strVal val="visible"/>
                                      </p:to>
                                    </p:set>
                                    <p:anim calcmode="lin" valueType="num">
                                      <p:cBhvr additive="base">
                                        <p:cTn id="43" dur="500" fill="hold"/>
                                        <p:tgtEl>
                                          <p:spTgt spid="121869"/>
                                        </p:tgtEl>
                                        <p:attrNameLst>
                                          <p:attrName>ppt_x</p:attrName>
                                        </p:attrNameLst>
                                      </p:cBhvr>
                                      <p:tavLst>
                                        <p:tav tm="0">
                                          <p:val>
                                            <p:strVal val="#ppt_x"/>
                                          </p:val>
                                        </p:tav>
                                        <p:tav tm="100000">
                                          <p:val>
                                            <p:strVal val="#ppt_x"/>
                                          </p:val>
                                        </p:tav>
                                      </p:tavLst>
                                    </p:anim>
                                    <p:anim calcmode="lin" valueType="num">
                                      <p:cBhvr additive="base">
                                        <p:cTn id="44" dur="500" fill="hold"/>
                                        <p:tgtEl>
                                          <p:spTgt spid="12186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1875"/>
                                        </p:tgtEl>
                                        <p:attrNameLst>
                                          <p:attrName>style.visibility</p:attrName>
                                        </p:attrNameLst>
                                      </p:cBhvr>
                                      <p:to>
                                        <p:strVal val="visible"/>
                                      </p:to>
                                    </p:set>
                                    <p:anim calcmode="lin" valueType="num">
                                      <p:cBhvr additive="base">
                                        <p:cTn id="47" dur="500" fill="hold"/>
                                        <p:tgtEl>
                                          <p:spTgt spid="121875"/>
                                        </p:tgtEl>
                                        <p:attrNameLst>
                                          <p:attrName>ppt_x</p:attrName>
                                        </p:attrNameLst>
                                      </p:cBhvr>
                                      <p:tavLst>
                                        <p:tav tm="0">
                                          <p:val>
                                            <p:strVal val="#ppt_x"/>
                                          </p:val>
                                        </p:tav>
                                        <p:tav tm="100000">
                                          <p:val>
                                            <p:strVal val="#ppt_x"/>
                                          </p:val>
                                        </p:tav>
                                      </p:tavLst>
                                    </p:anim>
                                    <p:anim calcmode="lin" valueType="num">
                                      <p:cBhvr additive="base">
                                        <p:cTn id="48" dur="500" fill="hold"/>
                                        <p:tgtEl>
                                          <p:spTgt spid="12187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1874"/>
                                        </p:tgtEl>
                                        <p:attrNameLst>
                                          <p:attrName>style.visibility</p:attrName>
                                        </p:attrNameLst>
                                      </p:cBhvr>
                                      <p:to>
                                        <p:strVal val="visible"/>
                                      </p:to>
                                    </p:set>
                                    <p:anim calcmode="lin" valueType="num">
                                      <p:cBhvr additive="base">
                                        <p:cTn id="51" dur="500" fill="hold"/>
                                        <p:tgtEl>
                                          <p:spTgt spid="121874"/>
                                        </p:tgtEl>
                                        <p:attrNameLst>
                                          <p:attrName>ppt_x</p:attrName>
                                        </p:attrNameLst>
                                      </p:cBhvr>
                                      <p:tavLst>
                                        <p:tav tm="0">
                                          <p:val>
                                            <p:strVal val="#ppt_x"/>
                                          </p:val>
                                        </p:tav>
                                        <p:tav tm="100000">
                                          <p:val>
                                            <p:strVal val="#ppt_x"/>
                                          </p:val>
                                        </p:tav>
                                      </p:tavLst>
                                    </p:anim>
                                    <p:anim calcmode="lin" valueType="num">
                                      <p:cBhvr additive="base">
                                        <p:cTn id="52" dur="500" fill="hold"/>
                                        <p:tgtEl>
                                          <p:spTgt spid="12187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1873"/>
                                        </p:tgtEl>
                                        <p:attrNameLst>
                                          <p:attrName>style.visibility</p:attrName>
                                        </p:attrNameLst>
                                      </p:cBhvr>
                                      <p:to>
                                        <p:strVal val="visible"/>
                                      </p:to>
                                    </p:set>
                                    <p:anim calcmode="lin" valueType="num">
                                      <p:cBhvr additive="base">
                                        <p:cTn id="55" dur="500" fill="hold"/>
                                        <p:tgtEl>
                                          <p:spTgt spid="121873"/>
                                        </p:tgtEl>
                                        <p:attrNameLst>
                                          <p:attrName>ppt_x</p:attrName>
                                        </p:attrNameLst>
                                      </p:cBhvr>
                                      <p:tavLst>
                                        <p:tav tm="0">
                                          <p:val>
                                            <p:strVal val="#ppt_x"/>
                                          </p:val>
                                        </p:tav>
                                        <p:tav tm="100000">
                                          <p:val>
                                            <p:strVal val="#ppt_x"/>
                                          </p:val>
                                        </p:tav>
                                      </p:tavLst>
                                    </p:anim>
                                    <p:anim calcmode="lin" valueType="num">
                                      <p:cBhvr additive="base">
                                        <p:cTn id="56" dur="500" fill="hold"/>
                                        <p:tgtEl>
                                          <p:spTgt spid="12187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21872"/>
                                        </p:tgtEl>
                                        <p:attrNameLst>
                                          <p:attrName>style.visibility</p:attrName>
                                        </p:attrNameLst>
                                      </p:cBhvr>
                                      <p:to>
                                        <p:strVal val="visible"/>
                                      </p:to>
                                    </p:set>
                                    <p:anim calcmode="lin" valueType="num">
                                      <p:cBhvr additive="base">
                                        <p:cTn id="59" dur="500" fill="hold"/>
                                        <p:tgtEl>
                                          <p:spTgt spid="121872"/>
                                        </p:tgtEl>
                                        <p:attrNameLst>
                                          <p:attrName>ppt_x</p:attrName>
                                        </p:attrNameLst>
                                      </p:cBhvr>
                                      <p:tavLst>
                                        <p:tav tm="0">
                                          <p:val>
                                            <p:strVal val="#ppt_x"/>
                                          </p:val>
                                        </p:tav>
                                        <p:tav tm="100000">
                                          <p:val>
                                            <p:strVal val="#ppt_x"/>
                                          </p:val>
                                        </p:tav>
                                      </p:tavLst>
                                    </p:anim>
                                    <p:anim calcmode="lin" valueType="num">
                                      <p:cBhvr additive="base">
                                        <p:cTn id="60" dur="500" fill="hold"/>
                                        <p:tgtEl>
                                          <p:spTgt spid="12187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21871"/>
                                        </p:tgtEl>
                                        <p:attrNameLst>
                                          <p:attrName>style.visibility</p:attrName>
                                        </p:attrNameLst>
                                      </p:cBhvr>
                                      <p:to>
                                        <p:strVal val="visible"/>
                                      </p:to>
                                    </p:set>
                                    <p:anim calcmode="lin" valueType="num">
                                      <p:cBhvr additive="base">
                                        <p:cTn id="63" dur="500" fill="hold"/>
                                        <p:tgtEl>
                                          <p:spTgt spid="121871"/>
                                        </p:tgtEl>
                                        <p:attrNameLst>
                                          <p:attrName>ppt_x</p:attrName>
                                        </p:attrNameLst>
                                      </p:cBhvr>
                                      <p:tavLst>
                                        <p:tav tm="0">
                                          <p:val>
                                            <p:strVal val="#ppt_x"/>
                                          </p:val>
                                        </p:tav>
                                        <p:tav tm="100000">
                                          <p:val>
                                            <p:strVal val="#ppt_x"/>
                                          </p:val>
                                        </p:tav>
                                      </p:tavLst>
                                    </p:anim>
                                    <p:anim calcmode="lin" valueType="num">
                                      <p:cBhvr additive="base">
                                        <p:cTn id="64" dur="500" fill="hold"/>
                                        <p:tgtEl>
                                          <p:spTgt spid="12187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1876"/>
                                        </p:tgtEl>
                                        <p:attrNameLst>
                                          <p:attrName>style.visibility</p:attrName>
                                        </p:attrNameLst>
                                      </p:cBhvr>
                                      <p:to>
                                        <p:strVal val="visible"/>
                                      </p:to>
                                    </p:set>
                                    <p:anim calcmode="lin" valueType="num">
                                      <p:cBhvr additive="base">
                                        <p:cTn id="67" dur="500" fill="hold"/>
                                        <p:tgtEl>
                                          <p:spTgt spid="121876"/>
                                        </p:tgtEl>
                                        <p:attrNameLst>
                                          <p:attrName>ppt_x</p:attrName>
                                        </p:attrNameLst>
                                      </p:cBhvr>
                                      <p:tavLst>
                                        <p:tav tm="0">
                                          <p:val>
                                            <p:strVal val="#ppt_x"/>
                                          </p:val>
                                        </p:tav>
                                        <p:tav tm="100000">
                                          <p:val>
                                            <p:strVal val="#ppt_x"/>
                                          </p:val>
                                        </p:tav>
                                      </p:tavLst>
                                    </p:anim>
                                    <p:anim calcmode="lin" valueType="num">
                                      <p:cBhvr additive="base">
                                        <p:cTn id="68" dur="500" fill="hold"/>
                                        <p:tgtEl>
                                          <p:spTgt spid="12187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21870"/>
                                        </p:tgtEl>
                                        <p:attrNameLst>
                                          <p:attrName>style.visibility</p:attrName>
                                        </p:attrNameLst>
                                      </p:cBhvr>
                                      <p:to>
                                        <p:strVal val="visible"/>
                                      </p:to>
                                    </p:set>
                                    <p:anim calcmode="lin" valueType="num">
                                      <p:cBhvr additive="base">
                                        <p:cTn id="71" dur="500" fill="hold"/>
                                        <p:tgtEl>
                                          <p:spTgt spid="121870"/>
                                        </p:tgtEl>
                                        <p:attrNameLst>
                                          <p:attrName>ppt_x</p:attrName>
                                        </p:attrNameLst>
                                      </p:cBhvr>
                                      <p:tavLst>
                                        <p:tav tm="0">
                                          <p:val>
                                            <p:strVal val="#ppt_x"/>
                                          </p:val>
                                        </p:tav>
                                        <p:tav tm="100000">
                                          <p:val>
                                            <p:strVal val="#ppt_x"/>
                                          </p:val>
                                        </p:tav>
                                      </p:tavLst>
                                    </p:anim>
                                    <p:anim calcmode="lin" valueType="num">
                                      <p:cBhvr additive="base">
                                        <p:cTn id="72" dur="500" fill="hold"/>
                                        <p:tgtEl>
                                          <p:spTgt spid="121870"/>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21864"/>
                                        </p:tgtEl>
                                        <p:attrNameLst>
                                          <p:attrName>style.visibility</p:attrName>
                                        </p:attrNameLst>
                                      </p:cBhvr>
                                      <p:to>
                                        <p:strVal val="visible"/>
                                      </p:to>
                                    </p:set>
                                    <p:anim calcmode="lin" valueType="num">
                                      <p:cBhvr additive="base">
                                        <p:cTn id="75" dur="500" fill="hold"/>
                                        <p:tgtEl>
                                          <p:spTgt spid="121864"/>
                                        </p:tgtEl>
                                        <p:attrNameLst>
                                          <p:attrName>ppt_x</p:attrName>
                                        </p:attrNameLst>
                                      </p:cBhvr>
                                      <p:tavLst>
                                        <p:tav tm="0">
                                          <p:val>
                                            <p:strVal val="#ppt_x"/>
                                          </p:val>
                                        </p:tav>
                                        <p:tav tm="100000">
                                          <p:val>
                                            <p:strVal val="#ppt_x"/>
                                          </p:val>
                                        </p:tav>
                                      </p:tavLst>
                                    </p:anim>
                                    <p:anim calcmode="lin" valueType="num">
                                      <p:cBhvr additive="base">
                                        <p:cTn id="76" dur="500" fill="hold"/>
                                        <p:tgtEl>
                                          <p:spTgt spid="12186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21858"/>
                                        </p:tgtEl>
                                        <p:attrNameLst>
                                          <p:attrName>style.visibility</p:attrName>
                                        </p:attrNameLst>
                                      </p:cBhvr>
                                      <p:to>
                                        <p:strVal val="visible"/>
                                      </p:to>
                                    </p:set>
                                    <p:anim calcmode="lin" valueType="num">
                                      <p:cBhvr additive="base">
                                        <p:cTn id="79" dur="500" fill="hold"/>
                                        <p:tgtEl>
                                          <p:spTgt spid="121858"/>
                                        </p:tgtEl>
                                        <p:attrNameLst>
                                          <p:attrName>ppt_x</p:attrName>
                                        </p:attrNameLst>
                                      </p:cBhvr>
                                      <p:tavLst>
                                        <p:tav tm="0">
                                          <p:val>
                                            <p:strVal val="#ppt_x"/>
                                          </p:val>
                                        </p:tav>
                                        <p:tav tm="100000">
                                          <p:val>
                                            <p:strVal val="#ppt_x"/>
                                          </p:val>
                                        </p:tav>
                                      </p:tavLst>
                                    </p:anim>
                                    <p:anim calcmode="lin" valueType="num">
                                      <p:cBhvr additive="base">
                                        <p:cTn id="80" dur="500" fill="hold"/>
                                        <p:tgtEl>
                                          <p:spTgt spid="121858"/>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21877"/>
                                        </p:tgtEl>
                                        <p:attrNameLst>
                                          <p:attrName>style.visibility</p:attrName>
                                        </p:attrNameLst>
                                      </p:cBhvr>
                                      <p:to>
                                        <p:strVal val="visible"/>
                                      </p:to>
                                    </p:set>
                                    <p:anim calcmode="lin" valueType="num">
                                      <p:cBhvr additive="base">
                                        <p:cTn id="83" dur="500" fill="hold"/>
                                        <p:tgtEl>
                                          <p:spTgt spid="121877"/>
                                        </p:tgtEl>
                                        <p:attrNameLst>
                                          <p:attrName>ppt_x</p:attrName>
                                        </p:attrNameLst>
                                      </p:cBhvr>
                                      <p:tavLst>
                                        <p:tav tm="0">
                                          <p:val>
                                            <p:strVal val="#ppt_x"/>
                                          </p:val>
                                        </p:tav>
                                        <p:tav tm="100000">
                                          <p:val>
                                            <p:strVal val="#ppt_x"/>
                                          </p:val>
                                        </p:tav>
                                      </p:tavLst>
                                    </p:anim>
                                    <p:anim calcmode="lin" valueType="num">
                                      <p:cBhvr additive="base">
                                        <p:cTn id="84" dur="500" fill="hold"/>
                                        <p:tgtEl>
                                          <p:spTgt spid="121877"/>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21878"/>
                                        </p:tgtEl>
                                        <p:attrNameLst>
                                          <p:attrName>style.visibility</p:attrName>
                                        </p:attrNameLst>
                                      </p:cBhvr>
                                      <p:to>
                                        <p:strVal val="visible"/>
                                      </p:to>
                                    </p:set>
                                    <p:anim calcmode="lin" valueType="num">
                                      <p:cBhvr additive="base">
                                        <p:cTn id="87" dur="500" fill="hold"/>
                                        <p:tgtEl>
                                          <p:spTgt spid="121878"/>
                                        </p:tgtEl>
                                        <p:attrNameLst>
                                          <p:attrName>ppt_x</p:attrName>
                                        </p:attrNameLst>
                                      </p:cBhvr>
                                      <p:tavLst>
                                        <p:tav tm="0">
                                          <p:val>
                                            <p:strVal val="#ppt_x"/>
                                          </p:val>
                                        </p:tav>
                                        <p:tav tm="100000">
                                          <p:val>
                                            <p:strVal val="#ppt_x"/>
                                          </p:val>
                                        </p:tav>
                                      </p:tavLst>
                                    </p:anim>
                                    <p:anim calcmode="lin" valueType="num">
                                      <p:cBhvr additive="base">
                                        <p:cTn id="88" dur="500" fill="hold"/>
                                        <p:tgtEl>
                                          <p:spTgt spid="121878"/>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21879"/>
                                        </p:tgtEl>
                                        <p:attrNameLst>
                                          <p:attrName>style.visibility</p:attrName>
                                        </p:attrNameLst>
                                      </p:cBhvr>
                                      <p:to>
                                        <p:strVal val="visible"/>
                                      </p:to>
                                    </p:set>
                                    <p:anim calcmode="lin" valueType="num">
                                      <p:cBhvr additive="base">
                                        <p:cTn id="91" dur="500" fill="hold"/>
                                        <p:tgtEl>
                                          <p:spTgt spid="121879"/>
                                        </p:tgtEl>
                                        <p:attrNameLst>
                                          <p:attrName>ppt_x</p:attrName>
                                        </p:attrNameLst>
                                      </p:cBhvr>
                                      <p:tavLst>
                                        <p:tav tm="0">
                                          <p:val>
                                            <p:strVal val="#ppt_x"/>
                                          </p:val>
                                        </p:tav>
                                        <p:tav tm="100000">
                                          <p:val>
                                            <p:strVal val="#ppt_x"/>
                                          </p:val>
                                        </p:tav>
                                      </p:tavLst>
                                    </p:anim>
                                    <p:anim calcmode="lin" valueType="num">
                                      <p:cBhvr additive="base">
                                        <p:cTn id="92" dur="500" fill="hold"/>
                                        <p:tgtEl>
                                          <p:spTgt spid="121879"/>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21880"/>
                                        </p:tgtEl>
                                        <p:attrNameLst>
                                          <p:attrName>style.visibility</p:attrName>
                                        </p:attrNameLst>
                                      </p:cBhvr>
                                      <p:to>
                                        <p:strVal val="visible"/>
                                      </p:to>
                                    </p:set>
                                    <p:anim calcmode="lin" valueType="num">
                                      <p:cBhvr additive="base">
                                        <p:cTn id="95" dur="500" fill="hold"/>
                                        <p:tgtEl>
                                          <p:spTgt spid="121880"/>
                                        </p:tgtEl>
                                        <p:attrNameLst>
                                          <p:attrName>ppt_x</p:attrName>
                                        </p:attrNameLst>
                                      </p:cBhvr>
                                      <p:tavLst>
                                        <p:tav tm="0">
                                          <p:val>
                                            <p:strVal val="#ppt_x"/>
                                          </p:val>
                                        </p:tav>
                                        <p:tav tm="100000">
                                          <p:val>
                                            <p:strVal val="#ppt_x"/>
                                          </p:val>
                                        </p:tav>
                                      </p:tavLst>
                                    </p:anim>
                                    <p:anim calcmode="lin" valueType="num">
                                      <p:cBhvr additive="base">
                                        <p:cTn id="96" dur="500" fill="hold"/>
                                        <p:tgtEl>
                                          <p:spTgt spid="121880"/>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21881"/>
                                        </p:tgtEl>
                                        <p:attrNameLst>
                                          <p:attrName>style.visibility</p:attrName>
                                        </p:attrNameLst>
                                      </p:cBhvr>
                                      <p:to>
                                        <p:strVal val="visible"/>
                                      </p:to>
                                    </p:set>
                                    <p:anim calcmode="lin" valueType="num">
                                      <p:cBhvr additive="base">
                                        <p:cTn id="99" dur="500" fill="hold"/>
                                        <p:tgtEl>
                                          <p:spTgt spid="121881"/>
                                        </p:tgtEl>
                                        <p:attrNameLst>
                                          <p:attrName>ppt_x</p:attrName>
                                        </p:attrNameLst>
                                      </p:cBhvr>
                                      <p:tavLst>
                                        <p:tav tm="0">
                                          <p:val>
                                            <p:strVal val="#ppt_x"/>
                                          </p:val>
                                        </p:tav>
                                        <p:tav tm="100000">
                                          <p:val>
                                            <p:strVal val="#ppt_x"/>
                                          </p:val>
                                        </p:tav>
                                      </p:tavLst>
                                    </p:anim>
                                    <p:anim calcmode="lin" valueType="num">
                                      <p:cBhvr additive="base">
                                        <p:cTn id="100" dur="500" fill="hold"/>
                                        <p:tgtEl>
                                          <p:spTgt spid="1218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0"/>
            <a:ext cx="8305800" cy="1285860"/>
          </a:xfrm>
        </p:spPr>
        <p:txBody>
          <a:bodyPr>
            <a:normAutofit/>
          </a:bodyPr>
          <a:lstStyle/>
          <a:p>
            <a:pPr algn="ctr"/>
            <a:r>
              <a:rPr lang="fa-IR" sz="4000" b="1" dirty="0">
                <a:cs typeface="B Nazanin" pitchFamily="2" charset="-78"/>
              </a:rPr>
              <a:t>نمونه پوشش های ساده</a:t>
            </a:r>
          </a:p>
        </p:txBody>
      </p:sp>
      <p:pic>
        <p:nvPicPr>
          <p:cNvPr id="122882" name="Picture 2" descr="1330"/>
          <p:cNvPicPr>
            <a:picLocks noChangeAspect="1" noChangeArrowheads="1"/>
          </p:cNvPicPr>
          <p:nvPr/>
        </p:nvPicPr>
        <p:blipFill>
          <a:blip r:embed="rId2"/>
          <a:srcRect/>
          <a:stretch>
            <a:fillRect/>
          </a:stretch>
        </p:blipFill>
        <p:spPr bwMode="auto">
          <a:xfrm>
            <a:off x="428596" y="128586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42910" y="2071678"/>
            <a:ext cx="589520" cy="369332"/>
          </a:xfrm>
          <a:prstGeom prst="rect">
            <a:avLst/>
          </a:prstGeom>
        </p:spPr>
        <p:txBody>
          <a:bodyPr wrap="none">
            <a:spAutoFit/>
          </a:bodyPr>
          <a:lstStyle/>
          <a:p>
            <a:r>
              <a:rPr lang="en-US" dirty="0"/>
              <a:t>1330</a:t>
            </a:r>
            <a:endParaRPr lang="fa-IR" dirty="0"/>
          </a:p>
        </p:txBody>
      </p:sp>
      <p:pic>
        <p:nvPicPr>
          <p:cNvPr id="122883" name="Picture 3" descr="1360"/>
          <p:cNvPicPr>
            <a:picLocks noChangeAspect="1" noChangeArrowheads="1"/>
          </p:cNvPicPr>
          <p:nvPr/>
        </p:nvPicPr>
        <p:blipFill>
          <a:blip r:embed="rId3"/>
          <a:srcRect/>
          <a:stretch>
            <a:fillRect/>
          </a:stretch>
        </p:blipFill>
        <p:spPr bwMode="auto">
          <a:xfrm>
            <a:off x="1928794" y="128586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143108" y="2000240"/>
            <a:ext cx="610424" cy="369332"/>
          </a:xfrm>
          <a:prstGeom prst="rect">
            <a:avLst/>
          </a:prstGeom>
        </p:spPr>
        <p:txBody>
          <a:bodyPr wrap="none">
            <a:spAutoFit/>
          </a:bodyPr>
          <a:lstStyle/>
          <a:p>
            <a:r>
              <a:rPr lang="en-US" dirty="0"/>
              <a:t>1360</a:t>
            </a:r>
            <a:endParaRPr lang="fa-IR" dirty="0"/>
          </a:p>
        </p:txBody>
      </p:sp>
      <p:pic>
        <p:nvPicPr>
          <p:cNvPr id="122884" name="Picture 4" descr="1370"/>
          <p:cNvPicPr>
            <a:picLocks noChangeAspect="1" noChangeArrowheads="1"/>
          </p:cNvPicPr>
          <p:nvPr/>
        </p:nvPicPr>
        <p:blipFill>
          <a:blip r:embed="rId4"/>
          <a:srcRect/>
          <a:stretch>
            <a:fillRect/>
          </a:stretch>
        </p:blipFill>
        <p:spPr bwMode="auto">
          <a:xfrm>
            <a:off x="3428992" y="128586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3714744" y="2000240"/>
            <a:ext cx="650819" cy="369332"/>
          </a:xfrm>
          <a:prstGeom prst="rect">
            <a:avLst/>
          </a:prstGeom>
        </p:spPr>
        <p:txBody>
          <a:bodyPr wrap="none">
            <a:spAutoFit/>
          </a:bodyPr>
          <a:lstStyle/>
          <a:p>
            <a:r>
              <a:rPr lang="en-US" dirty="0"/>
              <a:t>1370 </a:t>
            </a:r>
            <a:endParaRPr lang="fa-IR" dirty="0"/>
          </a:p>
        </p:txBody>
      </p:sp>
      <p:pic>
        <p:nvPicPr>
          <p:cNvPr id="122885" name="Picture 5" descr="1380"/>
          <p:cNvPicPr>
            <a:picLocks noChangeAspect="1" noChangeArrowheads="1"/>
          </p:cNvPicPr>
          <p:nvPr/>
        </p:nvPicPr>
        <p:blipFill>
          <a:blip r:embed="rId5"/>
          <a:srcRect/>
          <a:stretch>
            <a:fillRect/>
          </a:stretch>
        </p:blipFill>
        <p:spPr bwMode="auto">
          <a:xfrm>
            <a:off x="4857752" y="128586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5072066" y="2000240"/>
            <a:ext cx="608820" cy="369332"/>
          </a:xfrm>
          <a:prstGeom prst="rect">
            <a:avLst/>
          </a:prstGeom>
        </p:spPr>
        <p:txBody>
          <a:bodyPr wrap="none">
            <a:spAutoFit/>
          </a:bodyPr>
          <a:lstStyle/>
          <a:p>
            <a:r>
              <a:rPr lang="en-US" dirty="0"/>
              <a:t>1380</a:t>
            </a:r>
            <a:endParaRPr lang="fa-IR" dirty="0"/>
          </a:p>
        </p:txBody>
      </p:sp>
      <p:pic>
        <p:nvPicPr>
          <p:cNvPr id="122886" name="Picture 6" descr="1390"/>
          <p:cNvPicPr>
            <a:picLocks noChangeAspect="1" noChangeArrowheads="1"/>
          </p:cNvPicPr>
          <p:nvPr/>
        </p:nvPicPr>
        <p:blipFill>
          <a:blip r:embed="rId6"/>
          <a:srcRect/>
          <a:stretch>
            <a:fillRect/>
          </a:stretch>
        </p:blipFill>
        <p:spPr bwMode="auto">
          <a:xfrm>
            <a:off x="6357950" y="128586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6572264" y="2000240"/>
            <a:ext cx="612026" cy="369332"/>
          </a:xfrm>
          <a:prstGeom prst="rect">
            <a:avLst/>
          </a:prstGeom>
        </p:spPr>
        <p:txBody>
          <a:bodyPr wrap="none">
            <a:spAutoFit/>
          </a:bodyPr>
          <a:lstStyle/>
          <a:p>
            <a:r>
              <a:rPr lang="en-US" dirty="0"/>
              <a:t>1390</a:t>
            </a:r>
            <a:endParaRPr lang="fa-IR" dirty="0"/>
          </a:p>
        </p:txBody>
      </p:sp>
      <p:pic>
        <p:nvPicPr>
          <p:cNvPr id="122887" name="Picture 7" descr="1400"/>
          <p:cNvPicPr>
            <a:picLocks noChangeAspect="1" noChangeArrowheads="1"/>
          </p:cNvPicPr>
          <p:nvPr/>
        </p:nvPicPr>
        <p:blipFill>
          <a:blip r:embed="rId7"/>
          <a:srcRect/>
          <a:stretch>
            <a:fillRect/>
          </a:stretch>
        </p:blipFill>
        <p:spPr bwMode="auto">
          <a:xfrm>
            <a:off x="7858148" y="1285860"/>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8072462" y="2000240"/>
            <a:ext cx="628697" cy="369332"/>
          </a:xfrm>
          <a:prstGeom prst="rect">
            <a:avLst/>
          </a:prstGeom>
        </p:spPr>
        <p:txBody>
          <a:bodyPr wrap="none">
            <a:spAutoFit/>
          </a:bodyPr>
          <a:lstStyle/>
          <a:p>
            <a:r>
              <a:rPr lang="en-US" dirty="0"/>
              <a:t>1400</a:t>
            </a:r>
            <a:endParaRPr lang="fa-IR" dirty="0"/>
          </a:p>
        </p:txBody>
      </p:sp>
      <p:pic>
        <p:nvPicPr>
          <p:cNvPr id="122888" name="Picture 8" descr="1430"/>
          <p:cNvPicPr>
            <a:picLocks noChangeAspect="1" noChangeArrowheads="1"/>
          </p:cNvPicPr>
          <p:nvPr/>
        </p:nvPicPr>
        <p:blipFill>
          <a:blip r:embed="rId8"/>
          <a:srcRect/>
          <a:stretch>
            <a:fillRect/>
          </a:stretch>
        </p:blipFill>
        <p:spPr bwMode="auto">
          <a:xfrm>
            <a:off x="428596" y="2643182"/>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p:cNvSpPr/>
          <p:nvPr/>
        </p:nvSpPr>
        <p:spPr>
          <a:xfrm>
            <a:off x="642910" y="3429000"/>
            <a:ext cx="607218" cy="369332"/>
          </a:xfrm>
          <a:prstGeom prst="rect">
            <a:avLst/>
          </a:prstGeom>
        </p:spPr>
        <p:txBody>
          <a:bodyPr wrap="none">
            <a:spAutoFit/>
          </a:bodyPr>
          <a:lstStyle/>
          <a:p>
            <a:r>
              <a:rPr lang="en-US" dirty="0"/>
              <a:t>1430</a:t>
            </a:r>
            <a:endParaRPr lang="fa-IR" dirty="0"/>
          </a:p>
        </p:txBody>
      </p:sp>
      <p:pic>
        <p:nvPicPr>
          <p:cNvPr id="122889" name="Picture 9" descr="1440"/>
          <p:cNvPicPr>
            <a:picLocks noChangeAspect="1" noChangeArrowheads="1"/>
          </p:cNvPicPr>
          <p:nvPr/>
        </p:nvPicPr>
        <p:blipFill>
          <a:blip r:embed="rId9"/>
          <a:srcRect/>
          <a:stretch>
            <a:fillRect/>
          </a:stretch>
        </p:blipFill>
        <p:spPr bwMode="auto">
          <a:xfrm>
            <a:off x="1928794" y="2643182"/>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p:cNvSpPr/>
          <p:nvPr/>
        </p:nvSpPr>
        <p:spPr>
          <a:xfrm>
            <a:off x="2143108" y="3357562"/>
            <a:ext cx="625491" cy="369332"/>
          </a:xfrm>
          <a:prstGeom prst="rect">
            <a:avLst/>
          </a:prstGeom>
        </p:spPr>
        <p:txBody>
          <a:bodyPr wrap="none">
            <a:spAutoFit/>
          </a:bodyPr>
          <a:lstStyle/>
          <a:p>
            <a:r>
              <a:rPr lang="en-US" dirty="0"/>
              <a:t>1440</a:t>
            </a:r>
            <a:endParaRPr lang="fa-IR" dirty="0"/>
          </a:p>
        </p:txBody>
      </p:sp>
      <p:pic>
        <p:nvPicPr>
          <p:cNvPr id="122890" name="Picture 10" descr="1450"/>
          <p:cNvPicPr>
            <a:picLocks noChangeAspect="1" noChangeArrowheads="1"/>
          </p:cNvPicPr>
          <p:nvPr/>
        </p:nvPicPr>
        <p:blipFill>
          <a:blip r:embed="rId10"/>
          <a:srcRect/>
          <a:stretch>
            <a:fillRect/>
          </a:stretch>
        </p:blipFill>
        <p:spPr bwMode="auto">
          <a:xfrm>
            <a:off x="3428992" y="2643182"/>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a:xfrm>
            <a:off x="3643306" y="3357562"/>
            <a:ext cx="607025" cy="369332"/>
          </a:xfrm>
          <a:prstGeom prst="rect">
            <a:avLst/>
          </a:prstGeom>
        </p:spPr>
        <p:txBody>
          <a:bodyPr wrap="none">
            <a:spAutoFit/>
          </a:bodyPr>
          <a:lstStyle/>
          <a:p>
            <a:r>
              <a:rPr lang="en-US" dirty="0"/>
              <a:t>1450</a:t>
            </a:r>
            <a:endParaRPr lang="fa-IR" dirty="0"/>
          </a:p>
        </p:txBody>
      </p:sp>
      <p:pic>
        <p:nvPicPr>
          <p:cNvPr id="122891" name="Picture 11" descr="1460"/>
          <p:cNvPicPr>
            <a:picLocks noChangeAspect="1" noChangeArrowheads="1"/>
          </p:cNvPicPr>
          <p:nvPr/>
        </p:nvPicPr>
        <p:blipFill>
          <a:blip r:embed="rId11"/>
          <a:srcRect/>
          <a:stretch>
            <a:fillRect/>
          </a:stretch>
        </p:blipFill>
        <p:spPr bwMode="auto">
          <a:xfrm>
            <a:off x="4857752" y="2643182"/>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5072066" y="3357562"/>
            <a:ext cx="628697" cy="369332"/>
          </a:xfrm>
          <a:prstGeom prst="rect">
            <a:avLst/>
          </a:prstGeom>
        </p:spPr>
        <p:txBody>
          <a:bodyPr wrap="none">
            <a:spAutoFit/>
          </a:bodyPr>
          <a:lstStyle/>
          <a:p>
            <a:r>
              <a:rPr lang="en-US" dirty="0"/>
              <a:t>1460</a:t>
            </a:r>
            <a:endParaRPr lang="fa-IR" dirty="0"/>
          </a:p>
        </p:txBody>
      </p:sp>
      <p:pic>
        <p:nvPicPr>
          <p:cNvPr id="122892" name="Picture 12" descr="1470"/>
          <p:cNvPicPr>
            <a:picLocks noChangeAspect="1" noChangeArrowheads="1"/>
          </p:cNvPicPr>
          <p:nvPr/>
        </p:nvPicPr>
        <p:blipFill>
          <a:blip r:embed="rId12"/>
          <a:srcRect/>
          <a:stretch>
            <a:fillRect/>
          </a:stretch>
        </p:blipFill>
        <p:spPr bwMode="auto">
          <a:xfrm>
            <a:off x="6357950" y="2643182"/>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Rectangle 23"/>
          <p:cNvSpPr/>
          <p:nvPr/>
        </p:nvSpPr>
        <p:spPr>
          <a:xfrm>
            <a:off x="6572264" y="3357562"/>
            <a:ext cx="607987" cy="369332"/>
          </a:xfrm>
          <a:prstGeom prst="rect">
            <a:avLst/>
          </a:prstGeom>
        </p:spPr>
        <p:txBody>
          <a:bodyPr wrap="none">
            <a:spAutoFit/>
          </a:bodyPr>
          <a:lstStyle/>
          <a:p>
            <a:r>
              <a:rPr lang="en-US" dirty="0"/>
              <a:t>1470</a:t>
            </a:r>
            <a:endParaRPr lang="fa-IR" dirty="0"/>
          </a:p>
        </p:txBody>
      </p:sp>
      <p:pic>
        <p:nvPicPr>
          <p:cNvPr id="122893" name="Picture 13" descr="1500"/>
          <p:cNvPicPr>
            <a:picLocks noChangeAspect="1" noChangeArrowheads="1"/>
          </p:cNvPicPr>
          <p:nvPr/>
        </p:nvPicPr>
        <p:blipFill>
          <a:blip r:embed="rId13"/>
          <a:srcRect/>
          <a:stretch>
            <a:fillRect/>
          </a:stretch>
        </p:blipFill>
        <p:spPr bwMode="auto">
          <a:xfrm>
            <a:off x="7858148" y="2643182"/>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Rectangle 25"/>
          <p:cNvSpPr/>
          <p:nvPr/>
        </p:nvSpPr>
        <p:spPr>
          <a:xfrm>
            <a:off x="8072462" y="3357562"/>
            <a:ext cx="612475" cy="369332"/>
          </a:xfrm>
          <a:prstGeom prst="rect">
            <a:avLst/>
          </a:prstGeom>
        </p:spPr>
        <p:txBody>
          <a:bodyPr wrap="none">
            <a:spAutoFit/>
          </a:bodyPr>
          <a:lstStyle/>
          <a:p>
            <a:r>
              <a:rPr lang="en-US" dirty="0"/>
              <a:t>1500</a:t>
            </a:r>
            <a:endParaRPr lang="fa-IR" dirty="0"/>
          </a:p>
        </p:txBody>
      </p:sp>
      <p:pic>
        <p:nvPicPr>
          <p:cNvPr id="122894" name="Picture 14" descr="1510"/>
          <p:cNvPicPr>
            <a:picLocks noChangeAspect="1" noChangeArrowheads="1"/>
          </p:cNvPicPr>
          <p:nvPr/>
        </p:nvPicPr>
        <p:blipFill>
          <a:blip r:embed="rId14"/>
          <a:srcRect/>
          <a:stretch>
            <a:fillRect/>
          </a:stretch>
        </p:blipFill>
        <p:spPr bwMode="auto">
          <a:xfrm>
            <a:off x="428596" y="4000504"/>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Rectangle 27"/>
          <p:cNvSpPr/>
          <p:nvPr/>
        </p:nvSpPr>
        <p:spPr>
          <a:xfrm>
            <a:off x="642910" y="4786322"/>
            <a:ext cx="562975" cy="369332"/>
          </a:xfrm>
          <a:prstGeom prst="rect">
            <a:avLst/>
          </a:prstGeom>
        </p:spPr>
        <p:txBody>
          <a:bodyPr wrap="none">
            <a:spAutoFit/>
          </a:bodyPr>
          <a:lstStyle/>
          <a:p>
            <a:r>
              <a:rPr lang="en-US" dirty="0"/>
              <a:t>1510</a:t>
            </a:r>
            <a:endParaRPr lang="fa-IR" dirty="0"/>
          </a:p>
        </p:txBody>
      </p:sp>
      <p:pic>
        <p:nvPicPr>
          <p:cNvPr id="122895" name="Picture 15" descr="1670"/>
          <p:cNvPicPr>
            <a:picLocks noChangeAspect="1" noChangeArrowheads="1"/>
          </p:cNvPicPr>
          <p:nvPr/>
        </p:nvPicPr>
        <p:blipFill>
          <a:blip r:embed="rId15"/>
          <a:srcRect/>
          <a:stretch>
            <a:fillRect/>
          </a:stretch>
        </p:blipFill>
        <p:spPr bwMode="auto">
          <a:xfrm>
            <a:off x="1928794" y="4000504"/>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Rectangle 29"/>
          <p:cNvSpPr/>
          <p:nvPr/>
        </p:nvSpPr>
        <p:spPr>
          <a:xfrm>
            <a:off x="2143108" y="4786322"/>
            <a:ext cx="616836" cy="369332"/>
          </a:xfrm>
          <a:prstGeom prst="rect">
            <a:avLst/>
          </a:prstGeom>
        </p:spPr>
        <p:txBody>
          <a:bodyPr wrap="none">
            <a:spAutoFit/>
          </a:bodyPr>
          <a:lstStyle/>
          <a:p>
            <a:r>
              <a:rPr lang="en-US" dirty="0"/>
              <a:t>1670</a:t>
            </a:r>
            <a:endParaRPr lang="fa-IR" dirty="0"/>
          </a:p>
        </p:txBody>
      </p:sp>
      <p:pic>
        <p:nvPicPr>
          <p:cNvPr id="122896" name="Picture 16" descr="1680"/>
          <p:cNvPicPr>
            <a:picLocks noChangeAspect="1" noChangeArrowheads="1"/>
          </p:cNvPicPr>
          <p:nvPr/>
        </p:nvPicPr>
        <p:blipFill>
          <a:blip r:embed="rId16"/>
          <a:srcRect/>
          <a:stretch>
            <a:fillRect/>
          </a:stretch>
        </p:blipFill>
        <p:spPr bwMode="auto">
          <a:xfrm>
            <a:off x="3428992" y="4000504"/>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2" name="Rectangle 31"/>
          <p:cNvSpPr/>
          <p:nvPr/>
        </p:nvSpPr>
        <p:spPr>
          <a:xfrm>
            <a:off x="3643306" y="4714884"/>
            <a:ext cx="630301" cy="369332"/>
          </a:xfrm>
          <a:prstGeom prst="rect">
            <a:avLst/>
          </a:prstGeom>
        </p:spPr>
        <p:txBody>
          <a:bodyPr wrap="none">
            <a:spAutoFit/>
          </a:bodyPr>
          <a:lstStyle/>
          <a:p>
            <a:r>
              <a:rPr lang="en-US" dirty="0"/>
              <a:t>1680</a:t>
            </a:r>
            <a:endParaRPr lang="fa-IR" dirty="0"/>
          </a:p>
        </p:txBody>
      </p:sp>
      <p:pic>
        <p:nvPicPr>
          <p:cNvPr id="122897" name="Picture 17" descr="1690"/>
          <p:cNvPicPr>
            <a:picLocks noChangeAspect="1" noChangeArrowheads="1"/>
          </p:cNvPicPr>
          <p:nvPr/>
        </p:nvPicPr>
        <p:blipFill>
          <a:blip r:embed="rId17"/>
          <a:srcRect/>
          <a:stretch>
            <a:fillRect/>
          </a:stretch>
        </p:blipFill>
        <p:spPr bwMode="auto">
          <a:xfrm>
            <a:off x="4929190" y="4000504"/>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4" name="Rectangle 33"/>
          <p:cNvSpPr/>
          <p:nvPr/>
        </p:nvSpPr>
        <p:spPr>
          <a:xfrm>
            <a:off x="5143504" y="4714884"/>
            <a:ext cx="633507" cy="369332"/>
          </a:xfrm>
          <a:prstGeom prst="rect">
            <a:avLst/>
          </a:prstGeom>
        </p:spPr>
        <p:txBody>
          <a:bodyPr wrap="none">
            <a:spAutoFit/>
          </a:bodyPr>
          <a:lstStyle/>
          <a:p>
            <a:r>
              <a:rPr lang="en-US" dirty="0"/>
              <a:t>1690</a:t>
            </a:r>
            <a:endParaRPr lang="fa-IR" dirty="0"/>
          </a:p>
        </p:txBody>
      </p:sp>
      <p:pic>
        <p:nvPicPr>
          <p:cNvPr id="122898" name="Picture 18" descr="1720"/>
          <p:cNvPicPr>
            <a:picLocks noChangeAspect="1" noChangeArrowheads="1"/>
          </p:cNvPicPr>
          <p:nvPr/>
        </p:nvPicPr>
        <p:blipFill>
          <a:blip r:embed="rId18"/>
          <a:srcRect/>
          <a:stretch>
            <a:fillRect/>
          </a:stretch>
        </p:blipFill>
        <p:spPr bwMode="auto">
          <a:xfrm>
            <a:off x="6357950" y="4000504"/>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 name="Rectangle 35"/>
          <p:cNvSpPr/>
          <p:nvPr/>
        </p:nvSpPr>
        <p:spPr>
          <a:xfrm>
            <a:off x="6572264" y="4714884"/>
            <a:ext cx="602857" cy="369332"/>
          </a:xfrm>
          <a:prstGeom prst="rect">
            <a:avLst/>
          </a:prstGeom>
        </p:spPr>
        <p:txBody>
          <a:bodyPr wrap="none">
            <a:spAutoFit/>
          </a:bodyPr>
          <a:lstStyle/>
          <a:p>
            <a:r>
              <a:rPr lang="en-US" dirty="0"/>
              <a:t>1720</a:t>
            </a:r>
            <a:endParaRPr lang="fa-IR" dirty="0"/>
          </a:p>
        </p:txBody>
      </p:sp>
      <p:pic>
        <p:nvPicPr>
          <p:cNvPr id="122899" name="Picture 19" descr="1730"/>
          <p:cNvPicPr>
            <a:picLocks noChangeAspect="1" noChangeArrowheads="1"/>
          </p:cNvPicPr>
          <p:nvPr/>
        </p:nvPicPr>
        <p:blipFill>
          <a:blip r:embed="rId19"/>
          <a:srcRect/>
          <a:stretch>
            <a:fillRect/>
          </a:stretch>
        </p:blipFill>
        <p:spPr bwMode="auto">
          <a:xfrm>
            <a:off x="7858148" y="4000504"/>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8" name="Rectangle 37"/>
          <p:cNvSpPr/>
          <p:nvPr/>
        </p:nvSpPr>
        <p:spPr>
          <a:xfrm>
            <a:off x="8072462" y="4714884"/>
            <a:ext cx="597599" cy="369332"/>
          </a:xfrm>
          <a:prstGeom prst="rect">
            <a:avLst/>
          </a:prstGeom>
        </p:spPr>
        <p:txBody>
          <a:bodyPr wrap="none">
            <a:spAutoFit/>
          </a:bodyPr>
          <a:lstStyle/>
          <a:p>
            <a:r>
              <a:rPr lang="en-US" dirty="0"/>
              <a:t>1730</a:t>
            </a:r>
            <a:endParaRPr lang="fa-IR" dirty="0"/>
          </a:p>
        </p:txBody>
      </p:sp>
      <p:pic>
        <p:nvPicPr>
          <p:cNvPr id="122900" name="Picture 20" descr="1740"/>
          <p:cNvPicPr>
            <a:picLocks noChangeAspect="1" noChangeArrowheads="1"/>
          </p:cNvPicPr>
          <p:nvPr/>
        </p:nvPicPr>
        <p:blipFill>
          <a:blip r:embed="rId20"/>
          <a:srcRect/>
          <a:stretch>
            <a:fillRect/>
          </a:stretch>
        </p:blipFill>
        <p:spPr bwMode="auto">
          <a:xfrm>
            <a:off x="428596" y="5357826"/>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0" name="Rectangle 39"/>
          <p:cNvSpPr/>
          <p:nvPr/>
        </p:nvSpPr>
        <p:spPr>
          <a:xfrm>
            <a:off x="714348" y="6143644"/>
            <a:ext cx="595548" cy="369332"/>
          </a:xfrm>
          <a:prstGeom prst="rect">
            <a:avLst/>
          </a:prstGeom>
        </p:spPr>
        <p:txBody>
          <a:bodyPr wrap="none">
            <a:spAutoFit/>
          </a:bodyPr>
          <a:lstStyle/>
          <a:p>
            <a:r>
              <a:rPr lang="en-US" dirty="0"/>
              <a:t>1740</a:t>
            </a:r>
            <a:endParaRPr lang="fa-IR" dirty="0"/>
          </a:p>
        </p:txBody>
      </p:sp>
      <p:pic>
        <p:nvPicPr>
          <p:cNvPr id="122901" name="Picture 21" descr="1750"/>
          <p:cNvPicPr>
            <a:picLocks noChangeAspect="1" noChangeArrowheads="1"/>
          </p:cNvPicPr>
          <p:nvPr/>
        </p:nvPicPr>
        <p:blipFill>
          <a:blip r:embed="rId21"/>
          <a:srcRect/>
          <a:stretch>
            <a:fillRect/>
          </a:stretch>
        </p:blipFill>
        <p:spPr bwMode="auto">
          <a:xfrm>
            <a:off x="1928794" y="5357826"/>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2" name="Rectangle 41"/>
          <p:cNvSpPr/>
          <p:nvPr/>
        </p:nvSpPr>
        <p:spPr>
          <a:xfrm>
            <a:off x="2143108" y="6143644"/>
            <a:ext cx="596252" cy="369332"/>
          </a:xfrm>
          <a:prstGeom prst="rect">
            <a:avLst/>
          </a:prstGeom>
        </p:spPr>
        <p:txBody>
          <a:bodyPr wrap="none">
            <a:spAutoFit/>
          </a:bodyPr>
          <a:lstStyle/>
          <a:p>
            <a:r>
              <a:rPr lang="en-US" dirty="0"/>
              <a:t>1750</a:t>
            </a:r>
            <a:endParaRPr lang="fa-IR" dirty="0"/>
          </a:p>
        </p:txBody>
      </p:sp>
      <p:pic>
        <p:nvPicPr>
          <p:cNvPr id="122902" name="Picture 22" descr="1760"/>
          <p:cNvPicPr>
            <a:picLocks noChangeAspect="1" noChangeArrowheads="1"/>
          </p:cNvPicPr>
          <p:nvPr/>
        </p:nvPicPr>
        <p:blipFill>
          <a:blip r:embed="rId22"/>
          <a:srcRect/>
          <a:stretch>
            <a:fillRect/>
          </a:stretch>
        </p:blipFill>
        <p:spPr bwMode="auto">
          <a:xfrm>
            <a:off x="3428992" y="5357826"/>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4" name="Rectangle 43"/>
          <p:cNvSpPr/>
          <p:nvPr/>
        </p:nvSpPr>
        <p:spPr>
          <a:xfrm>
            <a:off x="3643306" y="6143644"/>
            <a:ext cx="673389" cy="369332"/>
          </a:xfrm>
          <a:prstGeom prst="rect">
            <a:avLst/>
          </a:prstGeom>
        </p:spPr>
        <p:txBody>
          <a:bodyPr wrap="none">
            <a:spAutoFit/>
          </a:bodyPr>
          <a:lstStyle/>
          <a:p>
            <a:r>
              <a:rPr lang="en-US" dirty="0"/>
              <a:t>1760 </a:t>
            </a:r>
            <a:endParaRPr lang="fa-IR" dirty="0"/>
          </a:p>
        </p:txBody>
      </p:sp>
      <p:pic>
        <p:nvPicPr>
          <p:cNvPr id="122903" name="Picture 23" descr="1790"/>
          <p:cNvPicPr>
            <a:picLocks noChangeAspect="1" noChangeArrowheads="1"/>
          </p:cNvPicPr>
          <p:nvPr/>
        </p:nvPicPr>
        <p:blipFill>
          <a:blip r:embed="rId23"/>
          <a:srcRect/>
          <a:stretch>
            <a:fillRect/>
          </a:stretch>
        </p:blipFill>
        <p:spPr bwMode="auto">
          <a:xfrm>
            <a:off x="4929190" y="5357826"/>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6" name="Rectangle 45"/>
          <p:cNvSpPr/>
          <p:nvPr/>
        </p:nvSpPr>
        <p:spPr>
          <a:xfrm>
            <a:off x="5143504" y="6143644"/>
            <a:ext cx="613886" cy="369332"/>
          </a:xfrm>
          <a:prstGeom prst="rect">
            <a:avLst/>
          </a:prstGeom>
        </p:spPr>
        <p:txBody>
          <a:bodyPr wrap="none">
            <a:spAutoFit/>
          </a:bodyPr>
          <a:lstStyle/>
          <a:p>
            <a:r>
              <a:rPr lang="en-US" dirty="0"/>
              <a:t>1790</a:t>
            </a:r>
            <a:endParaRPr lang="fa-IR" dirty="0"/>
          </a:p>
        </p:txBody>
      </p:sp>
      <p:pic>
        <p:nvPicPr>
          <p:cNvPr id="122904" name="Picture 24" descr="1820"/>
          <p:cNvPicPr>
            <a:picLocks noChangeAspect="1" noChangeArrowheads="1"/>
          </p:cNvPicPr>
          <p:nvPr/>
        </p:nvPicPr>
        <p:blipFill>
          <a:blip r:embed="rId24"/>
          <a:srcRect/>
          <a:stretch>
            <a:fillRect/>
          </a:stretch>
        </p:blipFill>
        <p:spPr bwMode="auto">
          <a:xfrm>
            <a:off x="6357950" y="5357826"/>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8" name="Rectangle 47"/>
          <p:cNvSpPr/>
          <p:nvPr/>
        </p:nvSpPr>
        <p:spPr>
          <a:xfrm>
            <a:off x="6572264" y="6143644"/>
            <a:ext cx="671786" cy="369332"/>
          </a:xfrm>
          <a:prstGeom prst="rect">
            <a:avLst/>
          </a:prstGeom>
        </p:spPr>
        <p:txBody>
          <a:bodyPr wrap="none">
            <a:spAutoFit/>
          </a:bodyPr>
          <a:lstStyle/>
          <a:p>
            <a:r>
              <a:rPr lang="en-US" dirty="0"/>
              <a:t>1820 </a:t>
            </a:r>
            <a:endParaRPr lang="fa-IR" dirty="0"/>
          </a:p>
        </p:txBody>
      </p:sp>
      <p:pic>
        <p:nvPicPr>
          <p:cNvPr id="122905" name="Picture 25" descr="1800"/>
          <p:cNvPicPr>
            <a:picLocks noChangeAspect="1" noChangeArrowheads="1"/>
          </p:cNvPicPr>
          <p:nvPr/>
        </p:nvPicPr>
        <p:blipFill>
          <a:blip r:embed="rId25"/>
          <a:srcRect/>
          <a:stretch>
            <a:fillRect/>
          </a:stretch>
        </p:blipFill>
        <p:spPr bwMode="auto">
          <a:xfrm>
            <a:off x="7858148" y="5357826"/>
            <a:ext cx="95250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0" name="Rectangle 49"/>
          <p:cNvSpPr/>
          <p:nvPr/>
        </p:nvSpPr>
        <p:spPr>
          <a:xfrm>
            <a:off x="8072462" y="6143644"/>
            <a:ext cx="630301" cy="369332"/>
          </a:xfrm>
          <a:prstGeom prst="rect">
            <a:avLst/>
          </a:prstGeom>
        </p:spPr>
        <p:txBody>
          <a:bodyPr wrap="none">
            <a:spAutoFit/>
          </a:bodyPr>
          <a:lstStyle/>
          <a:p>
            <a:r>
              <a:rPr lang="en-US" dirty="0"/>
              <a:t>1800</a:t>
            </a:r>
            <a:endParaRPr lang="fa-I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1"/>
                                        </p:tgtEl>
                                        <p:attrNameLst>
                                          <p:attrName>style.visibility</p:attrName>
                                        </p:attrNameLst>
                                      </p:cBhvr>
                                      <p:to>
                                        <p:strVal val="visible"/>
                                      </p:to>
                                    </p:set>
                                    <p:anim calcmode="lin" valueType="num">
                                      <p:cBhvr additive="base">
                                        <p:cTn id="7" dur="500" fill="hold"/>
                                        <p:tgtEl>
                                          <p:spTgt spid="122901"/>
                                        </p:tgtEl>
                                        <p:attrNameLst>
                                          <p:attrName>ppt_x</p:attrName>
                                        </p:attrNameLst>
                                      </p:cBhvr>
                                      <p:tavLst>
                                        <p:tav tm="0">
                                          <p:val>
                                            <p:strVal val="#ppt_x"/>
                                          </p:val>
                                        </p:tav>
                                        <p:tav tm="100000">
                                          <p:val>
                                            <p:strVal val="#ppt_x"/>
                                          </p:val>
                                        </p:tav>
                                      </p:tavLst>
                                    </p:anim>
                                    <p:anim calcmode="lin" valueType="num">
                                      <p:cBhvr additive="base">
                                        <p:cTn id="8" dur="500" fill="hold"/>
                                        <p:tgtEl>
                                          <p:spTgt spid="12290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2902"/>
                                        </p:tgtEl>
                                        <p:attrNameLst>
                                          <p:attrName>style.visibility</p:attrName>
                                        </p:attrNameLst>
                                      </p:cBhvr>
                                      <p:to>
                                        <p:strVal val="visible"/>
                                      </p:to>
                                    </p:set>
                                    <p:anim calcmode="lin" valueType="num">
                                      <p:cBhvr additive="base">
                                        <p:cTn id="11" dur="500" fill="hold"/>
                                        <p:tgtEl>
                                          <p:spTgt spid="122902"/>
                                        </p:tgtEl>
                                        <p:attrNameLst>
                                          <p:attrName>ppt_x</p:attrName>
                                        </p:attrNameLst>
                                      </p:cBhvr>
                                      <p:tavLst>
                                        <p:tav tm="0">
                                          <p:val>
                                            <p:strVal val="#ppt_x"/>
                                          </p:val>
                                        </p:tav>
                                        <p:tav tm="100000">
                                          <p:val>
                                            <p:strVal val="#ppt_x"/>
                                          </p:val>
                                        </p:tav>
                                      </p:tavLst>
                                    </p:anim>
                                    <p:anim calcmode="lin" valueType="num">
                                      <p:cBhvr additive="base">
                                        <p:cTn id="12" dur="500" fill="hold"/>
                                        <p:tgtEl>
                                          <p:spTgt spid="12290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2903"/>
                                        </p:tgtEl>
                                        <p:attrNameLst>
                                          <p:attrName>style.visibility</p:attrName>
                                        </p:attrNameLst>
                                      </p:cBhvr>
                                      <p:to>
                                        <p:strVal val="visible"/>
                                      </p:to>
                                    </p:set>
                                    <p:anim calcmode="lin" valueType="num">
                                      <p:cBhvr additive="base">
                                        <p:cTn id="15" dur="500" fill="hold"/>
                                        <p:tgtEl>
                                          <p:spTgt spid="122903"/>
                                        </p:tgtEl>
                                        <p:attrNameLst>
                                          <p:attrName>ppt_x</p:attrName>
                                        </p:attrNameLst>
                                      </p:cBhvr>
                                      <p:tavLst>
                                        <p:tav tm="0">
                                          <p:val>
                                            <p:strVal val="#ppt_x"/>
                                          </p:val>
                                        </p:tav>
                                        <p:tav tm="100000">
                                          <p:val>
                                            <p:strVal val="#ppt_x"/>
                                          </p:val>
                                        </p:tav>
                                      </p:tavLst>
                                    </p:anim>
                                    <p:anim calcmode="lin" valueType="num">
                                      <p:cBhvr additive="base">
                                        <p:cTn id="16" dur="500" fill="hold"/>
                                        <p:tgtEl>
                                          <p:spTgt spid="12290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2904"/>
                                        </p:tgtEl>
                                        <p:attrNameLst>
                                          <p:attrName>style.visibility</p:attrName>
                                        </p:attrNameLst>
                                      </p:cBhvr>
                                      <p:to>
                                        <p:strVal val="visible"/>
                                      </p:to>
                                    </p:set>
                                    <p:anim calcmode="lin" valueType="num">
                                      <p:cBhvr additive="base">
                                        <p:cTn id="19" dur="500" fill="hold"/>
                                        <p:tgtEl>
                                          <p:spTgt spid="122904"/>
                                        </p:tgtEl>
                                        <p:attrNameLst>
                                          <p:attrName>ppt_x</p:attrName>
                                        </p:attrNameLst>
                                      </p:cBhvr>
                                      <p:tavLst>
                                        <p:tav tm="0">
                                          <p:val>
                                            <p:strVal val="#ppt_x"/>
                                          </p:val>
                                        </p:tav>
                                        <p:tav tm="100000">
                                          <p:val>
                                            <p:strVal val="#ppt_x"/>
                                          </p:val>
                                        </p:tav>
                                      </p:tavLst>
                                    </p:anim>
                                    <p:anim calcmode="lin" valueType="num">
                                      <p:cBhvr additive="base">
                                        <p:cTn id="20" dur="500" fill="hold"/>
                                        <p:tgtEl>
                                          <p:spTgt spid="12290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2905"/>
                                        </p:tgtEl>
                                        <p:attrNameLst>
                                          <p:attrName>style.visibility</p:attrName>
                                        </p:attrNameLst>
                                      </p:cBhvr>
                                      <p:to>
                                        <p:strVal val="visible"/>
                                      </p:to>
                                    </p:set>
                                    <p:anim calcmode="lin" valueType="num">
                                      <p:cBhvr additive="base">
                                        <p:cTn id="23" dur="500" fill="hold"/>
                                        <p:tgtEl>
                                          <p:spTgt spid="122905"/>
                                        </p:tgtEl>
                                        <p:attrNameLst>
                                          <p:attrName>ppt_x</p:attrName>
                                        </p:attrNameLst>
                                      </p:cBhvr>
                                      <p:tavLst>
                                        <p:tav tm="0">
                                          <p:val>
                                            <p:strVal val="#ppt_x"/>
                                          </p:val>
                                        </p:tav>
                                        <p:tav tm="100000">
                                          <p:val>
                                            <p:strVal val="#ppt_x"/>
                                          </p:val>
                                        </p:tav>
                                      </p:tavLst>
                                    </p:anim>
                                    <p:anim calcmode="lin" valueType="num">
                                      <p:cBhvr additive="base">
                                        <p:cTn id="24" dur="500" fill="hold"/>
                                        <p:tgtEl>
                                          <p:spTgt spid="12290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2900"/>
                                        </p:tgtEl>
                                        <p:attrNameLst>
                                          <p:attrName>style.visibility</p:attrName>
                                        </p:attrNameLst>
                                      </p:cBhvr>
                                      <p:to>
                                        <p:strVal val="visible"/>
                                      </p:to>
                                    </p:set>
                                    <p:anim calcmode="lin" valueType="num">
                                      <p:cBhvr additive="base">
                                        <p:cTn id="27" dur="500" fill="hold"/>
                                        <p:tgtEl>
                                          <p:spTgt spid="122900"/>
                                        </p:tgtEl>
                                        <p:attrNameLst>
                                          <p:attrName>ppt_x</p:attrName>
                                        </p:attrNameLst>
                                      </p:cBhvr>
                                      <p:tavLst>
                                        <p:tav tm="0">
                                          <p:val>
                                            <p:strVal val="#ppt_x"/>
                                          </p:val>
                                        </p:tav>
                                        <p:tav tm="100000">
                                          <p:val>
                                            <p:strVal val="#ppt_x"/>
                                          </p:val>
                                        </p:tav>
                                      </p:tavLst>
                                    </p:anim>
                                    <p:anim calcmode="lin" valueType="num">
                                      <p:cBhvr additive="base">
                                        <p:cTn id="28" dur="500" fill="hold"/>
                                        <p:tgtEl>
                                          <p:spTgt spid="12290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2894"/>
                                        </p:tgtEl>
                                        <p:attrNameLst>
                                          <p:attrName>style.visibility</p:attrName>
                                        </p:attrNameLst>
                                      </p:cBhvr>
                                      <p:to>
                                        <p:strVal val="visible"/>
                                      </p:to>
                                    </p:set>
                                    <p:anim calcmode="lin" valueType="num">
                                      <p:cBhvr additive="base">
                                        <p:cTn id="31" dur="500" fill="hold"/>
                                        <p:tgtEl>
                                          <p:spTgt spid="122894"/>
                                        </p:tgtEl>
                                        <p:attrNameLst>
                                          <p:attrName>ppt_x</p:attrName>
                                        </p:attrNameLst>
                                      </p:cBhvr>
                                      <p:tavLst>
                                        <p:tav tm="0">
                                          <p:val>
                                            <p:strVal val="#ppt_x"/>
                                          </p:val>
                                        </p:tav>
                                        <p:tav tm="100000">
                                          <p:val>
                                            <p:strVal val="#ppt_x"/>
                                          </p:val>
                                        </p:tav>
                                      </p:tavLst>
                                    </p:anim>
                                    <p:anim calcmode="lin" valueType="num">
                                      <p:cBhvr additive="base">
                                        <p:cTn id="32" dur="500" fill="hold"/>
                                        <p:tgtEl>
                                          <p:spTgt spid="12289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2888"/>
                                        </p:tgtEl>
                                        <p:attrNameLst>
                                          <p:attrName>style.visibility</p:attrName>
                                        </p:attrNameLst>
                                      </p:cBhvr>
                                      <p:to>
                                        <p:strVal val="visible"/>
                                      </p:to>
                                    </p:set>
                                    <p:anim calcmode="lin" valueType="num">
                                      <p:cBhvr additive="base">
                                        <p:cTn id="35" dur="500" fill="hold"/>
                                        <p:tgtEl>
                                          <p:spTgt spid="122888"/>
                                        </p:tgtEl>
                                        <p:attrNameLst>
                                          <p:attrName>ppt_x</p:attrName>
                                        </p:attrNameLst>
                                      </p:cBhvr>
                                      <p:tavLst>
                                        <p:tav tm="0">
                                          <p:val>
                                            <p:strVal val="#ppt_x"/>
                                          </p:val>
                                        </p:tav>
                                        <p:tav tm="100000">
                                          <p:val>
                                            <p:strVal val="#ppt_x"/>
                                          </p:val>
                                        </p:tav>
                                      </p:tavLst>
                                    </p:anim>
                                    <p:anim calcmode="lin" valueType="num">
                                      <p:cBhvr additive="base">
                                        <p:cTn id="36" dur="500" fill="hold"/>
                                        <p:tgtEl>
                                          <p:spTgt spid="12288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2882"/>
                                        </p:tgtEl>
                                        <p:attrNameLst>
                                          <p:attrName>style.visibility</p:attrName>
                                        </p:attrNameLst>
                                      </p:cBhvr>
                                      <p:to>
                                        <p:strVal val="visible"/>
                                      </p:to>
                                    </p:set>
                                    <p:anim calcmode="lin" valueType="num">
                                      <p:cBhvr additive="base">
                                        <p:cTn id="39" dur="500" fill="hold"/>
                                        <p:tgtEl>
                                          <p:spTgt spid="122882"/>
                                        </p:tgtEl>
                                        <p:attrNameLst>
                                          <p:attrName>ppt_x</p:attrName>
                                        </p:attrNameLst>
                                      </p:cBhvr>
                                      <p:tavLst>
                                        <p:tav tm="0">
                                          <p:val>
                                            <p:strVal val="#ppt_x"/>
                                          </p:val>
                                        </p:tav>
                                        <p:tav tm="100000">
                                          <p:val>
                                            <p:strVal val="#ppt_x"/>
                                          </p:val>
                                        </p:tav>
                                      </p:tavLst>
                                    </p:anim>
                                    <p:anim calcmode="lin" valueType="num">
                                      <p:cBhvr additive="base">
                                        <p:cTn id="40" dur="500" fill="hold"/>
                                        <p:tgtEl>
                                          <p:spTgt spid="12288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2883"/>
                                        </p:tgtEl>
                                        <p:attrNameLst>
                                          <p:attrName>style.visibility</p:attrName>
                                        </p:attrNameLst>
                                      </p:cBhvr>
                                      <p:to>
                                        <p:strVal val="visible"/>
                                      </p:to>
                                    </p:set>
                                    <p:anim calcmode="lin" valueType="num">
                                      <p:cBhvr additive="base">
                                        <p:cTn id="43" dur="500" fill="hold"/>
                                        <p:tgtEl>
                                          <p:spTgt spid="122883"/>
                                        </p:tgtEl>
                                        <p:attrNameLst>
                                          <p:attrName>ppt_x</p:attrName>
                                        </p:attrNameLst>
                                      </p:cBhvr>
                                      <p:tavLst>
                                        <p:tav tm="0">
                                          <p:val>
                                            <p:strVal val="#ppt_x"/>
                                          </p:val>
                                        </p:tav>
                                        <p:tav tm="100000">
                                          <p:val>
                                            <p:strVal val="#ppt_x"/>
                                          </p:val>
                                        </p:tav>
                                      </p:tavLst>
                                    </p:anim>
                                    <p:anim calcmode="lin" valueType="num">
                                      <p:cBhvr additive="base">
                                        <p:cTn id="44" dur="500" fill="hold"/>
                                        <p:tgtEl>
                                          <p:spTgt spid="12288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2884"/>
                                        </p:tgtEl>
                                        <p:attrNameLst>
                                          <p:attrName>style.visibility</p:attrName>
                                        </p:attrNameLst>
                                      </p:cBhvr>
                                      <p:to>
                                        <p:strVal val="visible"/>
                                      </p:to>
                                    </p:set>
                                    <p:anim calcmode="lin" valueType="num">
                                      <p:cBhvr additive="base">
                                        <p:cTn id="47" dur="500" fill="hold"/>
                                        <p:tgtEl>
                                          <p:spTgt spid="122884"/>
                                        </p:tgtEl>
                                        <p:attrNameLst>
                                          <p:attrName>ppt_x</p:attrName>
                                        </p:attrNameLst>
                                      </p:cBhvr>
                                      <p:tavLst>
                                        <p:tav tm="0">
                                          <p:val>
                                            <p:strVal val="#ppt_x"/>
                                          </p:val>
                                        </p:tav>
                                        <p:tav tm="100000">
                                          <p:val>
                                            <p:strVal val="#ppt_x"/>
                                          </p:val>
                                        </p:tav>
                                      </p:tavLst>
                                    </p:anim>
                                    <p:anim calcmode="lin" valueType="num">
                                      <p:cBhvr additive="base">
                                        <p:cTn id="48" dur="500" fill="hold"/>
                                        <p:tgtEl>
                                          <p:spTgt spid="12288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2885"/>
                                        </p:tgtEl>
                                        <p:attrNameLst>
                                          <p:attrName>style.visibility</p:attrName>
                                        </p:attrNameLst>
                                      </p:cBhvr>
                                      <p:to>
                                        <p:strVal val="visible"/>
                                      </p:to>
                                    </p:set>
                                    <p:anim calcmode="lin" valueType="num">
                                      <p:cBhvr additive="base">
                                        <p:cTn id="51" dur="500" fill="hold"/>
                                        <p:tgtEl>
                                          <p:spTgt spid="122885"/>
                                        </p:tgtEl>
                                        <p:attrNameLst>
                                          <p:attrName>ppt_x</p:attrName>
                                        </p:attrNameLst>
                                      </p:cBhvr>
                                      <p:tavLst>
                                        <p:tav tm="0">
                                          <p:val>
                                            <p:strVal val="#ppt_x"/>
                                          </p:val>
                                        </p:tav>
                                        <p:tav tm="100000">
                                          <p:val>
                                            <p:strVal val="#ppt_x"/>
                                          </p:val>
                                        </p:tav>
                                      </p:tavLst>
                                    </p:anim>
                                    <p:anim calcmode="lin" valueType="num">
                                      <p:cBhvr additive="base">
                                        <p:cTn id="52" dur="500" fill="hold"/>
                                        <p:tgtEl>
                                          <p:spTgt spid="12288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2886"/>
                                        </p:tgtEl>
                                        <p:attrNameLst>
                                          <p:attrName>style.visibility</p:attrName>
                                        </p:attrNameLst>
                                      </p:cBhvr>
                                      <p:to>
                                        <p:strVal val="visible"/>
                                      </p:to>
                                    </p:set>
                                    <p:anim calcmode="lin" valueType="num">
                                      <p:cBhvr additive="base">
                                        <p:cTn id="55" dur="500" fill="hold"/>
                                        <p:tgtEl>
                                          <p:spTgt spid="122886"/>
                                        </p:tgtEl>
                                        <p:attrNameLst>
                                          <p:attrName>ppt_x</p:attrName>
                                        </p:attrNameLst>
                                      </p:cBhvr>
                                      <p:tavLst>
                                        <p:tav tm="0">
                                          <p:val>
                                            <p:strVal val="#ppt_x"/>
                                          </p:val>
                                        </p:tav>
                                        <p:tav tm="100000">
                                          <p:val>
                                            <p:strVal val="#ppt_x"/>
                                          </p:val>
                                        </p:tav>
                                      </p:tavLst>
                                    </p:anim>
                                    <p:anim calcmode="lin" valueType="num">
                                      <p:cBhvr additive="base">
                                        <p:cTn id="56" dur="500" fill="hold"/>
                                        <p:tgtEl>
                                          <p:spTgt spid="12288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22887"/>
                                        </p:tgtEl>
                                        <p:attrNameLst>
                                          <p:attrName>style.visibility</p:attrName>
                                        </p:attrNameLst>
                                      </p:cBhvr>
                                      <p:to>
                                        <p:strVal val="visible"/>
                                      </p:to>
                                    </p:set>
                                    <p:anim calcmode="lin" valueType="num">
                                      <p:cBhvr additive="base">
                                        <p:cTn id="59" dur="500" fill="hold"/>
                                        <p:tgtEl>
                                          <p:spTgt spid="122887"/>
                                        </p:tgtEl>
                                        <p:attrNameLst>
                                          <p:attrName>ppt_x</p:attrName>
                                        </p:attrNameLst>
                                      </p:cBhvr>
                                      <p:tavLst>
                                        <p:tav tm="0">
                                          <p:val>
                                            <p:strVal val="#ppt_x"/>
                                          </p:val>
                                        </p:tav>
                                        <p:tav tm="100000">
                                          <p:val>
                                            <p:strVal val="#ppt_x"/>
                                          </p:val>
                                        </p:tav>
                                      </p:tavLst>
                                    </p:anim>
                                    <p:anim calcmode="lin" valueType="num">
                                      <p:cBhvr additive="base">
                                        <p:cTn id="60" dur="500" fill="hold"/>
                                        <p:tgtEl>
                                          <p:spTgt spid="12288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22893"/>
                                        </p:tgtEl>
                                        <p:attrNameLst>
                                          <p:attrName>style.visibility</p:attrName>
                                        </p:attrNameLst>
                                      </p:cBhvr>
                                      <p:to>
                                        <p:strVal val="visible"/>
                                      </p:to>
                                    </p:set>
                                    <p:anim calcmode="lin" valueType="num">
                                      <p:cBhvr additive="base">
                                        <p:cTn id="63" dur="500" fill="hold"/>
                                        <p:tgtEl>
                                          <p:spTgt spid="122893"/>
                                        </p:tgtEl>
                                        <p:attrNameLst>
                                          <p:attrName>ppt_x</p:attrName>
                                        </p:attrNameLst>
                                      </p:cBhvr>
                                      <p:tavLst>
                                        <p:tav tm="0">
                                          <p:val>
                                            <p:strVal val="#ppt_x"/>
                                          </p:val>
                                        </p:tav>
                                        <p:tav tm="100000">
                                          <p:val>
                                            <p:strVal val="#ppt_x"/>
                                          </p:val>
                                        </p:tav>
                                      </p:tavLst>
                                    </p:anim>
                                    <p:anim calcmode="lin" valueType="num">
                                      <p:cBhvr additive="base">
                                        <p:cTn id="64" dur="500" fill="hold"/>
                                        <p:tgtEl>
                                          <p:spTgt spid="12289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2892"/>
                                        </p:tgtEl>
                                        <p:attrNameLst>
                                          <p:attrName>style.visibility</p:attrName>
                                        </p:attrNameLst>
                                      </p:cBhvr>
                                      <p:to>
                                        <p:strVal val="visible"/>
                                      </p:to>
                                    </p:set>
                                    <p:anim calcmode="lin" valueType="num">
                                      <p:cBhvr additive="base">
                                        <p:cTn id="67" dur="500" fill="hold"/>
                                        <p:tgtEl>
                                          <p:spTgt spid="122892"/>
                                        </p:tgtEl>
                                        <p:attrNameLst>
                                          <p:attrName>ppt_x</p:attrName>
                                        </p:attrNameLst>
                                      </p:cBhvr>
                                      <p:tavLst>
                                        <p:tav tm="0">
                                          <p:val>
                                            <p:strVal val="#ppt_x"/>
                                          </p:val>
                                        </p:tav>
                                        <p:tav tm="100000">
                                          <p:val>
                                            <p:strVal val="#ppt_x"/>
                                          </p:val>
                                        </p:tav>
                                      </p:tavLst>
                                    </p:anim>
                                    <p:anim calcmode="lin" valueType="num">
                                      <p:cBhvr additive="base">
                                        <p:cTn id="68" dur="500" fill="hold"/>
                                        <p:tgtEl>
                                          <p:spTgt spid="12289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22891"/>
                                        </p:tgtEl>
                                        <p:attrNameLst>
                                          <p:attrName>style.visibility</p:attrName>
                                        </p:attrNameLst>
                                      </p:cBhvr>
                                      <p:to>
                                        <p:strVal val="visible"/>
                                      </p:to>
                                    </p:set>
                                    <p:anim calcmode="lin" valueType="num">
                                      <p:cBhvr additive="base">
                                        <p:cTn id="71" dur="500" fill="hold"/>
                                        <p:tgtEl>
                                          <p:spTgt spid="122891"/>
                                        </p:tgtEl>
                                        <p:attrNameLst>
                                          <p:attrName>ppt_x</p:attrName>
                                        </p:attrNameLst>
                                      </p:cBhvr>
                                      <p:tavLst>
                                        <p:tav tm="0">
                                          <p:val>
                                            <p:strVal val="#ppt_x"/>
                                          </p:val>
                                        </p:tav>
                                        <p:tav tm="100000">
                                          <p:val>
                                            <p:strVal val="#ppt_x"/>
                                          </p:val>
                                        </p:tav>
                                      </p:tavLst>
                                    </p:anim>
                                    <p:anim calcmode="lin" valueType="num">
                                      <p:cBhvr additive="base">
                                        <p:cTn id="72" dur="500" fill="hold"/>
                                        <p:tgtEl>
                                          <p:spTgt spid="12289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22890"/>
                                        </p:tgtEl>
                                        <p:attrNameLst>
                                          <p:attrName>style.visibility</p:attrName>
                                        </p:attrNameLst>
                                      </p:cBhvr>
                                      <p:to>
                                        <p:strVal val="visible"/>
                                      </p:to>
                                    </p:set>
                                    <p:anim calcmode="lin" valueType="num">
                                      <p:cBhvr additive="base">
                                        <p:cTn id="75" dur="500" fill="hold"/>
                                        <p:tgtEl>
                                          <p:spTgt spid="122890"/>
                                        </p:tgtEl>
                                        <p:attrNameLst>
                                          <p:attrName>ppt_x</p:attrName>
                                        </p:attrNameLst>
                                      </p:cBhvr>
                                      <p:tavLst>
                                        <p:tav tm="0">
                                          <p:val>
                                            <p:strVal val="#ppt_x"/>
                                          </p:val>
                                        </p:tav>
                                        <p:tav tm="100000">
                                          <p:val>
                                            <p:strVal val="#ppt_x"/>
                                          </p:val>
                                        </p:tav>
                                      </p:tavLst>
                                    </p:anim>
                                    <p:anim calcmode="lin" valueType="num">
                                      <p:cBhvr additive="base">
                                        <p:cTn id="76" dur="500" fill="hold"/>
                                        <p:tgtEl>
                                          <p:spTgt spid="12289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22889"/>
                                        </p:tgtEl>
                                        <p:attrNameLst>
                                          <p:attrName>style.visibility</p:attrName>
                                        </p:attrNameLst>
                                      </p:cBhvr>
                                      <p:to>
                                        <p:strVal val="visible"/>
                                      </p:to>
                                    </p:set>
                                    <p:anim calcmode="lin" valueType="num">
                                      <p:cBhvr additive="base">
                                        <p:cTn id="79" dur="500" fill="hold"/>
                                        <p:tgtEl>
                                          <p:spTgt spid="122889"/>
                                        </p:tgtEl>
                                        <p:attrNameLst>
                                          <p:attrName>ppt_x</p:attrName>
                                        </p:attrNameLst>
                                      </p:cBhvr>
                                      <p:tavLst>
                                        <p:tav tm="0">
                                          <p:val>
                                            <p:strVal val="#ppt_x"/>
                                          </p:val>
                                        </p:tav>
                                        <p:tav tm="100000">
                                          <p:val>
                                            <p:strVal val="#ppt_x"/>
                                          </p:val>
                                        </p:tav>
                                      </p:tavLst>
                                    </p:anim>
                                    <p:anim calcmode="lin" valueType="num">
                                      <p:cBhvr additive="base">
                                        <p:cTn id="80" dur="500" fill="hold"/>
                                        <p:tgtEl>
                                          <p:spTgt spid="122889"/>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22895"/>
                                        </p:tgtEl>
                                        <p:attrNameLst>
                                          <p:attrName>style.visibility</p:attrName>
                                        </p:attrNameLst>
                                      </p:cBhvr>
                                      <p:to>
                                        <p:strVal val="visible"/>
                                      </p:to>
                                    </p:set>
                                    <p:anim calcmode="lin" valueType="num">
                                      <p:cBhvr additive="base">
                                        <p:cTn id="83" dur="500" fill="hold"/>
                                        <p:tgtEl>
                                          <p:spTgt spid="122895"/>
                                        </p:tgtEl>
                                        <p:attrNameLst>
                                          <p:attrName>ppt_x</p:attrName>
                                        </p:attrNameLst>
                                      </p:cBhvr>
                                      <p:tavLst>
                                        <p:tav tm="0">
                                          <p:val>
                                            <p:strVal val="#ppt_x"/>
                                          </p:val>
                                        </p:tav>
                                        <p:tav tm="100000">
                                          <p:val>
                                            <p:strVal val="#ppt_x"/>
                                          </p:val>
                                        </p:tav>
                                      </p:tavLst>
                                    </p:anim>
                                    <p:anim calcmode="lin" valueType="num">
                                      <p:cBhvr additive="base">
                                        <p:cTn id="84" dur="500" fill="hold"/>
                                        <p:tgtEl>
                                          <p:spTgt spid="122895"/>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22896"/>
                                        </p:tgtEl>
                                        <p:attrNameLst>
                                          <p:attrName>style.visibility</p:attrName>
                                        </p:attrNameLst>
                                      </p:cBhvr>
                                      <p:to>
                                        <p:strVal val="visible"/>
                                      </p:to>
                                    </p:set>
                                    <p:anim calcmode="lin" valueType="num">
                                      <p:cBhvr additive="base">
                                        <p:cTn id="87" dur="500" fill="hold"/>
                                        <p:tgtEl>
                                          <p:spTgt spid="122896"/>
                                        </p:tgtEl>
                                        <p:attrNameLst>
                                          <p:attrName>ppt_x</p:attrName>
                                        </p:attrNameLst>
                                      </p:cBhvr>
                                      <p:tavLst>
                                        <p:tav tm="0">
                                          <p:val>
                                            <p:strVal val="#ppt_x"/>
                                          </p:val>
                                        </p:tav>
                                        <p:tav tm="100000">
                                          <p:val>
                                            <p:strVal val="#ppt_x"/>
                                          </p:val>
                                        </p:tav>
                                      </p:tavLst>
                                    </p:anim>
                                    <p:anim calcmode="lin" valueType="num">
                                      <p:cBhvr additive="base">
                                        <p:cTn id="88" dur="500" fill="hold"/>
                                        <p:tgtEl>
                                          <p:spTgt spid="122896"/>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22897"/>
                                        </p:tgtEl>
                                        <p:attrNameLst>
                                          <p:attrName>style.visibility</p:attrName>
                                        </p:attrNameLst>
                                      </p:cBhvr>
                                      <p:to>
                                        <p:strVal val="visible"/>
                                      </p:to>
                                    </p:set>
                                    <p:anim calcmode="lin" valueType="num">
                                      <p:cBhvr additive="base">
                                        <p:cTn id="91" dur="500" fill="hold"/>
                                        <p:tgtEl>
                                          <p:spTgt spid="122897"/>
                                        </p:tgtEl>
                                        <p:attrNameLst>
                                          <p:attrName>ppt_x</p:attrName>
                                        </p:attrNameLst>
                                      </p:cBhvr>
                                      <p:tavLst>
                                        <p:tav tm="0">
                                          <p:val>
                                            <p:strVal val="#ppt_x"/>
                                          </p:val>
                                        </p:tav>
                                        <p:tav tm="100000">
                                          <p:val>
                                            <p:strVal val="#ppt_x"/>
                                          </p:val>
                                        </p:tav>
                                      </p:tavLst>
                                    </p:anim>
                                    <p:anim calcmode="lin" valueType="num">
                                      <p:cBhvr additive="base">
                                        <p:cTn id="92" dur="500" fill="hold"/>
                                        <p:tgtEl>
                                          <p:spTgt spid="122897"/>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22898"/>
                                        </p:tgtEl>
                                        <p:attrNameLst>
                                          <p:attrName>style.visibility</p:attrName>
                                        </p:attrNameLst>
                                      </p:cBhvr>
                                      <p:to>
                                        <p:strVal val="visible"/>
                                      </p:to>
                                    </p:set>
                                    <p:anim calcmode="lin" valueType="num">
                                      <p:cBhvr additive="base">
                                        <p:cTn id="95" dur="500" fill="hold"/>
                                        <p:tgtEl>
                                          <p:spTgt spid="122898"/>
                                        </p:tgtEl>
                                        <p:attrNameLst>
                                          <p:attrName>ppt_x</p:attrName>
                                        </p:attrNameLst>
                                      </p:cBhvr>
                                      <p:tavLst>
                                        <p:tav tm="0">
                                          <p:val>
                                            <p:strVal val="#ppt_x"/>
                                          </p:val>
                                        </p:tav>
                                        <p:tav tm="100000">
                                          <p:val>
                                            <p:strVal val="#ppt_x"/>
                                          </p:val>
                                        </p:tav>
                                      </p:tavLst>
                                    </p:anim>
                                    <p:anim calcmode="lin" valueType="num">
                                      <p:cBhvr additive="base">
                                        <p:cTn id="96" dur="500" fill="hold"/>
                                        <p:tgtEl>
                                          <p:spTgt spid="122898"/>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22899"/>
                                        </p:tgtEl>
                                        <p:attrNameLst>
                                          <p:attrName>style.visibility</p:attrName>
                                        </p:attrNameLst>
                                      </p:cBhvr>
                                      <p:to>
                                        <p:strVal val="visible"/>
                                      </p:to>
                                    </p:set>
                                    <p:anim calcmode="lin" valueType="num">
                                      <p:cBhvr additive="base">
                                        <p:cTn id="99" dur="500" fill="hold"/>
                                        <p:tgtEl>
                                          <p:spTgt spid="122899"/>
                                        </p:tgtEl>
                                        <p:attrNameLst>
                                          <p:attrName>ppt_x</p:attrName>
                                        </p:attrNameLst>
                                      </p:cBhvr>
                                      <p:tavLst>
                                        <p:tav tm="0">
                                          <p:val>
                                            <p:strVal val="#ppt_x"/>
                                          </p:val>
                                        </p:tav>
                                        <p:tav tm="100000">
                                          <p:val>
                                            <p:strVal val="#ppt_x"/>
                                          </p:val>
                                        </p:tav>
                                      </p:tavLst>
                                    </p:anim>
                                    <p:anim calcmode="lin" valueType="num">
                                      <p:cBhvr additive="base">
                                        <p:cTn id="100" dur="500" fill="hold"/>
                                        <p:tgtEl>
                                          <p:spTgt spid="1228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lgn="ctr" rtl="1">
              <a:buNone/>
            </a:pPr>
            <a:endParaRPr lang="fa-IR" sz="2400" dirty="0"/>
          </a:p>
          <a:p>
            <a:pPr algn="r" rtl="1">
              <a:buNone/>
            </a:pPr>
            <a:r>
              <a:rPr lang="fa-IR" sz="2400" dirty="0"/>
              <a:t>این دسته از پوششها با دارا بودن الیاف رنگی و رنگ بندی  های مختلف</a:t>
            </a:r>
          </a:p>
          <a:p>
            <a:pPr algn="r" rtl="1">
              <a:buNone/>
            </a:pPr>
            <a:r>
              <a:rPr lang="fa-IR" sz="2400" dirty="0"/>
              <a:t>زیبایی زیادی به  دیوارها می</a:t>
            </a:r>
            <a:r>
              <a:rPr lang="en-US" sz="2400" dirty="0"/>
              <a:t> </a:t>
            </a:r>
            <a:r>
              <a:rPr lang="fa-IR" sz="2400" dirty="0"/>
              <a:t>دهند .</a:t>
            </a:r>
          </a:p>
          <a:p>
            <a:pPr algn="r" rtl="1">
              <a:buNone/>
            </a:pPr>
            <a:endParaRPr lang="fa-IR" sz="2400" dirty="0"/>
          </a:p>
          <a:p>
            <a:pPr algn="r" rtl="1">
              <a:buNone/>
            </a:pPr>
            <a:r>
              <a:rPr lang="fa-IR" sz="2400" dirty="0"/>
              <a:t>طریقه قرار گرفتن الیاف موجود در این دسته از محصولات به صورت اتفاقی  و</a:t>
            </a:r>
          </a:p>
          <a:p>
            <a:pPr algn="r" rtl="1">
              <a:buNone/>
            </a:pPr>
            <a:r>
              <a:rPr lang="fa-IR" sz="2400" dirty="0"/>
              <a:t> نامنظم می باشد.</a:t>
            </a:r>
            <a:endParaRPr lang="en-US" sz="2400" dirty="0"/>
          </a:p>
        </p:txBody>
      </p:sp>
      <p:sp>
        <p:nvSpPr>
          <p:cNvPr id="2" name="Title 1"/>
          <p:cNvSpPr>
            <a:spLocks noGrp="1"/>
          </p:cNvSpPr>
          <p:nvPr>
            <p:ph type="title"/>
          </p:nvPr>
        </p:nvSpPr>
        <p:spPr/>
        <p:txBody>
          <a:bodyPr>
            <a:normAutofit/>
          </a:bodyPr>
          <a:lstStyle/>
          <a:p>
            <a:pPr algn="ctr"/>
            <a:r>
              <a:rPr lang="fa-IR" sz="4400" dirty="0">
                <a:cs typeface="+mn-cs"/>
              </a:rPr>
              <a:t>پوشش های الیاف دار </a:t>
            </a:r>
          </a:p>
        </p:txBody>
      </p:sp>
    </p:spTree>
  </p:cSld>
  <p:clrMapOvr>
    <a:masterClrMapping/>
  </p:clrMapOvr>
  <p:transition>
    <p:fade thruBlk="1"/>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0"/>
            <a:ext cx="8305800" cy="1143000"/>
          </a:xfrm>
        </p:spPr>
        <p:txBody>
          <a:bodyPr/>
          <a:lstStyle/>
          <a:p>
            <a:pPr algn="ctr"/>
            <a:r>
              <a:rPr lang="fa-IR" sz="4000" b="1" dirty="0">
                <a:cs typeface="B Nazanin" pitchFamily="2" charset="-78"/>
              </a:rPr>
              <a:t>نمونه پوشش های الیاف دار</a:t>
            </a:r>
            <a:endParaRPr lang="fa-IR" b="1" dirty="0">
              <a:cs typeface="B Nazanin" pitchFamily="2" charset="-78"/>
            </a:endParaRPr>
          </a:p>
        </p:txBody>
      </p:sp>
      <p:pic>
        <p:nvPicPr>
          <p:cNvPr id="4" name="Picture 18" descr="http://www.ideno.ir/images/1850.jpg"/>
          <p:cNvPicPr>
            <a:picLocks noChangeAspect="1" noChangeArrowheads="1"/>
          </p:cNvPicPr>
          <p:nvPr/>
        </p:nvPicPr>
        <p:blipFill>
          <a:blip r:embed="rId2" r:link="rId3"/>
          <a:srcRect/>
          <a:stretch>
            <a:fillRect/>
          </a:stretch>
        </p:blipFill>
        <p:spPr bwMode="auto">
          <a:xfrm>
            <a:off x="500034" y="785794"/>
            <a:ext cx="952500" cy="1071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17" descr="http://www.ideno.ir/images/1860.jpg"/>
          <p:cNvPicPr>
            <a:picLocks noChangeAspect="1" noChangeArrowheads="1"/>
          </p:cNvPicPr>
          <p:nvPr/>
        </p:nvPicPr>
        <p:blipFill>
          <a:blip r:embed="rId4" r:link="rId5"/>
          <a:srcRect/>
          <a:stretch>
            <a:fillRect/>
          </a:stretch>
        </p:blipFill>
        <p:spPr bwMode="auto">
          <a:xfrm>
            <a:off x="1928794" y="785794"/>
            <a:ext cx="952500" cy="1071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16" descr="http://www.ideno.ir/images/1870.jpg"/>
          <p:cNvPicPr>
            <a:picLocks noChangeAspect="1" noChangeArrowheads="1"/>
          </p:cNvPicPr>
          <p:nvPr/>
        </p:nvPicPr>
        <p:blipFill>
          <a:blip r:embed="rId6" r:link="rId7"/>
          <a:srcRect/>
          <a:stretch>
            <a:fillRect/>
          </a:stretch>
        </p:blipFill>
        <p:spPr bwMode="auto">
          <a:xfrm>
            <a:off x="1928794" y="2571744"/>
            <a:ext cx="952500" cy="1071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15" descr="http://www.ideno.ir/images/1880.jpg"/>
          <p:cNvPicPr>
            <a:picLocks noChangeAspect="1" noChangeArrowheads="1"/>
          </p:cNvPicPr>
          <p:nvPr/>
        </p:nvPicPr>
        <p:blipFill>
          <a:blip r:embed="rId8" r:link="rId9"/>
          <a:srcRect/>
          <a:stretch>
            <a:fillRect/>
          </a:stretch>
        </p:blipFill>
        <p:spPr bwMode="auto">
          <a:xfrm>
            <a:off x="3428992" y="2571744"/>
            <a:ext cx="952500" cy="1071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4" descr="http://www.ideno.ir/images/1890.jpg"/>
          <p:cNvPicPr>
            <a:picLocks noChangeAspect="1" noChangeArrowheads="1"/>
          </p:cNvPicPr>
          <p:nvPr/>
        </p:nvPicPr>
        <p:blipFill>
          <a:blip r:embed="rId10" r:link="rId11"/>
          <a:srcRect/>
          <a:stretch>
            <a:fillRect/>
          </a:stretch>
        </p:blipFill>
        <p:spPr bwMode="auto">
          <a:xfrm>
            <a:off x="6357950" y="857232"/>
            <a:ext cx="952500" cy="1071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13" descr="http://www.ideno.ir/images/1900.jpg"/>
          <p:cNvPicPr>
            <a:picLocks noChangeAspect="1" noChangeArrowheads="1"/>
          </p:cNvPicPr>
          <p:nvPr/>
        </p:nvPicPr>
        <p:blipFill>
          <a:blip r:embed="rId12" r:link="rId13"/>
          <a:srcRect/>
          <a:stretch>
            <a:fillRect/>
          </a:stretch>
        </p:blipFill>
        <p:spPr bwMode="auto">
          <a:xfrm>
            <a:off x="7715272" y="857232"/>
            <a:ext cx="952500" cy="1071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2" descr="http://www.ideno.ir/images/1910.jpg"/>
          <p:cNvPicPr>
            <a:picLocks noChangeAspect="1" noChangeArrowheads="1"/>
          </p:cNvPicPr>
          <p:nvPr/>
        </p:nvPicPr>
        <p:blipFill>
          <a:blip r:embed="rId14" r:link="rId15"/>
          <a:srcRect/>
          <a:stretch>
            <a:fillRect/>
          </a:stretch>
        </p:blipFill>
        <p:spPr bwMode="auto">
          <a:xfrm>
            <a:off x="500034" y="2571744"/>
            <a:ext cx="952500" cy="1071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1" descr="http://www.ideno.ir/images/1920.jpg"/>
          <p:cNvPicPr>
            <a:picLocks noChangeAspect="1" noChangeArrowheads="1"/>
          </p:cNvPicPr>
          <p:nvPr/>
        </p:nvPicPr>
        <p:blipFill>
          <a:blip r:embed="rId16" r:link="rId17"/>
          <a:srcRect/>
          <a:stretch>
            <a:fillRect/>
          </a:stretch>
        </p:blipFill>
        <p:spPr bwMode="auto">
          <a:xfrm>
            <a:off x="1928794" y="4357694"/>
            <a:ext cx="952500" cy="1071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0" descr="http://www.ideno.ir/images/1930.jpg"/>
          <p:cNvPicPr>
            <a:picLocks noChangeAspect="1" noChangeArrowheads="1"/>
          </p:cNvPicPr>
          <p:nvPr/>
        </p:nvPicPr>
        <p:blipFill>
          <a:blip r:embed="rId18" r:link="rId19"/>
          <a:srcRect/>
          <a:stretch>
            <a:fillRect/>
          </a:stretch>
        </p:blipFill>
        <p:spPr bwMode="auto">
          <a:xfrm>
            <a:off x="3428992" y="4357694"/>
            <a:ext cx="952500" cy="1071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9" descr="http://www.ideno.ir/images/1940.jpg"/>
          <p:cNvPicPr>
            <a:picLocks noChangeAspect="1" noChangeArrowheads="1"/>
          </p:cNvPicPr>
          <p:nvPr/>
        </p:nvPicPr>
        <p:blipFill>
          <a:blip r:embed="rId20" r:link="rId21"/>
          <a:srcRect/>
          <a:stretch>
            <a:fillRect/>
          </a:stretch>
        </p:blipFill>
        <p:spPr bwMode="auto">
          <a:xfrm>
            <a:off x="4929190" y="2571744"/>
            <a:ext cx="952500" cy="1071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8" descr="http://www.ideno.ir/images/1950.jpg"/>
          <p:cNvPicPr>
            <a:picLocks noChangeAspect="1" noChangeArrowheads="1"/>
          </p:cNvPicPr>
          <p:nvPr/>
        </p:nvPicPr>
        <p:blipFill>
          <a:blip r:embed="rId22" r:link="rId23"/>
          <a:srcRect/>
          <a:stretch>
            <a:fillRect/>
          </a:stretch>
        </p:blipFill>
        <p:spPr bwMode="auto">
          <a:xfrm>
            <a:off x="6357950" y="2571744"/>
            <a:ext cx="952500" cy="1071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7" descr="http://www.ideno.ir/images/1960.jpg"/>
          <p:cNvPicPr>
            <a:picLocks noChangeAspect="1" noChangeArrowheads="1"/>
          </p:cNvPicPr>
          <p:nvPr/>
        </p:nvPicPr>
        <p:blipFill>
          <a:blip r:embed="rId24" r:link="rId25"/>
          <a:srcRect/>
          <a:stretch>
            <a:fillRect/>
          </a:stretch>
        </p:blipFill>
        <p:spPr bwMode="auto">
          <a:xfrm>
            <a:off x="7715272" y="2571744"/>
            <a:ext cx="952500" cy="1071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6" descr="http://www.ideno.ir/images/1970.jpg"/>
          <p:cNvPicPr>
            <a:picLocks noChangeAspect="1" noChangeArrowheads="1"/>
          </p:cNvPicPr>
          <p:nvPr/>
        </p:nvPicPr>
        <p:blipFill>
          <a:blip r:embed="rId26" r:link="rId27"/>
          <a:srcRect/>
          <a:stretch>
            <a:fillRect/>
          </a:stretch>
        </p:blipFill>
        <p:spPr bwMode="auto">
          <a:xfrm>
            <a:off x="500034" y="4357694"/>
            <a:ext cx="952500" cy="1071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4" descr="http://www.ideno.ir/images/1990.jpg"/>
          <p:cNvPicPr>
            <a:picLocks noChangeAspect="1" noChangeArrowheads="1"/>
          </p:cNvPicPr>
          <p:nvPr/>
        </p:nvPicPr>
        <p:blipFill>
          <a:blip r:embed="rId28" r:link="rId29"/>
          <a:srcRect/>
          <a:stretch>
            <a:fillRect/>
          </a:stretch>
        </p:blipFill>
        <p:spPr bwMode="auto">
          <a:xfrm>
            <a:off x="6429388" y="4357694"/>
            <a:ext cx="952500" cy="1071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3" descr="http://www.ideno.ir/images/2000.jpg"/>
          <p:cNvPicPr>
            <a:picLocks noChangeAspect="1" noChangeArrowheads="1"/>
          </p:cNvPicPr>
          <p:nvPr/>
        </p:nvPicPr>
        <p:blipFill>
          <a:blip r:embed="rId30" r:link="rId31"/>
          <a:srcRect/>
          <a:stretch>
            <a:fillRect/>
          </a:stretch>
        </p:blipFill>
        <p:spPr bwMode="auto">
          <a:xfrm>
            <a:off x="5000628" y="4357694"/>
            <a:ext cx="952500" cy="1071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1" descr="http://www.ideno.ir/images/2020.jpg"/>
          <p:cNvPicPr>
            <a:picLocks noChangeAspect="1" noChangeArrowheads="1"/>
          </p:cNvPicPr>
          <p:nvPr/>
        </p:nvPicPr>
        <p:blipFill>
          <a:blip r:embed="rId32" r:link="rId33"/>
          <a:srcRect/>
          <a:stretch>
            <a:fillRect/>
          </a:stretch>
        </p:blipFill>
        <p:spPr bwMode="auto">
          <a:xfrm>
            <a:off x="7786710" y="4357694"/>
            <a:ext cx="952500" cy="1071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lgn="r" rtl="1">
              <a:lnSpc>
                <a:spcPct val="150000"/>
              </a:lnSpc>
              <a:buNone/>
            </a:pPr>
            <a:endParaRPr lang="fa-IR" sz="2400" dirty="0"/>
          </a:p>
          <a:p>
            <a:pPr algn="r" rtl="1">
              <a:lnSpc>
                <a:spcPct val="150000"/>
              </a:lnSpc>
              <a:buNone/>
            </a:pPr>
            <a:r>
              <a:rPr lang="fa-IR" sz="2400" dirty="0"/>
              <a:t>این نوع پوشش به دلیل دارا بودن میکا از زیبایی و جذابیت خاصی برخوردار است . </a:t>
            </a:r>
          </a:p>
          <a:p>
            <a:pPr algn="r" rtl="1">
              <a:lnSpc>
                <a:spcPct val="150000"/>
              </a:lnSpc>
              <a:buNone/>
            </a:pPr>
            <a:r>
              <a:rPr lang="fa-IR" sz="2400" dirty="0"/>
              <a:t>این میکا در رنگ های سفید , طلایی و مشکی درخشندگی زیبایی درکار به وجود  می آورد.</a:t>
            </a:r>
          </a:p>
        </p:txBody>
      </p:sp>
      <p:sp>
        <p:nvSpPr>
          <p:cNvPr id="2" name="Title 1"/>
          <p:cNvSpPr>
            <a:spLocks noGrp="1"/>
          </p:cNvSpPr>
          <p:nvPr>
            <p:ph type="title"/>
          </p:nvPr>
        </p:nvSpPr>
        <p:spPr/>
        <p:txBody>
          <a:bodyPr>
            <a:normAutofit/>
          </a:bodyPr>
          <a:lstStyle/>
          <a:p>
            <a:pPr algn="ctr"/>
            <a:r>
              <a:rPr lang="fa-IR" sz="4400" dirty="0">
                <a:cs typeface="B Nazanin" pitchFamily="2" charset="-78"/>
              </a:rPr>
              <a:t>پوشش های میکادار</a:t>
            </a:r>
            <a:endParaRPr lang="en-US" sz="4400" dirty="0">
              <a:cs typeface="B Nazanin" pitchFamily="2" charset="-78"/>
            </a:endParaRPr>
          </a:p>
        </p:txBody>
      </p:sp>
    </p:spTree>
  </p:cSld>
  <p:clrMapOvr>
    <a:masterClrMapping/>
  </p:clrMapOvr>
  <p:transition>
    <p:cover dir="lu"/>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14290"/>
            <a:ext cx="8305800" cy="1143000"/>
          </a:xfrm>
        </p:spPr>
        <p:txBody>
          <a:bodyPr>
            <a:normAutofit/>
          </a:bodyPr>
          <a:lstStyle/>
          <a:p>
            <a:pPr algn="ctr"/>
            <a:r>
              <a:rPr lang="fa-IR" sz="4000" b="1" dirty="0">
                <a:cs typeface="B Nazanin" pitchFamily="2" charset="-78"/>
              </a:rPr>
              <a:t>نمونه پوشش های میکادار</a:t>
            </a:r>
          </a:p>
        </p:txBody>
      </p:sp>
      <p:pic>
        <p:nvPicPr>
          <p:cNvPr id="123906" name="Picture 2" descr="1520"/>
          <p:cNvPicPr>
            <a:picLocks noChangeAspect="1" noChangeArrowheads="1"/>
          </p:cNvPicPr>
          <p:nvPr/>
        </p:nvPicPr>
        <p:blipFill>
          <a:blip r:embed="rId2"/>
          <a:srcRect/>
          <a:stretch>
            <a:fillRect/>
          </a:stretch>
        </p:blipFill>
        <p:spPr bwMode="auto">
          <a:xfrm>
            <a:off x="500034" y="1643050"/>
            <a:ext cx="1023938" cy="7858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85786" y="2643182"/>
            <a:ext cx="599651" cy="369332"/>
          </a:xfrm>
          <a:prstGeom prst="rect">
            <a:avLst/>
          </a:prstGeom>
        </p:spPr>
        <p:txBody>
          <a:bodyPr wrap="none">
            <a:spAutoFit/>
          </a:bodyPr>
          <a:lstStyle/>
          <a:p>
            <a:r>
              <a:rPr lang="en-US" dirty="0"/>
              <a:t>1520</a:t>
            </a:r>
            <a:endParaRPr lang="fa-IR" dirty="0"/>
          </a:p>
        </p:txBody>
      </p:sp>
      <p:pic>
        <p:nvPicPr>
          <p:cNvPr id="123907" name="Picture 3" descr="1530"/>
          <p:cNvPicPr>
            <a:picLocks noChangeAspect="1" noChangeArrowheads="1"/>
          </p:cNvPicPr>
          <p:nvPr/>
        </p:nvPicPr>
        <p:blipFill>
          <a:blip r:embed="rId3"/>
          <a:srcRect/>
          <a:stretch>
            <a:fillRect/>
          </a:stretch>
        </p:blipFill>
        <p:spPr bwMode="auto">
          <a:xfrm>
            <a:off x="2285984" y="1643050"/>
            <a:ext cx="1143008" cy="7858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571736" y="2571744"/>
            <a:ext cx="593239" cy="369332"/>
          </a:xfrm>
          <a:prstGeom prst="rect">
            <a:avLst/>
          </a:prstGeom>
        </p:spPr>
        <p:txBody>
          <a:bodyPr wrap="none">
            <a:spAutoFit/>
          </a:bodyPr>
          <a:lstStyle/>
          <a:p>
            <a:r>
              <a:rPr lang="en-US" dirty="0"/>
              <a:t>1530</a:t>
            </a:r>
            <a:endParaRPr lang="fa-IR" dirty="0"/>
          </a:p>
        </p:txBody>
      </p:sp>
      <p:pic>
        <p:nvPicPr>
          <p:cNvPr id="123908" name="Picture 4" descr="1540"/>
          <p:cNvPicPr>
            <a:picLocks noChangeAspect="1" noChangeArrowheads="1"/>
          </p:cNvPicPr>
          <p:nvPr/>
        </p:nvPicPr>
        <p:blipFill>
          <a:blip r:embed="rId4"/>
          <a:srcRect/>
          <a:stretch>
            <a:fillRect/>
          </a:stretch>
        </p:blipFill>
        <p:spPr bwMode="auto">
          <a:xfrm>
            <a:off x="4143372" y="1643050"/>
            <a:ext cx="1071570" cy="809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4429124" y="2571744"/>
            <a:ext cx="610424" cy="369332"/>
          </a:xfrm>
          <a:prstGeom prst="rect">
            <a:avLst/>
          </a:prstGeom>
        </p:spPr>
        <p:txBody>
          <a:bodyPr wrap="none">
            <a:spAutoFit/>
          </a:bodyPr>
          <a:lstStyle/>
          <a:p>
            <a:r>
              <a:rPr lang="en-US" dirty="0"/>
              <a:t>1540</a:t>
            </a:r>
            <a:endParaRPr lang="fa-IR" dirty="0"/>
          </a:p>
        </p:txBody>
      </p:sp>
      <p:pic>
        <p:nvPicPr>
          <p:cNvPr id="123909" name="Picture 5" descr="1550"/>
          <p:cNvPicPr>
            <a:picLocks noChangeAspect="1" noChangeArrowheads="1"/>
          </p:cNvPicPr>
          <p:nvPr/>
        </p:nvPicPr>
        <p:blipFill>
          <a:blip r:embed="rId5"/>
          <a:srcRect/>
          <a:stretch>
            <a:fillRect/>
          </a:stretch>
        </p:blipFill>
        <p:spPr bwMode="auto">
          <a:xfrm>
            <a:off x="5929322" y="1643050"/>
            <a:ext cx="1143008" cy="809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6215074" y="2571744"/>
            <a:ext cx="594778" cy="369332"/>
          </a:xfrm>
          <a:prstGeom prst="rect">
            <a:avLst/>
          </a:prstGeom>
        </p:spPr>
        <p:txBody>
          <a:bodyPr wrap="none">
            <a:spAutoFit/>
          </a:bodyPr>
          <a:lstStyle/>
          <a:p>
            <a:r>
              <a:rPr lang="en-US" dirty="0"/>
              <a:t>1550</a:t>
            </a:r>
            <a:endParaRPr lang="fa-IR" dirty="0"/>
          </a:p>
        </p:txBody>
      </p:sp>
      <p:pic>
        <p:nvPicPr>
          <p:cNvPr id="123910" name="Picture 6" descr="1560"/>
          <p:cNvPicPr>
            <a:picLocks noChangeAspect="1" noChangeArrowheads="1"/>
          </p:cNvPicPr>
          <p:nvPr/>
        </p:nvPicPr>
        <p:blipFill>
          <a:blip r:embed="rId6"/>
          <a:srcRect/>
          <a:stretch>
            <a:fillRect/>
          </a:stretch>
        </p:blipFill>
        <p:spPr bwMode="auto">
          <a:xfrm>
            <a:off x="7715272" y="1643050"/>
            <a:ext cx="1143008" cy="809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8001024" y="2571744"/>
            <a:ext cx="611321" cy="369332"/>
          </a:xfrm>
          <a:prstGeom prst="rect">
            <a:avLst/>
          </a:prstGeom>
        </p:spPr>
        <p:txBody>
          <a:bodyPr wrap="none">
            <a:spAutoFit/>
          </a:bodyPr>
          <a:lstStyle/>
          <a:p>
            <a:r>
              <a:rPr lang="en-US" dirty="0"/>
              <a:t>1560</a:t>
            </a:r>
            <a:endParaRPr lang="fa-IR" dirty="0"/>
          </a:p>
        </p:txBody>
      </p:sp>
      <p:pic>
        <p:nvPicPr>
          <p:cNvPr id="123911" name="Picture 7" descr="1570"/>
          <p:cNvPicPr>
            <a:picLocks noChangeAspect="1" noChangeArrowheads="1"/>
          </p:cNvPicPr>
          <p:nvPr/>
        </p:nvPicPr>
        <p:blipFill>
          <a:blip r:embed="rId7"/>
          <a:srcRect/>
          <a:stretch>
            <a:fillRect/>
          </a:stretch>
        </p:blipFill>
        <p:spPr bwMode="auto">
          <a:xfrm>
            <a:off x="500034" y="3214686"/>
            <a:ext cx="1000132" cy="857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642910" y="4214818"/>
            <a:ext cx="597407" cy="369332"/>
          </a:xfrm>
          <a:prstGeom prst="rect">
            <a:avLst/>
          </a:prstGeom>
        </p:spPr>
        <p:txBody>
          <a:bodyPr wrap="none">
            <a:spAutoFit/>
          </a:bodyPr>
          <a:lstStyle/>
          <a:p>
            <a:r>
              <a:rPr lang="en-US" dirty="0"/>
              <a:t>1570</a:t>
            </a:r>
            <a:endParaRPr lang="fa-IR" dirty="0"/>
          </a:p>
        </p:txBody>
      </p:sp>
      <p:pic>
        <p:nvPicPr>
          <p:cNvPr id="123912" name="Picture 8" descr="1580"/>
          <p:cNvPicPr>
            <a:picLocks noChangeAspect="1" noChangeArrowheads="1"/>
          </p:cNvPicPr>
          <p:nvPr/>
        </p:nvPicPr>
        <p:blipFill>
          <a:blip r:embed="rId8"/>
          <a:srcRect/>
          <a:stretch>
            <a:fillRect/>
          </a:stretch>
        </p:blipFill>
        <p:spPr bwMode="auto">
          <a:xfrm>
            <a:off x="2285984" y="3214686"/>
            <a:ext cx="1071570" cy="857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p:cNvSpPr/>
          <p:nvPr/>
        </p:nvSpPr>
        <p:spPr>
          <a:xfrm>
            <a:off x="2500298" y="4214818"/>
            <a:ext cx="610872" cy="369332"/>
          </a:xfrm>
          <a:prstGeom prst="rect">
            <a:avLst/>
          </a:prstGeom>
        </p:spPr>
        <p:txBody>
          <a:bodyPr wrap="none">
            <a:spAutoFit/>
          </a:bodyPr>
          <a:lstStyle/>
          <a:p>
            <a:r>
              <a:rPr lang="en-US" dirty="0"/>
              <a:t>1580</a:t>
            </a:r>
            <a:endParaRPr lang="fa-IR" dirty="0"/>
          </a:p>
        </p:txBody>
      </p:sp>
      <p:pic>
        <p:nvPicPr>
          <p:cNvPr id="123913" name="Picture 9" descr="1590"/>
          <p:cNvPicPr>
            <a:picLocks noChangeAspect="1" noChangeArrowheads="1"/>
          </p:cNvPicPr>
          <p:nvPr/>
        </p:nvPicPr>
        <p:blipFill>
          <a:blip r:embed="rId9"/>
          <a:srcRect/>
          <a:stretch>
            <a:fillRect/>
          </a:stretch>
        </p:blipFill>
        <p:spPr bwMode="auto">
          <a:xfrm>
            <a:off x="4143372" y="3214686"/>
            <a:ext cx="1071570" cy="857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p:cNvSpPr/>
          <p:nvPr/>
        </p:nvSpPr>
        <p:spPr>
          <a:xfrm>
            <a:off x="4429124" y="4214818"/>
            <a:ext cx="614078" cy="369332"/>
          </a:xfrm>
          <a:prstGeom prst="rect">
            <a:avLst/>
          </a:prstGeom>
        </p:spPr>
        <p:txBody>
          <a:bodyPr wrap="none">
            <a:spAutoFit/>
          </a:bodyPr>
          <a:lstStyle/>
          <a:p>
            <a:r>
              <a:rPr lang="en-US" dirty="0"/>
              <a:t>1590</a:t>
            </a:r>
            <a:endParaRPr lang="fa-IR" dirty="0"/>
          </a:p>
        </p:txBody>
      </p:sp>
      <p:pic>
        <p:nvPicPr>
          <p:cNvPr id="123914" name="Picture 10" descr="1600"/>
          <p:cNvPicPr>
            <a:picLocks noChangeAspect="1" noChangeArrowheads="1"/>
          </p:cNvPicPr>
          <p:nvPr/>
        </p:nvPicPr>
        <p:blipFill>
          <a:blip r:embed="rId10"/>
          <a:srcRect/>
          <a:stretch>
            <a:fillRect/>
          </a:stretch>
        </p:blipFill>
        <p:spPr bwMode="auto">
          <a:xfrm>
            <a:off x="5929322" y="3214686"/>
            <a:ext cx="1143008" cy="857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a:xfrm>
            <a:off x="6215074" y="4214818"/>
            <a:ext cx="631903" cy="369332"/>
          </a:xfrm>
          <a:prstGeom prst="rect">
            <a:avLst/>
          </a:prstGeom>
        </p:spPr>
        <p:txBody>
          <a:bodyPr wrap="none">
            <a:spAutoFit/>
          </a:bodyPr>
          <a:lstStyle/>
          <a:p>
            <a:r>
              <a:rPr lang="en-US" dirty="0"/>
              <a:t>1600</a:t>
            </a:r>
            <a:endParaRPr lang="fa-IR" dirty="0"/>
          </a:p>
        </p:txBody>
      </p:sp>
      <p:pic>
        <p:nvPicPr>
          <p:cNvPr id="123915" name="Picture 11" descr="1610"/>
          <p:cNvPicPr>
            <a:picLocks noChangeAspect="1" noChangeArrowheads="1"/>
          </p:cNvPicPr>
          <p:nvPr/>
        </p:nvPicPr>
        <p:blipFill>
          <a:blip r:embed="rId11"/>
          <a:srcRect/>
          <a:stretch>
            <a:fillRect/>
          </a:stretch>
        </p:blipFill>
        <p:spPr bwMode="auto">
          <a:xfrm>
            <a:off x="7715272" y="3214686"/>
            <a:ext cx="1143008" cy="857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8001024" y="4286256"/>
            <a:ext cx="579005" cy="369332"/>
          </a:xfrm>
          <a:prstGeom prst="rect">
            <a:avLst/>
          </a:prstGeom>
        </p:spPr>
        <p:txBody>
          <a:bodyPr wrap="none">
            <a:spAutoFit/>
          </a:bodyPr>
          <a:lstStyle/>
          <a:p>
            <a:r>
              <a:rPr lang="en-US" dirty="0"/>
              <a:t>1610</a:t>
            </a:r>
            <a:endParaRPr lang="fa-IR" dirty="0"/>
          </a:p>
        </p:txBody>
      </p:sp>
      <p:pic>
        <p:nvPicPr>
          <p:cNvPr id="123916" name="Picture 12" descr="1620"/>
          <p:cNvPicPr>
            <a:picLocks noChangeAspect="1" noChangeArrowheads="1"/>
          </p:cNvPicPr>
          <p:nvPr/>
        </p:nvPicPr>
        <p:blipFill>
          <a:blip r:embed="rId12"/>
          <a:srcRect/>
          <a:stretch>
            <a:fillRect/>
          </a:stretch>
        </p:blipFill>
        <p:spPr bwMode="auto">
          <a:xfrm>
            <a:off x="500034" y="5072074"/>
            <a:ext cx="1000132" cy="857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Rectangle 23"/>
          <p:cNvSpPr/>
          <p:nvPr/>
        </p:nvSpPr>
        <p:spPr>
          <a:xfrm>
            <a:off x="642910" y="6215082"/>
            <a:ext cx="615681" cy="369332"/>
          </a:xfrm>
          <a:prstGeom prst="rect">
            <a:avLst/>
          </a:prstGeom>
        </p:spPr>
        <p:txBody>
          <a:bodyPr wrap="none">
            <a:spAutoFit/>
          </a:bodyPr>
          <a:lstStyle/>
          <a:p>
            <a:r>
              <a:rPr lang="en-US" dirty="0"/>
              <a:t>1620</a:t>
            </a:r>
            <a:endParaRPr lang="fa-IR" dirty="0"/>
          </a:p>
        </p:txBody>
      </p:sp>
      <p:pic>
        <p:nvPicPr>
          <p:cNvPr id="123917" name="Picture 13" descr="1630"/>
          <p:cNvPicPr>
            <a:picLocks noChangeAspect="1" noChangeArrowheads="1"/>
          </p:cNvPicPr>
          <p:nvPr/>
        </p:nvPicPr>
        <p:blipFill>
          <a:blip r:embed="rId13"/>
          <a:srcRect/>
          <a:stretch>
            <a:fillRect/>
          </a:stretch>
        </p:blipFill>
        <p:spPr bwMode="auto">
          <a:xfrm>
            <a:off x="2285984" y="5072074"/>
            <a:ext cx="1071570" cy="857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Rectangle 25"/>
          <p:cNvSpPr/>
          <p:nvPr/>
        </p:nvSpPr>
        <p:spPr>
          <a:xfrm>
            <a:off x="2500298" y="6143644"/>
            <a:ext cx="610424" cy="369332"/>
          </a:xfrm>
          <a:prstGeom prst="rect">
            <a:avLst/>
          </a:prstGeom>
        </p:spPr>
        <p:txBody>
          <a:bodyPr wrap="none">
            <a:spAutoFit/>
          </a:bodyPr>
          <a:lstStyle/>
          <a:p>
            <a:r>
              <a:rPr lang="en-US" dirty="0"/>
              <a:t>1630</a:t>
            </a:r>
            <a:endParaRPr lang="fa-IR" dirty="0"/>
          </a:p>
        </p:txBody>
      </p:sp>
      <p:pic>
        <p:nvPicPr>
          <p:cNvPr id="123918" name="Picture 14" descr="1640"/>
          <p:cNvPicPr>
            <a:picLocks noChangeAspect="1" noChangeArrowheads="1"/>
          </p:cNvPicPr>
          <p:nvPr/>
        </p:nvPicPr>
        <p:blipFill>
          <a:blip r:embed="rId14"/>
          <a:srcRect/>
          <a:stretch>
            <a:fillRect/>
          </a:stretch>
        </p:blipFill>
        <p:spPr bwMode="auto">
          <a:xfrm>
            <a:off x="4143372" y="5072074"/>
            <a:ext cx="1071570" cy="928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Rectangle 27"/>
          <p:cNvSpPr/>
          <p:nvPr/>
        </p:nvSpPr>
        <p:spPr>
          <a:xfrm>
            <a:off x="4286248" y="6215082"/>
            <a:ext cx="751488" cy="369332"/>
          </a:xfrm>
          <a:prstGeom prst="rect">
            <a:avLst/>
          </a:prstGeom>
        </p:spPr>
        <p:txBody>
          <a:bodyPr wrap="none">
            <a:spAutoFit/>
          </a:bodyPr>
          <a:lstStyle/>
          <a:p>
            <a:r>
              <a:rPr lang="en-US" dirty="0"/>
              <a:t>16400</a:t>
            </a:r>
            <a:endParaRPr lang="fa-IR" dirty="0"/>
          </a:p>
        </p:txBody>
      </p:sp>
      <p:pic>
        <p:nvPicPr>
          <p:cNvPr id="123919" name="Picture 15" descr="1650"/>
          <p:cNvPicPr>
            <a:picLocks noChangeAspect="1" noChangeArrowheads="1"/>
          </p:cNvPicPr>
          <p:nvPr/>
        </p:nvPicPr>
        <p:blipFill>
          <a:blip r:embed="rId15"/>
          <a:srcRect/>
          <a:stretch>
            <a:fillRect/>
          </a:stretch>
        </p:blipFill>
        <p:spPr bwMode="auto">
          <a:xfrm>
            <a:off x="5929322" y="5072074"/>
            <a:ext cx="1143008" cy="928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Rectangle 29"/>
          <p:cNvSpPr/>
          <p:nvPr/>
        </p:nvSpPr>
        <p:spPr>
          <a:xfrm>
            <a:off x="6143636" y="6143644"/>
            <a:ext cx="739753" cy="369332"/>
          </a:xfrm>
          <a:prstGeom prst="rect">
            <a:avLst/>
          </a:prstGeom>
        </p:spPr>
        <p:txBody>
          <a:bodyPr wrap="none">
            <a:spAutoFit/>
          </a:bodyPr>
          <a:lstStyle/>
          <a:p>
            <a:r>
              <a:rPr lang="en-US" dirty="0"/>
              <a:t>16500</a:t>
            </a:r>
            <a:endParaRPr lang="fa-IR" dirty="0"/>
          </a:p>
        </p:txBody>
      </p:sp>
      <p:pic>
        <p:nvPicPr>
          <p:cNvPr id="123920" name="Picture 16" descr="1660"/>
          <p:cNvPicPr>
            <a:picLocks noChangeAspect="1" noChangeArrowheads="1"/>
          </p:cNvPicPr>
          <p:nvPr/>
        </p:nvPicPr>
        <p:blipFill>
          <a:blip r:embed="rId16"/>
          <a:srcRect/>
          <a:stretch>
            <a:fillRect/>
          </a:stretch>
        </p:blipFill>
        <p:spPr bwMode="auto">
          <a:xfrm>
            <a:off x="7715272" y="5072074"/>
            <a:ext cx="1143008" cy="928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2" name="Rectangle 31"/>
          <p:cNvSpPr/>
          <p:nvPr/>
        </p:nvSpPr>
        <p:spPr>
          <a:xfrm>
            <a:off x="8001024" y="6143644"/>
            <a:ext cx="631903" cy="369332"/>
          </a:xfrm>
          <a:prstGeom prst="rect">
            <a:avLst/>
          </a:prstGeom>
        </p:spPr>
        <p:txBody>
          <a:bodyPr wrap="none">
            <a:spAutoFit/>
          </a:bodyPr>
          <a:lstStyle/>
          <a:p>
            <a:r>
              <a:rPr lang="en-US" dirty="0"/>
              <a:t>1660</a:t>
            </a:r>
            <a:endParaRPr lang="fa-I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3910"/>
                                        </p:tgtEl>
                                        <p:attrNameLst>
                                          <p:attrName>style.visibility</p:attrName>
                                        </p:attrNameLst>
                                      </p:cBhvr>
                                      <p:to>
                                        <p:strVal val="visible"/>
                                      </p:to>
                                    </p:set>
                                    <p:animEffect transition="in" filter="wipe(down)">
                                      <p:cBhvr>
                                        <p:cTn id="7" dur="500"/>
                                        <p:tgtEl>
                                          <p:spTgt spid="123910"/>
                                        </p:tgtEl>
                                      </p:cBhvr>
                                    </p:animEffect>
                                  </p:childTnLst>
                                </p:cTn>
                              </p:par>
                              <p:par>
                                <p:cTn id="8" presetID="22" presetClass="entr" presetSubtype="4" fill="hold" nodeType="withEffect">
                                  <p:stCondLst>
                                    <p:cond delay="0"/>
                                  </p:stCondLst>
                                  <p:childTnLst>
                                    <p:set>
                                      <p:cBhvr>
                                        <p:cTn id="9" dur="1" fill="hold">
                                          <p:stCondLst>
                                            <p:cond delay="0"/>
                                          </p:stCondLst>
                                        </p:cTn>
                                        <p:tgtEl>
                                          <p:spTgt spid="123909"/>
                                        </p:tgtEl>
                                        <p:attrNameLst>
                                          <p:attrName>style.visibility</p:attrName>
                                        </p:attrNameLst>
                                      </p:cBhvr>
                                      <p:to>
                                        <p:strVal val="visible"/>
                                      </p:to>
                                    </p:set>
                                    <p:animEffect transition="in" filter="wipe(down)">
                                      <p:cBhvr>
                                        <p:cTn id="10" dur="500"/>
                                        <p:tgtEl>
                                          <p:spTgt spid="123909"/>
                                        </p:tgtEl>
                                      </p:cBhvr>
                                    </p:animEffect>
                                  </p:childTnLst>
                                </p:cTn>
                              </p:par>
                              <p:par>
                                <p:cTn id="11" presetID="22" presetClass="entr" presetSubtype="4" fill="hold" nodeType="withEffect">
                                  <p:stCondLst>
                                    <p:cond delay="0"/>
                                  </p:stCondLst>
                                  <p:childTnLst>
                                    <p:set>
                                      <p:cBhvr>
                                        <p:cTn id="12" dur="1" fill="hold">
                                          <p:stCondLst>
                                            <p:cond delay="0"/>
                                          </p:stCondLst>
                                        </p:cTn>
                                        <p:tgtEl>
                                          <p:spTgt spid="123908"/>
                                        </p:tgtEl>
                                        <p:attrNameLst>
                                          <p:attrName>style.visibility</p:attrName>
                                        </p:attrNameLst>
                                      </p:cBhvr>
                                      <p:to>
                                        <p:strVal val="visible"/>
                                      </p:to>
                                    </p:set>
                                    <p:animEffect transition="in" filter="wipe(down)">
                                      <p:cBhvr>
                                        <p:cTn id="13" dur="500"/>
                                        <p:tgtEl>
                                          <p:spTgt spid="123908"/>
                                        </p:tgtEl>
                                      </p:cBhvr>
                                    </p:animEffect>
                                  </p:childTnLst>
                                </p:cTn>
                              </p:par>
                              <p:par>
                                <p:cTn id="14" presetID="22" presetClass="entr" presetSubtype="4" fill="hold" nodeType="withEffect">
                                  <p:stCondLst>
                                    <p:cond delay="0"/>
                                  </p:stCondLst>
                                  <p:childTnLst>
                                    <p:set>
                                      <p:cBhvr>
                                        <p:cTn id="15" dur="1" fill="hold">
                                          <p:stCondLst>
                                            <p:cond delay="0"/>
                                          </p:stCondLst>
                                        </p:cTn>
                                        <p:tgtEl>
                                          <p:spTgt spid="123907"/>
                                        </p:tgtEl>
                                        <p:attrNameLst>
                                          <p:attrName>style.visibility</p:attrName>
                                        </p:attrNameLst>
                                      </p:cBhvr>
                                      <p:to>
                                        <p:strVal val="visible"/>
                                      </p:to>
                                    </p:set>
                                    <p:animEffect transition="in" filter="wipe(down)">
                                      <p:cBhvr>
                                        <p:cTn id="16" dur="500"/>
                                        <p:tgtEl>
                                          <p:spTgt spid="123907"/>
                                        </p:tgtEl>
                                      </p:cBhvr>
                                    </p:animEffect>
                                  </p:childTnLst>
                                </p:cTn>
                              </p:par>
                              <p:par>
                                <p:cTn id="17" presetID="22" presetClass="entr" presetSubtype="4" fill="hold" nodeType="withEffect">
                                  <p:stCondLst>
                                    <p:cond delay="0"/>
                                  </p:stCondLst>
                                  <p:childTnLst>
                                    <p:set>
                                      <p:cBhvr>
                                        <p:cTn id="18" dur="1" fill="hold">
                                          <p:stCondLst>
                                            <p:cond delay="0"/>
                                          </p:stCondLst>
                                        </p:cTn>
                                        <p:tgtEl>
                                          <p:spTgt spid="123906"/>
                                        </p:tgtEl>
                                        <p:attrNameLst>
                                          <p:attrName>style.visibility</p:attrName>
                                        </p:attrNameLst>
                                      </p:cBhvr>
                                      <p:to>
                                        <p:strVal val="visible"/>
                                      </p:to>
                                    </p:set>
                                    <p:animEffect transition="in" filter="wipe(down)">
                                      <p:cBhvr>
                                        <p:cTn id="19" dur="500"/>
                                        <p:tgtEl>
                                          <p:spTgt spid="123906"/>
                                        </p:tgtEl>
                                      </p:cBhvr>
                                    </p:animEffect>
                                  </p:childTnLst>
                                </p:cTn>
                              </p:par>
                              <p:par>
                                <p:cTn id="20" presetID="22" presetClass="entr" presetSubtype="4" fill="hold" nodeType="withEffect">
                                  <p:stCondLst>
                                    <p:cond delay="0"/>
                                  </p:stCondLst>
                                  <p:childTnLst>
                                    <p:set>
                                      <p:cBhvr>
                                        <p:cTn id="21" dur="1" fill="hold">
                                          <p:stCondLst>
                                            <p:cond delay="0"/>
                                          </p:stCondLst>
                                        </p:cTn>
                                        <p:tgtEl>
                                          <p:spTgt spid="123911"/>
                                        </p:tgtEl>
                                        <p:attrNameLst>
                                          <p:attrName>style.visibility</p:attrName>
                                        </p:attrNameLst>
                                      </p:cBhvr>
                                      <p:to>
                                        <p:strVal val="visible"/>
                                      </p:to>
                                    </p:set>
                                    <p:animEffect transition="in" filter="wipe(down)">
                                      <p:cBhvr>
                                        <p:cTn id="22" dur="500"/>
                                        <p:tgtEl>
                                          <p:spTgt spid="123911"/>
                                        </p:tgtEl>
                                      </p:cBhvr>
                                    </p:animEffect>
                                  </p:childTnLst>
                                </p:cTn>
                              </p:par>
                              <p:par>
                                <p:cTn id="23" presetID="22" presetClass="entr" presetSubtype="4" fill="hold" nodeType="withEffect">
                                  <p:stCondLst>
                                    <p:cond delay="0"/>
                                  </p:stCondLst>
                                  <p:childTnLst>
                                    <p:set>
                                      <p:cBhvr>
                                        <p:cTn id="24" dur="1" fill="hold">
                                          <p:stCondLst>
                                            <p:cond delay="0"/>
                                          </p:stCondLst>
                                        </p:cTn>
                                        <p:tgtEl>
                                          <p:spTgt spid="123912"/>
                                        </p:tgtEl>
                                        <p:attrNameLst>
                                          <p:attrName>style.visibility</p:attrName>
                                        </p:attrNameLst>
                                      </p:cBhvr>
                                      <p:to>
                                        <p:strVal val="visible"/>
                                      </p:to>
                                    </p:set>
                                    <p:animEffect transition="in" filter="wipe(down)">
                                      <p:cBhvr>
                                        <p:cTn id="25" dur="500"/>
                                        <p:tgtEl>
                                          <p:spTgt spid="123912"/>
                                        </p:tgtEl>
                                      </p:cBhvr>
                                    </p:animEffect>
                                  </p:childTnLst>
                                </p:cTn>
                              </p:par>
                              <p:par>
                                <p:cTn id="26" presetID="22" presetClass="entr" presetSubtype="4" fill="hold" nodeType="withEffect">
                                  <p:stCondLst>
                                    <p:cond delay="0"/>
                                  </p:stCondLst>
                                  <p:childTnLst>
                                    <p:set>
                                      <p:cBhvr>
                                        <p:cTn id="27" dur="1" fill="hold">
                                          <p:stCondLst>
                                            <p:cond delay="0"/>
                                          </p:stCondLst>
                                        </p:cTn>
                                        <p:tgtEl>
                                          <p:spTgt spid="123913"/>
                                        </p:tgtEl>
                                        <p:attrNameLst>
                                          <p:attrName>style.visibility</p:attrName>
                                        </p:attrNameLst>
                                      </p:cBhvr>
                                      <p:to>
                                        <p:strVal val="visible"/>
                                      </p:to>
                                    </p:set>
                                    <p:animEffect transition="in" filter="wipe(down)">
                                      <p:cBhvr>
                                        <p:cTn id="28" dur="500"/>
                                        <p:tgtEl>
                                          <p:spTgt spid="123913"/>
                                        </p:tgtEl>
                                      </p:cBhvr>
                                    </p:animEffect>
                                  </p:childTnLst>
                                </p:cTn>
                              </p:par>
                              <p:par>
                                <p:cTn id="29" presetID="22" presetClass="entr" presetSubtype="4" fill="hold" nodeType="withEffect">
                                  <p:stCondLst>
                                    <p:cond delay="0"/>
                                  </p:stCondLst>
                                  <p:childTnLst>
                                    <p:set>
                                      <p:cBhvr>
                                        <p:cTn id="30" dur="1" fill="hold">
                                          <p:stCondLst>
                                            <p:cond delay="0"/>
                                          </p:stCondLst>
                                        </p:cTn>
                                        <p:tgtEl>
                                          <p:spTgt spid="123914"/>
                                        </p:tgtEl>
                                        <p:attrNameLst>
                                          <p:attrName>style.visibility</p:attrName>
                                        </p:attrNameLst>
                                      </p:cBhvr>
                                      <p:to>
                                        <p:strVal val="visible"/>
                                      </p:to>
                                    </p:set>
                                    <p:animEffect transition="in" filter="wipe(down)">
                                      <p:cBhvr>
                                        <p:cTn id="31" dur="500"/>
                                        <p:tgtEl>
                                          <p:spTgt spid="123914"/>
                                        </p:tgtEl>
                                      </p:cBhvr>
                                    </p:animEffect>
                                  </p:childTnLst>
                                </p:cTn>
                              </p:par>
                              <p:par>
                                <p:cTn id="32" presetID="22" presetClass="entr" presetSubtype="4" fill="hold" nodeType="withEffect">
                                  <p:stCondLst>
                                    <p:cond delay="0"/>
                                  </p:stCondLst>
                                  <p:childTnLst>
                                    <p:set>
                                      <p:cBhvr>
                                        <p:cTn id="33" dur="1" fill="hold">
                                          <p:stCondLst>
                                            <p:cond delay="0"/>
                                          </p:stCondLst>
                                        </p:cTn>
                                        <p:tgtEl>
                                          <p:spTgt spid="123915"/>
                                        </p:tgtEl>
                                        <p:attrNameLst>
                                          <p:attrName>style.visibility</p:attrName>
                                        </p:attrNameLst>
                                      </p:cBhvr>
                                      <p:to>
                                        <p:strVal val="visible"/>
                                      </p:to>
                                    </p:set>
                                    <p:animEffect transition="in" filter="wipe(down)">
                                      <p:cBhvr>
                                        <p:cTn id="34" dur="500"/>
                                        <p:tgtEl>
                                          <p:spTgt spid="123915"/>
                                        </p:tgtEl>
                                      </p:cBhvr>
                                    </p:animEffect>
                                  </p:childTnLst>
                                </p:cTn>
                              </p:par>
                              <p:par>
                                <p:cTn id="35" presetID="22" presetClass="entr" presetSubtype="4" fill="hold" nodeType="withEffect">
                                  <p:stCondLst>
                                    <p:cond delay="0"/>
                                  </p:stCondLst>
                                  <p:childTnLst>
                                    <p:set>
                                      <p:cBhvr>
                                        <p:cTn id="36" dur="1" fill="hold">
                                          <p:stCondLst>
                                            <p:cond delay="0"/>
                                          </p:stCondLst>
                                        </p:cTn>
                                        <p:tgtEl>
                                          <p:spTgt spid="123920"/>
                                        </p:tgtEl>
                                        <p:attrNameLst>
                                          <p:attrName>style.visibility</p:attrName>
                                        </p:attrNameLst>
                                      </p:cBhvr>
                                      <p:to>
                                        <p:strVal val="visible"/>
                                      </p:to>
                                    </p:set>
                                    <p:animEffect transition="in" filter="wipe(down)">
                                      <p:cBhvr>
                                        <p:cTn id="37" dur="500"/>
                                        <p:tgtEl>
                                          <p:spTgt spid="123920"/>
                                        </p:tgtEl>
                                      </p:cBhvr>
                                    </p:animEffect>
                                  </p:childTnLst>
                                </p:cTn>
                              </p:par>
                              <p:par>
                                <p:cTn id="38" presetID="22" presetClass="entr" presetSubtype="4" fill="hold" nodeType="withEffect">
                                  <p:stCondLst>
                                    <p:cond delay="0"/>
                                  </p:stCondLst>
                                  <p:childTnLst>
                                    <p:set>
                                      <p:cBhvr>
                                        <p:cTn id="39" dur="1" fill="hold">
                                          <p:stCondLst>
                                            <p:cond delay="0"/>
                                          </p:stCondLst>
                                        </p:cTn>
                                        <p:tgtEl>
                                          <p:spTgt spid="123919"/>
                                        </p:tgtEl>
                                        <p:attrNameLst>
                                          <p:attrName>style.visibility</p:attrName>
                                        </p:attrNameLst>
                                      </p:cBhvr>
                                      <p:to>
                                        <p:strVal val="visible"/>
                                      </p:to>
                                    </p:set>
                                    <p:animEffect transition="in" filter="wipe(down)">
                                      <p:cBhvr>
                                        <p:cTn id="40" dur="500"/>
                                        <p:tgtEl>
                                          <p:spTgt spid="123919"/>
                                        </p:tgtEl>
                                      </p:cBhvr>
                                    </p:animEffect>
                                  </p:childTnLst>
                                </p:cTn>
                              </p:par>
                              <p:par>
                                <p:cTn id="41" presetID="22" presetClass="entr" presetSubtype="4" fill="hold" nodeType="withEffect">
                                  <p:stCondLst>
                                    <p:cond delay="0"/>
                                  </p:stCondLst>
                                  <p:childTnLst>
                                    <p:set>
                                      <p:cBhvr>
                                        <p:cTn id="42" dur="1" fill="hold">
                                          <p:stCondLst>
                                            <p:cond delay="0"/>
                                          </p:stCondLst>
                                        </p:cTn>
                                        <p:tgtEl>
                                          <p:spTgt spid="123918"/>
                                        </p:tgtEl>
                                        <p:attrNameLst>
                                          <p:attrName>style.visibility</p:attrName>
                                        </p:attrNameLst>
                                      </p:cBhvr>
                                      <p:to>
                                        <p:strVal val="visible"/>
                                      </p:to>
                                    </p:set>
                                    <p:animEffect transition="in" filter="wipe(down)">
                                      <p:cBhvr>
                                        <p:cTn id="43" dur="500"/>
                                        <p:tgtEl>
                                          <p:spTgt spid="123918"/>
                                        </p:tgtEl>
                                      </p:cBhvr>
                                    </p:animEffect>
                                  </p:childTnLst>
                                </p:cTn>
                              </p:par>
                              <p:par>
                                <p:cTn id="44" presetID="22" presetClass="entr" presetSubtype="4" fill="hold" nodeType="withEffect">
                                  <p:stCondLst>
                                    <p:cond delay="0"/>
                                  </p:stCondLst>
                                  <p:childTnLst>
                                    <p:set>
                                      <p:cBhvr>
                                        <p:cTn id="45" dur="1" fill="hold">
                                          <p:stCondLst>
                                            <p:cond delay="0"/>
                                          </p:stCondLst>
                                        </p:cTn>
                                        <p:tgtEl>
                                          <p:spTgt spid="123917"/>
                                        </p:tgtEl>
                                        <p:attrNameLst>
                                          <p:attrName>style.visibility</p:attrName>
                                        </p:attrNameLst>
                                      </p:cBhvr>
                                      <p:to>
                                        <p:strVal val="visible"/>
                                      </p:to>
                                    </p:set>
                                    <p:animEffect transition="in" filter="wipe(down)">
                                      <p:cBhvr>
                                        <p:cTn id="46" dur="500"/>
                                        <p:tgtEl>
                                          <p:spTgt spid="123917"/>
                                        </p:tgtEl>
                                      </p:cBhvr>
                                    </p:animEffect>
                                  </p:childTnLst>
                                </p:cTn>
                              </p:par>
                              <p:par>
                                <p:cTn id="47" presetID="22" presetClass="entr" presetSubtype="4" fill="hold" nodeType="withEffect">
                                  <p:stCondLst>
                                    <p:cond delay="0"/>
                                  </p:stCondLst>
                                  <p:childTnLst>
                                    <p:set>
                                      <p:cBhvr>
                                        <p:cTn id="48" dur="1" fill="hold">
                                          <p:stCondLst>
                                            <p:cond delay="0"/>
                                          </p:stCondLst>
                                        </p:cTn>
                                        <p:tgtEl>
                                          <p:spTgt spid="123916"/>
                                        </p:tgtEl>
                                        <p:attrNameLst>
                                          <p:attrName>style.visibility</p:attrName>
                                        </p:attrNameLst>
                                      </p:cBhvr>
                                      <p:to>
                                        <p:strVal val="visible"/>
                                      </p:to>
                                    </p:set>
                                    <p:animEffect transition="in" filter="wipe(down)">
                                      <p:cBhvr>
                                        <p:cTn id="49" dur="500"/>
                                        <p:tgtEl>
                                          <p:spTgt spid="123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714348" y="1571612"/>
            <a:ext cx="8229600" cy="4240211"/>
          </a:xfrm>
        </p:spPr>
        <p:txBody>
          <a:bodyPr>
            <a:normAutofit/>
          </a:bodyPr>
          <a:lstStyle/>
          <a:p>
            <a:pPr algn="ctr" rtl="1">
              <a:lnSpc>
                <a:spcPct val="150000"/>
              </a:lnSpc>
              <a:buNone/>
            </a:pPr>
            <a:endParaRPr lang="fa-IR" sz="2400" dirty="0"/>
          </a:p>
          <a:p>
            <a:pPr algn="r" rtl="1">
              <a:lnSpc>
                <a:spcPct val="150000"/>
              </a:lnSpc>
              <a:buNone/>
            </a:pPr>
            <a:r>
              <a:rPr lang="fa-IR" sz="2400" dirty="0"/>
              <a:t>   برای این ابتدا پوشش الیافی را به نسبت مشخص (به صورت تجربی ) با آب مخلوط نموده تا حالت خمیر مانند به خود بگیرد تا مدت نیم ساعت صبر کرده و سپس مخلوط را دوباره به هم زده و بوسیله ماله شیشه ای مخصوص روی دیواری که دارای زیر سازی صاف می باشد کشیده می شود پس از اتمام کار به مدت 2 روز نباید تماسی با دیوار باشد چون این دیوار تا مدت 2 روز کاملا خیس می باشد. قیمت اجرا به ازای هر متر مربع 3500 تومان می باشد.</a:t>
            </a:r>
          </a:p>
        </p:txBody>
      </p:sp>
      <p:sp>
        <p:nvSpPr>
          <p:cNvPr id="2" name="Title 1"/>
          <p:cNvSpPr>
            <a:spLocks noGrp="1"/>
          </p:cNvSpPr>
          <p:nvPr>
            <p:ph type="title"/>
          </p:nvPr>
        </p:nvSpPr>
        <p:spPr>
          <a:xfrm>
            <a:off x="457200" y="423850"/>
            <a:ext cx="8229600" cy="1219200"/>
          </a:xfrm>
        </p:spPr>
        <p:txBody>
          <a:bodyPr>
            <a:normAutofit/>
          </a:bodyPr>
          <a:lstStyle/>
          <a:p>
            <a:pPr algn="ctr"/>
            <a:r>
              <a:rPr lang="fa-IR" sz="4400" dirty="0">
                <a:cs typeface="B Nazanin" pitchFamily="2" charset="-78"/>
              </a:rPr>
              <a:t>نحوه اجرای پوشش های الیافی </a:t>
            </a:r>
            <a:endParaRPr lang="fa-IR" sz="4400" dirty="0"/>
          </a:p>
        </p:txBody>
      </p:sp>
    </p:spTree>
  </p:cSld>
  <p:clrMapOvr>
    <a:masterClrMapping/>
  </p:clrMapOvr>
  <p:transition>
    <p:dissolv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lgn="r" rtl="1">
              <a:buNone/>
            </a:pPr>
            <a:endParaRPr lang="fa-IR" sz="2000" b="1" dirty="0"/>
          </a:p>
          <a:p>
            <a:pPr algn="r" rtl="1">
              <a:buNone/>
            </a:pPr>
            <a:r>
              <a:rPr lang="fa-IR" sz="2000" dirty="0"/>
              <a:t>    </a:t>
            </a:r>
            <a:r>
              <a:rPr lang="ar-SA" sz="2000" dirty="0"/>
              <a:t>پتینه هنر کهنه کردن و یا به عبارتی رنگ و لعاب دادن به اشیا، اجسام و سطوح و هرچیز رنگ پذیرمی باشد</a:t>
            </a:r>
            <a:r>
              <a:rPr lang="en-US" sz="2000" dirty="0"/>
              <a:t>.</a:t>
            </a:r>
            <a:endParaRPr lang="fa-IR" sz="2000" dirty="0"/>
          </a:p>
          <a:p>
            <a:pPr algn="r" rtl="1">
              <a:buNone/>
            </a:pPr>
            <a:endParaRPr lang="fa-IR" sz="2000" dirty="0"/>
          </a:p>
          <a:p>
            <a:pPr algn="ctr" rtl="1">
              <a:buNone/>
            </a:pPr>
            <a:r>
              <a:rPr lang="fa-IR" sz="3200" b="1" dirty="0">
                <a:solidFill>
                  <a:schemeClr val="tx2"/>
                </a:solidFill>
              </a:rPr>
              <a:t>انواع پتینه </a:t>
            </a:r>
          </a:p>
          <a:p>
            <a:pPr algn="ctr" rtl="1">
              <a:buNone/>
            </a:pPr>
            <a:endParaRPr lang="fa-IR" sz="2000" b="1" dirty="0"/>
          </a:p>
          <a:p>
            <a:pPr algn="r" rtl="1">
              <a:buNone/>
            </a:pPr>
            <a:r>
              <a:rPr lang="fa-IR" sz="2000" dirty="0"/>
              <a:t>   </a:t>
            </a:r>
            <a:r>
              <a:rPr lang="ar-SA" sz="2000" dirty="0"/>
              <a:t>در دو گروه کلی رنگ و بافت تقسیم میشود که هر کدام از این دو روش دارای صدها مدل مختلف و متنوع می باشد</a:t>
            </a:r>
            <a:r>
              <a:rPr lang="en-US" sz="2000" dirty="0"/>
              <a:t>.</a:t>
            </a:r>
            <a:r>
              <a:rPr lang="fa-IR" sz="2000" dirty="0"/>
              <a:t> </a:t>
            </a:r>
          </a:p>
          <a:p>
            <a:pPr algn="r" rtl="1">
              <a:buNone/>
            </a:pPr>
            <a:r>
              <a:rPr lang="fa-IR" sz="2000" dirty="0"/>
              <a:t>   </a:t>
            </a:r>
            <a:r>
              <a:rPr lang="ar-SA" sz="2000" dirty="0"/>
              <a:t>از مواد و مصالح مورد استفاده در پتینه می توان</a:t>
            </a:r>
            <a:r>
              <a:rPr lang="en-US" sz="2000" dirty="0"/>
              <a:t> </a:t>
            </a:r>
            <a:r>
              <a:rPr lang="ar-SA" sz="2000" dirty="0"/>
              <a:t>به خمیر پتینه، چسب مخصوص، انواع رنگ</a:t>
            </a:r>
            <a:r>
              <a:rPr lang="fa-IR" sz="2000" dirty="0"/>
              <a:t> </a:t>
            </a:r>
            <a:r>
              <a:rPr lang="ar-SA" sz="2000" dirty="0"/>
              <a:t>روغنی و اکرولیک، ورق طلا و نق</a:t>
            </a:r>
            <a:r>
              <a:rPr lang="fa-IR" sz="2000" dirty="0"/>
              <a:t>ر</a:t>
            </a:r>
            <a:r>
              <a:rPr lang="ar-SA" sz="2000" dirty="0"/>
              <a:t>ه و مس، انواع رنگ های تزئینی و.... اشاره کرد</a:t>
            </a:r>
            <a:r>
              <a:rPr lang="en-US" sz="2000" dirty="0"/>
              <a:t> .</a:t>
            </a:r>
            <a:endParaRPr lang="fa-IR" sz="2000" dirty="0"/>
          </a:p>
          <a:p>
            <a:pPr algn="r" rtl="1">
              <a:buNone/>
            </a:pPr>
            <a:endParaRPr lang="fa-IR" sz="2000" b="1" dirty="0"/>
          </a:p>
          <a:p>
            <a:pPr algn="r" rtl="1">
              <a:buNone/>
            </a:pPr>
            <a:endParaRPr lang="fa-IR" sz="2000" b="1" dirty="0"/>
          </a:p>
          <a:p>
            <a:pPr algn="r" rtl="1">
              <a:buNone/>
            </a:pPr>
            <a:endParaRPr lang="en-US" sz="2000" b="1" dirty="0"/>
          </a:p>
          <a:p>
            <a:pPr algn="r" rtl="1">
              <a:buNone/>
            </a:pPr>
            <a:endParaRPr lang="fa-IR" sz="2000" dirty="0"/>
          </a:p>
          <a:p>
            <a:pPr algn="r" rtl="1">
              <a:buNone/>
            </a:pPr>
            <a:endParaRPr lang="en-US" sz="2000" dirty="0"/>
          </a:p>
          <a:p>
            <a:pPr algn="r" rtl="1">
              <a:buNone/>
            </a:pPr>
            <a:endParaRPr lang="en-US" sz="2000" dirty="0"/>
          </a:p>
        </p:txBody>
      </p:sp>
      <p:sp>
        <p:nvSpPr>
          <p:cNvPr id="2" name="Title 1"/>
          <p:cNvSpPr>
            <a:spLocks noGrp="1"/>
          </p:cNvSpPr>
          <p:nvPr>
            <p:ph type="title"/>
          </p:nvPr>
        </p:nvSpPr>
        <p:spPr>
          <a:xfrm>
            <a:off x="500034" y="0"/>
            <a:ext cx="8229600" cy="1143000"/>
          </a:xfrm>
        </p:spPr>
        <p:txBody>
          <a:bodyPr>
            <a:noAutofit/>
          </a:bodyPr>
          <a:lstStyle/>
          <a:p>
            <a:pPr algn="ctr"/>
            <a:br>
              <a:rPr lang="fa-IR" sz="4400" dirty="0">
                <a:cs typeface="B Nazanin" pitchFamily="2" charset="-78"/>
              </a:rPr>
            </a:br>
            <a:r>
              <a:rPr lang="fa-IR" sz="4400" dirty="0">
                <a:cs typeface="B Nazanin" pitchFamily="2" charset="-78"/>
              </a:rPr>
              <a:t>پتینه</a:t>
            </a:r>
            <a:endParaRPr lang="en-US" sz="4400" dirty="0">
              <a:cs typeface="B Nazanin" pitchFamily="2" charset="-78"/>
            </a:endParaRP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00034" y="785794"/>
            <a:ext cx="8229600" cy="4525963"/>
          </a:xfrm>
        </p:spPr>
        <p:txBody>
          <a:bodyPr>
            <a:normAutofit fontScale="92500"/>
          </a:bodyPr>
          <a:lstStyle/>
          <a:p>
            <a:pPr algn="r" rtl="1">
              <a:lnSpc>
                <a:spcPct val="150000"/>
              </a:lnSpc>
              <a:buNone/>
            </a:pPr>
            <a:r>
              <a:rPr lang="fa-IR" sz="2400" dirty="0"/>
              <a:t>   </a:t>
            </a:r>
            <a:r>
              <a:rPr lang="ar-SA" sz="2400" dirty="0"/>
              <a:t>با استفاده از پتینه می توان انواع طرحهای آجری، سنگی، گرانیت، چوب و ... را به راحتی</a:t>
            </a:r>
            <a:r>
              <a:rPr lang="fa-IR" sz="2400" dirty="0"/>
              <a:t> </a:t>
            </a:r>
            <a:r>
              <a:rPr lang="ar-SA" sz="2400" dirty="0"/>
              <a:t>اجرا نمود </a:t>
            </a:r>
            <a:r>
              <a:rPr lang="fa-IR" sz="2400" dirty="0"/>
              <a:t>. </a:t>
            </a:r>
            <a:r>
              <a:rPr lang="ar-SA" sz="2400" dirty="0"/>
              <a:t>پوششهاي سلولزي پتينه طرحي نو در زيبا سازي سطوح داخلي است. اين پوشش براي اجرا به مانند هر نوع پوشش ديگر نيازمند ارزيابي هاي مقدماتي نسبت به سطوح گوناگون است. چنانچه مي دانيم اين پوشش با در نظر گرفتن پيش نيازها و فراهم سازي مقدمات بر روي كليه</a:t>
            </a:r>
            <a:r>
              <a:rPr lang="en-US" sz="2400" dirty="0"/>
              <a:t> </a:t>
            </a:r>
            <a:r>
              <a:rPr lang="ar-SA" sz="2400" dirty="0"/>
              <a:t>سطوح داخلي قابل اجراست. از آنجايي كه ممكن است سطوح مذكور از نظر ساختاري داراي صور</a:t>
            </a:r>
            <a:r>
              <a:rPr lang="fa-IR" sz="2400" dirty="0"/>
              <a:t>ت</a:t>
            </a:r>
            <a:r>
              <a:rPr lang="ar-SA" sz="2400" dirty="0"/>
              <a:t> گوناگوني باشند، به بررسي انواع سطوح احتمالي و نحوه برخورد با آنها براي آماده سازي اجراي پوشش سلولزي پتينه مي پردازيم. </a:t>
            </a:r>
            <a:endParaRPr lang="fa-IR" sz="2400" dirty="0"/>
          </a:p>
          <a:p>
            <a:pPr algn="r" rtl="1">
              <a:lnSpc>
                <a:spcPct val="150000"/>
              </a:lnSpc>
              <a:buNone/>
            </a:pPr>
            <a:endParaRPr lang="fa-IR" sz="2400" dirty="0"/>
          </a:p>
          <a:p>
            <a:pPr algn="r" rtl="1">
              <a:lnSpc>
                <a:spcPct val="150000"/>
              </a:lnSpc>
              <a:buNone/>
            </a:pPr>
            <a:endParaRPr lang="fa-IR" sz="2400" dirty="0"/>
          </a:p>
          <a:p>
            <a:pPr algn="r" rtl="1">
              <a:lnSpc>
                <a:spcPct val="150000"/>
              </a:lnSpc>
              <a:buNone/>
            </a:pPr>
            <a:endParaRPr lang="en-US" sz="2400" dirty="0"/>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71472" y="2000240"/>
            <a:ext cx="8229600" cy="4525963"/>
          </a:xfrm>
        </p:spPr>
        <p:txBody>
          <a:bodyPr>
            <a:normAutofit/>
          </a:bodyPr>
          <a:lstStyle/>
          <a:p>
            <a:pPr marL="566928" indent="-457200" algn="r" rtl="1">
              <a:buFont typeface="+mj-lt"/>
              <a:buAutoNum type="arabicParenR"/>
            </a:pPr>
            <a:r>
              <a:rPr lang="ar-SA" sz="2200" dirty="0"/>
              <a:t> </a:t>
            </a:r>
            <a:r>
              <a:rPr lang="fa-IR" sz="2200" dirty="0"/>
              <a:t> </a:t>
            </a:r>
            <a:r>
              <a:rPr lang="ar-SA" sz="2200" dirty="0"/>
              <a:t> شناخت و تعيين نوع زيركار</a:t>
            </a:r>
            <a:endParaRPr lang="fa-IR" sz="2200" dirty="0"/>
          </a:p>
          <a:p>
            <a:pPr marL="566928" indent="-457200" algn="r" rtl="1">
              <a:buFont typeface="+mj-lt"/>
              <a:buAutoNum type="arabicParenR"/>
            </a:pPr>
            <a:endParaRPr lang="fa-IR" sz="2200" dirty="0"/>
          </a:p>
          <a:p>
            <a:pPr marL="566928" indent="-457200" algn="r" rtl="1">
              <a:buFont typeface="+mj-lt"/>
              <a:buAutoNum type="arabicParenR"/>
            </a:pPr>
            <a:r>
              <a:rPr lang="ar-SA" sz="2200" dirty="0"/>
              <a:t>   آماده سازي سطوحي كه مي بايد پوشش بر روي آنها اجرا شود(برطرف كردن چربي ها، اجراي پرايمر و ...)</a:t>
            </a:r>
            <a:endParaRPr lang="fa-IR" sz="2200" dirty="0"/>
          </a:p>
          <a:p>
            <a:pPr marL="566928" indent="-457200" algn="r" rtl="1">
              <a:buFont typeface="+mj-lt"/>
              <a:buAutoNum type="arabicParenR"/>
            </a:pPr>
            <a:endParaRPr lang="fa-IR" sz="2200" dirty="0"/>
          </a:p>
          <a:p>
            <a:pPr marL="566928" indent="-457200" algn="r" rtl="1">
              <a:buFont typeface="+mj-lt"/>
              <a:buAutoNum type="arabicParenR"/>
            </a:pPr>
            <a:r>
              <a:rPr lang="ar-SA" sz="2200" dirty="0"/>
              <a:t>   نحوه آماده سازي مواد واستانداردهاي گرمايي وسرمايي محيط اجرا</a:t>
            </a:r>
            <a:endParaRPr lang="fa-IR" sz="2200" dirty="0"/>
          </a:p>
          <a:p>
            <a:pPr marL="566928" indent="-457200" algn="r" rtl="1">
              <a:buFont typeface="+mj-lt"/>
              <a:buAutoNum type="arabicParenR"/>
            </a:pPr>
            <a:endParaRPr lang="fa-IR" sz="2200" dirty="0"/>
          </a:p>
          <a:p>
            <a:pPr marL="566928" indent="-457200" algn="r" rtl="1">
              <a:buFont typeface="+mj-lt"/>
              <a:buAutoNum type="arabicParenR"/>
            </a:pPr>
            <a:r>
              <a:rPr lang="ar-SA" sz="2200" dirty="0"/>
              <a:t>   عايق نمودن پوشش سلولزي پتينه به منظور قابل شستشو نمودن آن</a:t>
            </a:r>
            <a:endParaRPr lang="fa-IR" sz="2200" dirty="0"/>
          </a:p>
        </p:txBody>
      </p:sp>
      <p:sp>
        <p:nvSpPr>
          <p:cNvPr id="4" name="TextBox 3"/>
          <p:cNvSpPr txBox="1"/>
          <p:nvPr/>
        </p:nvSpPr>
        <p:spPr>
          <a:xfrm>
            <a:off x="3571868" y="357166"/>
            <a:ext cx="4256697" cy="769441"/>
          </a:xfrm>
          <a:prstGeom prst="rect">
            <a:avLst/>
          </a:prstGeom>
          <a:noFill/>
        </p:spPr>
        <p:txBody>
          <a:bodyPr wrap="square" rtlCol="0">
            <a:spAutoFit/>
          </a:bodyPr>
          <a:lstStyle/>
          <a:p>
            <a:r>
              <a:rPr lang="fa-IR" sz="4400" dirty="0"/>
              <a:t>مراحل کار :</a:t>
            </a:r>
            <a:endParaRPr lang="en-US" sz="4400"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72066" y="285728"/>
            <a:ext cx="3196709" cy="738664"/>
          </a:xfrm>
          <a:prstGeom prst="rect">
            <a:avLst/>
          </a:prstGeom>
        </p:spPr>
        <p:txBody>
          <a:bodyPr wrap="none">
            <a:spAutoFit/>
          </a:bodyPr>
          <a:lstStyle/>
          <a:p>
            <a:r>
              <a:rPr lang="fa-IR" sz="4200" b="1" dirty="0">
                <a:effectLst>
                  <a:outerShdw blurRad="38100" dist="38100" dir="2700000" algn="tl">
                    <a:srgbClr val="000000">
                      <a:alpha val="43137"/>
                    </a:srgbClr>
                  </a:outerShdw>
                </a:effectLst>
              </a:rPr>
              <a:t>دیوار های سنگی</a:t>
            </a:r>
            <a:endParaRPr lang="en-US" sz="4200" b="1" dirty="0">
              <a:effectLst>
                <a:outerShdw blurRad="38100" dist="38100" dir="2700000" algn="tl">
                  <a:srgbClr val="000000">
                    <a:alpha val="43137"/>
                  </a:srgbClr>
                </a:outerShdw>
              </a:effectLst>
            </a:endParaRPr>
          </a:p>
        </p:txBody>
      </p:sp>
      <p:sp>
        <p:nvSpPr>
          <p:cNvPr id="206849" name="Rectangle 1"/>
          <p:cNvSpPr>
            <a:spLocks noChangeArrowheads="1"/>
          </p:cNvSpPr>
          <p:nvPr/>
        </p:nvSpPr>
        <p:spPr bwMode="auto">
          <a:xfrm>
            <a:off x="714348" y="1214422"/>
            <a:ext cx="7786742"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 هر گاه چند تکه سنگ روی هم قرار گیرند ، دیوار سنگی به وجود می آید ))</a:t>
            </a:r>
            <a:endParaRPr kumimoji="0" lang="en-US" sz="2000" b="0" i="0" u="none" strike="noStrike" cap="none" normalizeH="0" baseline="0" dirty="0">
              <a:ln>
                <a:noFill/>
              </a:ln>
              <a:solidFill>
                <a:schemeClr val="tx1"/>
              </a:solidFill>
              <a:effectLst/>
              <a:latin typeface="Arial" pitchFamily="34" charset="0"/>
              <a:ea typeface="Calibri" pitchFamily="34" charset="0"/>
            </a:endParaRPr>
          </a:p>
          <a:p>
            <a:pPr marL="0" marR="0" lvl="0" indent="0" algn="r" defTabSz="914400" rtl="1" eaLnBrk="1" fontAlgn="base" latinLnBrk="0" hangingPunct="1">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پس از آن که انسان اولیه به مقاومت سنگ و بعضی از مشخصات آن پی برد ،</a:t>
            </a:r>
            <a:r>
              <a:rPr lang="en-US" sz="2000" dirty="0">
                <a:latin typeface="Arial" pitchFamily="34" charset="0"/>
                <a:ea typeface="Calibri" pitchFamily="34" charset="0"/>
              </a:rPr>
              <a:t> </a:t>
            </a:r>
            <a:r>
              <a:rPr kumimoji="0" lang="fa-IR" sz="2000" b="0" i="0" u="none" strike="noStrike" cap="none" normalizeH="0" baseline="0" dirty="0">
                <a:ln>
                  <a:noFill/>
                </a:ln>
                <a:solidFill>
                  <a:schemeClr val="tx1"/>
                </a:solidFill>
                <a:effectLst/>
                <a:latin typeface="Arial" pitchFamily="34" charset="0"/>
                <a:ea typeface="Calibri" pitchFamily="34" charset="0"/>
              </a:rPr>
              <a:t>از آن به عنوان دیوار ، برای حفظ خویش در مقابل عوامل طبیعی و حیوانات وحشی استفاده کرد .</a:t>
            </a:r>
            <a:endParaRPr kumimoji="0" lang="en-US" sz="2000" b="0" i="0" u="none" strike="noStrike" cap="none" normalizeH="0" baseline="0" dirty="0">
              <a:ln>
                <a:noFill/>
              </a:ln>
              <a:solidFill>
                <a:schemeClr val="tx1"/>
              </a:solidFill>
              <a:effectLst/>
              <a:latin typeface="Arial" pitchFamily="34" charset="0"/>
              <a:ea typeface="Calibri" pitchFamily="34" charset="0"/>
            </a:endParaRPr>
          </a:p>
          <a:p>
            <a:pPr lvl="0" algn="r" rtl="1" fontAlgn="base">
              <a:lnSpc>
                <a:spcPct val="150000"/>
              </a:lnSpc>
              <a:spcBef>
                <a:spcPct val="0"/>
              </a:spcBef>
              <a:spcAft>
                <a:spcPct val="0"/>
              </a:spcAft>
            </a:pPr>
            <a:r>
              <a:rPr kumimoji="0" lang="fa-IR" sz="2000" b="0" i="0" u="none" strike="noStrike" cap="none" normalizeH="0" baseline="0" dirty="0">
                <a:ln>
                  <a:noFill/>
                </a:ln>
                <a:solidFill>
                  <a:schemeClr val="tx1"/>
                </a:solidFill>
                <a:effectLst/>
                <a:latin typeface="Arial" pitchFamily="34" charset="0"/>
                <a:ea typeface="Calibri" pitchFamily="34" charset="0"/>
              </a:rPr>
              <a:t>ابتدا </a:t>
            </a:r>
            <a:r>
              <a:rPr lang="fa-IR" sz="2000" dirty="0">
                <a:latin typeface="Arial" pitchFamily="34" charset="0"/>
                <a:ea typeface="Calibri" pitchFamily="34" charset="0"/>
              </a:rPr>
              <a:t>ب</a:t>
            </a:r>
            <a:r>
              <a:rPr kumimoji="0" lang="fa-IR" sz="2000" b="0" i="0" u="none" strike="noStrike" cap="none" normalizeH="0" baseline="0" dirty="0">
                <a:ln>
                  <a:noFill/>
                </a:ln>
                <a:solidFill>
                  <a:schemeClr val="tx1"/>
                </a:solidFill>
                <a:effectLst/>
                <a:latin typeface="Arial" pitchFamily="34" charset="0"/>
                <a:ea typeface="Calibri" pitchFamily="34" charset="0"/>
              </a:rPr>
              <a:t>دون هیچ گونه قانون و قاعده ای سنگ ها توسط انسان بر روی هم چیده می شد و دیوار به وجود می آمد .مسلماً چنین دیواری سست و بی ثبات بوده وخیلی زود فرو می ریخت . با گذشت زمان و کسب تجربه و رفع ضعف های گذشته </a:t>
            </a:r>
            <a:r>
              <a:rPr lang="fa-IR" sz="2000" dirty="0">
                <a:latin typeface="Arial" pitchFamily="34" charset="0"/>
                <a:ea typeface="Calibri" pitchFamily="34" charset="0"/>
              </a:rPr>
              <a:t>، </a:t>
            </a:r>
            <a:r>
              <a:rPr kumimoji="0" lang="fa-IR" sz="2000" b="0" i="0" u="none" strike="noStrike" cap="none" normalizeH="0" baseline="0" dirty="0">
                <a:ln>
                  <a:noFill/>
                </a:ln>
                <a:solidFill>
                  <a:schemeClr val="tx1"/>
                </a:solidFill>
                <a:effectLst/>
                <a:latin typeface="Arial" pitchFamily="34" charset="0"/>
                <a:ea typeface="Calibri" pitchFamily="34" charset="0"/>
              </a:rPr>
              <a:t>از سنگ</a:t>
            </a:r>
            <a:r>
              <a:rPr lang="fa-IR" sz="2000" dirty="0">
                <a:latin typeface="Arial" pitchFamily="34" charset="0"/>
                <a:ea typeface="Calibri" pitchFamily="34" charset="0"/>
              </a:rPr>
              <a:t> ،</a:t>
            </a:r>
            <a:r>
              <a:rPr kumimoji="0" lang="fa-IR" sz="2000" b="0" i="0" u="none" strike="noStrike" cap="none" normalizeH="0" baseline="0" dirty="0">
                <a:ln>
                  <a:noFill/>
                </a:ln>
                <a:solidFill>
                  <a:schemeClr val="tx1"/>
                </a:solidFill>
                <a:effectLst/>
                <a:latin typeface="Arial" pitchFamily="34" charset="0"/>
                <a:ea typeface="Calibri" pitchFamily="34" charset="0"/>
              </a:rPr>
              <a:t> دیوارهایی ساخته شد که از دوام و استحکام بیش تری برخوردار و جواب گوی نیازهای انسان بود به طوری که بعضی از آن دیوارها (ساختمان ها ) پش از گذشت سالیان دراز هنوز پابرجا است . در ایران و بخصوص در روستاها ،از قدیم ساختن بناهای سنگی متداول بوده است . امروزه هم در نقاطی که سنگ فراوان و ارزان باشد ،دیوار ها را از سنگ می سازند .</a:t>
            </a:r>
            <a:endParaRPr kumimoji="0" lang="fa-IR" sz="2000" b="0" i="0" u="none" strike="noStrike" cap="none" normalizeH="0" baseline="0" dirty="0">
              <a:ln>
                <a:noFill/>
              </a:ln>
              <a:solidFill>
                <a:schemeClr val="tx1"/>
              </a:solidFill>
              <a:effectLst/>
              <a:latin typeface="Arial" pitchFamily="34" charset="0"/>
            </a:endParaRPr>
          </a:p>
        </p:txBody>
      </p:sp>
    </p:spTree>
  </p:cSld>
  <p:clrMapOvr>
    <a:masterClrMapping/>
  </p:clrMapOvr>
  <p:transition>
    <p:randomBar dir="vert"/>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lgn="r" rtl="1">
              <a:lnSpc>
                <a:spcPct val="150000"/>
              </a:lnSpc>
              <a:buNone/>
            </a:pPr>
            <a:endParaRPr lang="fa-IR" sz="2000" dirty="0"/>
          </a:p>
          <a:p>
            <a:pPr algn="r" rtl="1">
              <a:lnSpc>
                <a:spcPct val="150000"/>
              </a:lnSpc>
              <a:buNone/>
            </a:pPr>
            <a:r>
              <a:rPr lang="fa-IR" sz="2000" dirty="0"/>
              <a:t>  </a:t>
            </a:r>
            <a:r>
              <a:rPr lang="ar-SA" sz="2000" dirty="0"/>
              <a:t>در اولين مرحله اجرا مي بايد كاملاﹰ نسبت به جنس زيركار سطوح محل</a:t>
            </a:r>
            <a:r>
              <a:rPr lang="fa-IR" sz="2000" dirty="0"/>
              <a:t> </a:t>
            </a:r>
            <a:r>
              <a:rPr lang="ar-SA" sz="2000" dirty="0"/>
              <a:t> اجرا  آگاهي پيدا</a:t>
            </a:r>
            <a:endParaRPr lang="fa-IR" sz="2000" dirty="0"/>
          </a:p>
          <a:p>
            <a:pPr algn="r" rtl="1">
              <a:lnSpc>
                <a:spcPct val="150000"/>
              </a:lnSpc>
              <a:buNone/>
            </a:pPr>
            <a:r>
              <a:rPr lang="ar-SA" sz="2000" dirty="0"/>
              <a:t>نماي</a:t>
            </a:r>
            <a:r>
              <a:rPr lang="fa-IR" sz="2000" dirty="0"/>
              <a:t>یم</a:t>
            </a:r>
            <a:r>
              <a:rPr lang="ar-SA" sz="2000" dirty="0"/>
              <a:t> (اينكه زيركار رنگ روغن قديمي است</a:t>
            </a:r>
            <a:r>
              <a:rPr lang="fa-IR" sz="2000" dirty="0"/>
              <a:t> </a:t>
            </a:r>
            <a:r>
              <a:rPr lang="ar-SA" sz="2000" dirty="0"/>
              <a:t>، رنگ پلاستيك است</a:t>
            </a:r>
            <a:r>
              <a:rPr lang="fa-IR" sz="2000" dirty="0"/>
              <a:t> </a:t>
            </a:r>
            <a:r>
              <a:rPr lang="ar-SA" sz="2000" dirty="0"/>
              <a:t>، گچ تازه و يا كشته است و </a:t>
            </a:r>
            <a:endParaRPr lang="fa-IR" sz="2000" dirty="0"/>
          </a:p>
          <a:p>
            <a:pPr algn="r" rtl="1">
              <a:lnSpc>
                <a:spcPct val="150000"/>
              </a:lnSpc>
              <a:buNone/>
            </a:pPr>
            <a:r>
              <a:rPr lang="ar-SA" sz="2000" dirty="0"/>
              <a:t>غيره) براي اين منظور مي توان با مشاهده عيني سطوح مورد نظر، و يا سوال از كارفرما به</a:t>
            </a:r>
            <a:endParaRPr lang="fa-IR" sz="2000" dirty="0"/>
          </a:p>
          <a:p>
            <a:pPr algn="r" rtl="1">
              <a:lnSpc>
                <a:spcPct val="150000"/>
              </a:lnSpc>
              <a:buNone/>
            </a:pPr>
            <a:r>
              <a:rPr lang="ar-SA" sz="2000" dirty="0"/>
              <a:t>اين آگاهي دست يافت</a:t>
            </a:r>
            <a:r>
              <a:rPr lang="fa-IR" sz="2000" dirty="0"/>
              <a:t> </a:t>
            </a:r>
            <a:r>
              <a:rPr lang="ar-SA" sz="2000" dirty="0"/>
              <a:t>.</a:t>
            </a:r>
            <a:endParaRPr lang="fa-IR" sz="2000" dirty="0"/>
          </a:p>
        </p:txBody>
      </p:sp>
      <p:sp>
        <p:nvSpPr>
          <p:cNvPr id="2" name="Title 1"/>
          <p:cNvSpPr>
            <a:spLocks noGrp="1"/>
          </p:cNvSpPr>
          <p:nvPr>
            <p:ph type="title"/>
          </p:nvPr>
        </p:nvSpPr>
        <p:spPr/>
        <p:txBody>
          <a:bodyPr>
            <a:normAutofit/>
          </a:bodyPr>
          <a:lstStyle/>
          <a:p>
            <a:pPr algn="ctr"/>
            <a:r>
              <a:rPr lang="ar-SA" sz="4400" dirty="0">
                <a:cs typeface="B Nazanin" pitchFamily="2" charset="-78"/>
              </a:rPr>
              <a:t>شناخت و تعيين نوع زيركار</a:t>
            </a:r>
            <a:endParaRPr lang="fa-IR" sz="4400" dirty="0">
              <a:cs typeface="B Nazanin"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ormAutofit/>
          </a:bodyPr>
          <a:lstStyle/>
          <a:p>
            <a:pPr algn="r" rtl="1">
              <a:lnSpc>
                <a:spcPct val="150000"/>
              </a:lnSpc>
              <a:buNone/>
            </a:pPr>
            <a:endParaRPr lang="fa-IR" sz="2000" dirty="0"/>
          </a:p>
          <a:p>
            <a:pPr algn="r" rtl="1">
              <a:lnSpc>
                <a:spcPct val="150000"/>
              </a:lnSpc>
              <a:buNone/>
            </a:pPr>
            <a:r>
              <a:rPr lang="fa-IR" sz="2000" dirty="0"/>
              <a:t>  </a:t>
            </a:r>
            <a:r>
              <a:rPr lang="ar-SA" sz="2000" dirty="0"/>
              <a:t> آماده سازي سطوح براي اجرا، متناسب با نوع سطوح انجام مي پذيرد. بعنوان مثال براي اجرا بر روي سطوح رنگ روغني مي بايست (بالاخص داخل آشپزخانه ها) ابتدا چربي ها را برطرف نمود چرا كه وجود چربي ها باعث مي گردد چسبندگي مواد با ديوار انجام نشود و پس از خشك</a:t>
            </a:r>
            <a:r>
              <a:rPr lang="fa-IR" sz="2000" dirty="0"/>
              <a:t> </a:t>
            </a:r>
            <a:r>
              <a:rPr lang="ar-SA" sz="2000" dirty="0"/>
              <a:t>شدن بر روي ديوار فاصله اي بين مواد و ديوار ايجاد و زمينه ريزش مواد فراهم شود همچنين باعث زردي سطح پوشش سلولزي مي گردد</a:t>
            </a:r>
            <a:r>
              <a:rPr lang="fa-IR" sz="2000" dirty="0"/>
              <a:t> </a:t>
            </a:r>
            <a:r>
              <a:rPr lang="ar-SA" sz="2000" dirty="0"/>
              <a:t>. در سطوحي كه گچ و خاك مي باشند درصورت وجود خاك بر روي سطوح ، مي بايد ابتدا با گوني خيس تمامي سطح مورد نظر را از خاك پاك نمود و يا در مورد سطوح گچي اي كه بر اثر نم داراي شوره و يا ريزش مي باشند ابتدا با برطرف نمودن اين موارد</a:t>
            </a:r>
            <a:r>
              <a:rPr lang="fa-IR" sz="2000" dirty="0"/>
              <a:t> </a:t>
            </a:r>
            <a:r>
              <a:rPr lang="ar-SA" sz="2000" dirty="0"/>
              <a:t>، نسبت به اجراي پوشش اقدام نمود</a:t>
            </a:r>
            <a:r>
              <a:rPr lang="fa-IR" sz="2000" dirty="0"/>
              <a:t> </a:t>
            </a:r>
            <a:r>
              <a:rPr lang="ar-SA" sz="2000" dirty="0"/>
              <a:t>.</a:t>
            </a:r>
            <a:endParaRPr lang="fa-IR" sz="2000" dirty="0"/>
          </a:p>
        </p:txBody>
      </p:sp>
      <p:sp>
        <p:nvSpPr>
          <p:cNvPr id="2" name="Title 1"/>
          <p:cNvSpPr>
            <a:spLocks noGrp="1"/>
          </p:cNvSpPr>
          <p:nvPr>
            <p:ph type="title"/>
          </p:nvPr>
        </p:nvSpPr>
        <p:spPr/>
        <p:txBody>
          <a:bodyPr>
            <a:noAutofit/>
          </a:bodyPr>
          <a:lstStyle/>
          <a:p>
            <a:pPr algn="ctr"/>
            <a:r>
              <a:rPr lang="ar-SA" sz="3800" dirty="0">
                <a:cs typeface="B Nazanin" pitchFamily="2" charset="-78"/>
              </a:rPr>
              <a:t>آماده سازي سطوحي كه مي بايد پوشش سلولزي بر روي آنها اجرا شود</a:t>
            </a:r>
            <a:endParaRPr lang="fa-IR" sz="3800" dirty="0">
              <a:cs typeface="B Nazanin" pitchFamily="2" charset="-78"/>
            </a:endParaRP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71472" y="1000108"/>
            <a:ext cx="8229600" cy="4525963"/>
          </a:xfrm>
        </p:spPr>
        <p:txBody>
          <a:bodyPr>
            <a:normAutofit/>
          </a:bodyPr>
          <a:lstStyle/>
          <a:p>
            <a:pPr algn="r" rtl="1">
              <a:lnSpc>
                <a:spcPct val="150000"/>
              </a:lnSpc>
              <a:buNone/>
            </a:pPr>
            <a:r>
              <a:rPr lang="fa-IR" sz="2200" dirty="0"/>
              <a:t>   </a:t>
            </a:r>
          </a:p>
          <a:p>
            <a:pPr algn="r" rtl="1">
              <a:lnSpc>
                <a:spcPct val="150000"/>
              </a:lnSpc>
              <a:buNone/>
            </a:pPr>
            <a:r>
              <a:rPr lang="fa-IR" sz="2200" dirty="0"/>
              <a:t>   </a:t>
            </a:r>
            <a:r>
              <a:rPr lang="ar-SA" sz="2200" dirty="0"/>
              <a:t>در مورد سطوح رنگ پلاستيك و يا گچ كشته ، ابتدا مي بايد با اجراي پرايم</a:t>
            </a:r>
            <a:r>
              <a:rPr lang="fa-IR" sz="2200" dirty="0"/>
              <a:t>ر</a:t>
            </a:r>
            <a:r>
              <a:rPr lang="ar-SA" sz="2200" dirty="0"/>
              <a:t>  از جذب آب  مواد به داخل گچ كشته يا رنگ پلاستيك ممانعت نمود.  در مواردي كه زيركار ترك دارد مي بايست ابتدا با پرايمر آنرا آماده و سپس پوشش سلولزي پتينه را اجرا نمود. </a:t>
            </a:r>
            <a:endParaRPr lang="fa-IR" sz="2200" dirty="0"/>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28596" y="1714488"/>
            <a:ext cx="8229600" cy="4525963"/>
          </a:xfrm>
        </p:spPr>
        <p:txBody>
          <a:bodyPr>
            <a:noAutofit/>
          </a:bodyPr>
          <a:lstStyle/>
          <a:p>
            <a:pPr algn="r" rtl="1">
              <a:lnSpc>
                <a:spcPct val="150000"/>
              </a:lnSpc>
              <a:buNone/>
            </a:pPr>
            <a:r>
              <a:rPr lang="fa-IR" sz="2000" dirty="0"/>
              <a:t>   </a:t>
            </a:r>
            <a:r>
              <a:rPr lang="ar-SA" sz="2000" dirty="0"/>
              <a:t>بعد از آماده سازي زيركار، نوبت به آماده سازي مواد مطابق با نوع زيركار و اجراي آن مي باشد. مخلوط نمودن مواد با آب مي بايست بصورت مرحله اي انجام شود. بدين معنا كه با اضافه نمودن آب در هر مرحله چنانچه نياز بيشتري به آب باشد دوباره نسبت به اضافه نمودن آب اقدام نمود. اصولاﹰ براي اجرا بر روي سطوح صاف تر مانند رنگ روغن و يا سطوحي كه آب را داراي خلل و فرج بيشتر مواد با آب بيشتري (شل تر) مخلوط گردد. البته اين نكته بسته به تجربه اجراكار بعد از مدتي بصورت قلق در مي آيد. براي آماده سازي مواد ترجيحاﹰ از آب گرم استفاده شود و پس از ورزدادن مواد ساخته شده حداقل به مدت نيم ساعت به حال خود بماند تا براي استفاده بهتر آماده شود</a:t>
            </a:r>
            <a:r>
              <a:rPr lang="fa-IR" sz="2000" dirty="0"/>
              <a:t> </a:t>
            </a:r>
            <a:r>
              <a:rPr lang="ar-SA" sz="2000" dirty="0"/>
              <a:t>.</a:t>
            </a:r>
            <a:endParaRPr lang="fa-IR" sz="2000" dirty="0"/>
          </a:p>
        </p:txBody>
      </p:sp>
      <p:sp>
        <p:nvSpPr>
          <p:cNvPr id="2" name="Title 1"/>
          <p:cNvSpPr>
            <a:spLocks noGrp="1"/>
          </p:cNvSpPr>
          <p:nvPr>
            <p:ph type="title"/>
          </p:nvPr>
        </p:nvSpPr>
        <p:spPr/>
        <p:txBody>
          <a:bodyPr>
            <a:normAutofit fontScale="90000"/>
          </a:bodyPr>
          <a:lstStyle/>
          <a:p>
            <a:pPr algn="ctr"/>
            <a:r>
              <a:rPr lang="ar-SA" sz="4000" dirty="0">
                <a:cs typeface="B Nazanin" pitchFamily="2" charset="-78"/>
              </a:rPr>
              <a:t>نحوه  آماده سازي مواد واستانداردهاي گرمايي و سرمايي محيط اجرا</a:t>
            </a:r>
            <a:endParaRPr lang="fa-IR" sz="4000" dirty="0">
              <a:cs typeface="B Nazanin" pitchFamily="2" charset="-78"/>
            </a:endParaRPr>
          </a:p>
        </p:txBody>
      </p:sp>
    </p:spTree>
  </p:cSld>
  <p:clrMapOvr>
    <a:masterClrMapping/>
  </p:clrMapOvr>
  <p:transition>
    <p:wheel spokes="8"/>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42910" y="928670"/>
            <a:ext cx="8229600" cy="4525963"/>
          </a:xfrm>
        </p:spPr>
        <p:txBody>
          <a:bodyPr>
            <a:normAutofit/>
          </a:bodyPr>
          <a:lstStyle/>
          <a:p>
            <a:pPr algn="r" rtl="1">
              <a:buNone/>
            </a:pPr>
            <a:r>
              <a:rPr lang="fa-IR" sz="2400" dirty="0"/>
              <a:t>  </a:t>
            </a:r>
            <a:r>
              <a:rPr lang="ar-SA" sz="2400" dirty="0"/>
              <a:t>(برخي از رنگها مانند كرم 1 به زمان بيشتري نياز دارد).</a:t>
            </a:r>
            <a:endParaRPr lang="en-US" sz="2400" dirty="0"/>
          </a:p>
          <a:p>
            <a:pPr algn="r" rtl="1">
              <a:buNone/>
            </a:pPr>
            <a:r>
              <a:rPr lang="ar-SA" sz="2400" dirty="0"/>
              <a:t> قابل توجه اين كه هر چه بيشتر مواد به حال</a:t>
            </a:r>
            <a:r>
              <a:rPr lang="en-US" sz="2400" dirty="0"/>
              <a:t> </a:t>
            </a:r>
            <a:r>
              <a:rPr lang="ar-SA" sz="2400" dirty="0"/>
              <a:t>خود باقي بمان</a:t>
            </a:r>
            <a:r>
              <a:rPr lang="fa-IR" sz="2400" dirty="0"/>
              <a:t>ن</a:t>
            </a:r>
            <a:r>
              <a:rPr lang="ar-SA" sz="2400" dirty="0"/>
              <a:t>د چسبندگي بيشتري از خود بروز مي دهند</a:t>
            </a:r>
            <a:r>
              <a:rPr lang="fa-IR" sz="2400" dirty="0"/>
              <a:t> </a:t>
            </a:r>
            <a:r>
              <a:rPr lang="ar-SA" sz="2400" dirty="0"/>
              <a:t>.</a:t>
            </a:r>
            <a:endParaRPr lang="en-US" sz="2400" dirty="0"/>
          </a:p>
          <a:p>
            <a:pPr algn="r" rtl="1">
              <a:buNone/>
            </a:pPr>
            <a:r>
              <a:rPr lang="ar-SA" sz="2400" dirty="0"/>
              <a:t> </a:t>
            </a:r>
            <a:endParaRPr lang="en-US" sz="2400" dirty="0"/>
          </a:p>
          <a:p>
            <a:pPr algn="r" rtl="1">
              <a:buNone/>
            </a:pPr>
            <a:r>
              <a:rPr lang="fa-IR" sz="2400" dirty="0"/>
              <a:t>   </a:t>
            </a:r>
            <a:r>
              <a:rPr lang="ar-SA" sz="2400" dirty="0"/>
              <a:t>در اجراي اين پوشش در وضعيت آب و هواي سرد اينكه، اين پوشش نمي بايست در شرايط جوي و سرمايي زير صفر اجرا شود</a:t>
            </a:r>
            <a:r>
              <a:rPr lang="fa-IR" sz="2400" dirty="0"/>
              <a:t> </a:t>
            </a:r>
            <a:r>
              <a:rPr lang="ar-SA" sz="2400" dirty="0"/>
              <a:t>. و در صورتي كه اين پوشش در </a:t>
            </a:r>
            <a:r>
              <a:rPr lang="fa-IR" sz="2400" dirty="0"/>
              <a:t> </a:t>
            </a:r>
            <a:r>
              <a:rPr lang="ar-SA" sz="2400" dirty="0"/>
              <a:t>فضاهايي اجرا مي شودكه وسايل حرارتي چون بخاري و شوفاژ روشن وجود دارد</a:t>
            </a:r>
            <a:r>
              <a:rPr lang="fa-IR" sz="2400" dirty="0"/>
              <a:t> </a:t>
            </a:r>
            <a:r>
              <a:rPr lang="ar-SA" sz="2400" dirty="0"/>
              <a:t>، حتماﹰ</a:t>
            </a:r>
            <a:r>
              <a:rPr lang="fa-IR" sz="2400" dirty="0"/>
              <a:t> </a:t>
            </a:r>
            <a:r>
              <a:rPr lang="ar-SA" sz="2400" dirty="0"/>
              <a:t>بايد</a:t>
            </a:r>
            <a:r>
              <a:rPr lang="fa-IR" sz="2400" dirty="0"/>
              <a:t> </a:t>
            </a:r>
            <a:r>
              <a:rPr lang="ar-SA" sz="2400" dirty="0"/>
              <a:t>جريان هوا ايجاد شود، چراكه با بالا</a:t>
            </a:r>
            <a:r>
              <a:rPr lang="fa-IR" sz="2400" dirty="0"/>
              <a:t> </a:t>
            </a:r>
            <a:r>
              <a:rPr lang="ar-SA" sz="2400" dirty="0"/>
              <a:t>رفتن ميزان رطوبت ناشي از خشك شدن سريع مواد در فضاي بسته مواد طبله كرده و مي ريز</a:t>
            </a:r>
            <a:r>
              <a:rPr lang="fa-IR" sz="2400" dirty="0"/>
              <a:t>ن</a:t>
            </a:r>
            <a:r>
              <a:rPr lang="ar-SA" sz="2400" dirty="0"/>
              <a:t>د</a:t>
            </a:r>
            <a:r>
              <a:rPr lang="fa-IR" sz="2400" dirty="0"/>
              <a:t> </a:t>
            </a:r>
            <a:r>
              <a:rPr lang="ar-SA" sz="2400" dirty="0"/>
              <a:t>. بنابراين ايجاد جريان هوا با گشودن پنجره ها و يا دربها الزامي است</a:t>
            </a:r>
            <a:r>
              <a:rPr lang="fa-IR" sz="2400" dirty="0"/>
              <a:t> </a:t>
            </a:r>
            <a:r>
              <a:rPr lang="ar-SA" sz="2400" dirty="0"/>
              <a:t>.</a:t>
            </a:r>
            <a:endParaRPr lang="fa-IR" sz="2400" dirty="0"/>
          </a:p>
        </p:txBody>
      </p:sp>
    </p:spTree>
  </p:cSld>
  <p:clrMapOvr>
    <a:masterClrMapping/>
  </p:clrMapOvr>
  <p:transition>
    <p:wheel spokes="8"/>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Autofit/>
          </a:bodyPr>
          <a:lstStyle/>
          <a:p>
            <a:pPr algn="r" rtl="1">
              <a:lnSpc>
                <a:spcPct val="150000"/>
              </a:lnSpc>
              <a:buNone/>
            </a:pPr>
            <a:r>
              <a:rPr lang="fa-IR" sz="2000" dirty="0">
                <a:solidFill>
                  <a:srgbClr val="FFFF00"/>
                </a:solidFill>
              </a:rPr>
              <a:t>     </a:t>
            </a:r>
            <a:r>
              <a:rPr lang="ar-SA" sz="2000" dirty="0">
                <a:solidFill>
                  <a:srgbClr val="FFFF00"/>
                </a:solidFill>
              </a:rPr>
              <a:t>الف- سيمان نرمه : </a:t>
            </a:r>
            <a:r>
              <a:rPr lang="ar-SA" sz="2000" dirty="0"/>
              <a:t>در صورت نداشتن لكه هاي ناشي از نم و يا خاكه ناشي از قديمي بودن سيمان،</a:t>
            </a:r>
            <a:r>
              <a:rPr lang="fa-IR" sz="2000" dirty="0"/>
              <a:t> بدون </a:t>
            </a:r>
            <a:r>
              <a:rPr lang="ar-SA" sz="2000" dirty="0"/>
              <a:t>هيچ اقدام ديگري مستقيماﹰ قابل اجراست</a:t>
            </a:r>
            <a:r>
              <a:rPr lang="fa-IR" sz="2000" dirty="0"/>
              <a:t> .</a:t>
            </a:r>
            <a:endParaRPr lang="en-US" sz="2000" dirty="0"/>
          </a:p>
          <a:p>
            <a:pPr algn="r" rtl="1">
              <a:lnSpc>
                <a:spcPct val="150000"/>
              </a:lnSpc>
              <a:buNone/>
            </a:pPr>
            <a:br>
              <a:rPr lang="ar-SA" sz="2000" dirty="0"/>
            </a:br>
            <a:r>
              <a:rPr lang="ar-SA" sz="2000" dirty="0">
                <a:solidFill>
                  <a:srgbClr val="FFFF00"/>
                </a:solidFill>
              </a:rPr>
              <a:t>ب- سيمان زبره : </a:t>
            </a:r>
            <a:r>
              <a:rPr lang="ar-SA" sz="2000" dirty="0"/>
              <a:t>درصورت داشتن خلل و فرج بيش از حد با برطرف نمودن آنها  و همچنين  شمشه</a:t>
            </a:r>
            <a:r>
              <a:rPr lang="fa-IR" sz="2000" dirty="0"/>
              <a:t> </a:t>
            </a:r>
            <a:r>
              <a:rPr lang="ar-SA" sz="2000" dirty="0"/>
              <a:t>گيري گوشه ها و لبه هاي دربها و پنجره ها مي توان پوشش را اجرا</a:t>
            </a:r>
            <a:r>
              <a:rPr lang="fa-IR" sz="2000" dirty="0"/>
              <a:t> ن</a:t>
            </a:r>
            <a:r>
              <a:rPr lang="ar-SA" sz="2000" dirty="0"/>
              <a:t>مود. </a:t>
            </a:r>
            <a:endParaRPr lang="fa-IR" sz="2000" dirty="0"/>
          </a:p>
          <a:p>
            <a:pPr algn="r" rtl="1">
              <a:lnSpc>
                <a:spcPct val="150000"/>
              </a:lnSpc>
              <a:buNone/>
            </a:pPr>
            <a:r>
              <a:rPr lang="ar-SA" sz="2000" dirty="0"/>
              <a:t>    در صورت داشتن سطوح بسيار ناهموار مي توان پوشش را در دو  لايه</a:t>
            </a:r>
            <a:r>
              <a:rPr lang="fa-IR" sz="2000" dirty="0"/>
              <a:t> </a:t>
            </a:r>
            <a:r>
              <a:rPr lang="ar-SA" sz="2000" dirty="0"/>
              <a:t>آستر</a:t>
            </a:r>
            <a:r>
              <a:rPr lang="fa-IR" sz="2000" dirty="0"/>
              <a:t>ی </a:t>
            </a:r>
            <a:r>
              <a:rPr lang="ar-SA" sz="2000" dirty="0"/>
              <a:t> و لايه  نهايي اجرا نمود .لازم به ذكر است كه براي اجراي لايه دوم ،لايه اول مي بايست كاملاﹰ</a:t>
            </a:r>
            <a:r>
              <a:rPr lang="fa-IR" sz="2000" dirty="0"/>
              <a:t> </a:t>
            </a:r>
            <a:r>
              <a:rPr lang="ar-SA" sz="2000" dirty="0"/>
              <a:t>خشك شده باشد. در اين</a:t>
            </a:r>
            <a:r>
              <a:rPr lang="fa-IR" sz="2000" dirty="0"/>
              <a:t> </a:t>
            </a:r>
            <a:r>
              <a:rPr lang="ar-SA" sz="2000" dirty="0"/>
              <a:t>نوع زيركار نيز بايد در ابتدا نسبت  به  نداشتن خاكه ،  با  دست كشيدن  روي  سطوح  اطمينان</a:t>
            </a:r>
            <a:r>
              <a:rPr lang="fa-IR" sz="2000" dirty="0"/>
              <a:t> </a:t>
            </a:r>
            <a:r>
              <a:rPr lang="ar-SA" sz="2000" dirty="0"/>
              <a:t>حاصل كرد</a:t>
            </a:r>
            <a:r>
              <a:rPr lang="fa-IR" sz="2000" dirty="0"/>
              <a:t> </a:t>
            </a:r>
            <a:r>
              <a:rPr lang="ar-SA" sz="2000" dirty="0"/>
              <a:t>.</a:t>
            </a:r>
            <a:endParaRPr lang="en-US" sz="2000" dirty="0"/>
          </a:p>
        </p:txBody>
      </p:sp>
      <p:sp>
        <p:nvSpPr>
          <p:cNvPr id="2" name="Title 1"/>
          <p:cNvSpPr>
            <a:spLocks noGrp="1"/>
          </p:cNvSpPr>
          <p:nvPr>
            <p:ph type="title"/>
          </p:nvPr>
        </p:nvSpPr>
        <p:spPr/>
        <p:txBody>
          <a:bodyPr/>
          <a:lstStyle/>
          <a:p>
            <a:pPr algn="ctr"/>
            <a:r>
              <a:rPr lang="ar-SA" sz="4000" dirty="0">
                <a:cs typeface="B Nazanin" pitchFamily="2" charset="-78"/>
              </a:rPr>
              <a:t>سطوح گوناگون و پيش نيازهاي اجرا</a:t>
            </a:r>
            <a:endParaRPr lang="fa-IR" sz="4000" dirty="0">
              <a:cs typeface="B Nazanin" pitchFamily="2" charset="-78"/>
            </a:endParaRPr>
          </a:p>
        </p:txBody>
      </p:sp>
    </p:spTree>
  </p:cSld>
  <p:clrMapOvr>
    <a:masterClrMapping/>
  </p:clrMapOvr>
  <p:transition>
    <p:newsflash/>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714348" y="928670"/>
            <a:ext cx="8229600" cy="4525963"/>
          </a:xfrm>
        </p:spPr>
        <p:txBody>
          <a:bodyPr>
            <a:noAutofit/>
          </a:bodyPr>
          <a:lstStyle/>
          <a:p>
            <a:pPr algn="r" rtl="1">
              <a:buNone/>
            </a:pPr>
            <a:r>
              <a:rPr lang="fa-IR" sz="2200" dirty="0">
                <a:solidFill>
                  <a:srgbClr val="FFFF00"/>
                </a:solidFill>
              </a:rPr>
              <a:t>    </a:t>
            </a:r>
            <a:r>
              <a:rPr lang="ar-SA" sz="2200" dirty="0">
                <a:solidFill>
                  <a:srgbClr val="FFFF00"/>
                </a:solidFill>
              </a:rPr>
              <a:t>ج- كنيتكس : </a:t>
            </a:r>
            <a:r>
              <a:rPr lang="ar-SA" sz="2200" dirty="0"/>
              <a:t>اين سطوح داراي سطوح روغني و آبي است. اگر سطوح كنيتكس روغني سالم باشند</a:t>
            </a:r>
            <a:r>
              <a:rPr lang="fa-IR" sz="2200" dirty="0"/>
              <a:t>  </a:t>
            </a:r>
            <a:r>
              <a:rPr lang="en-US" sz="2200" dirty="0"/>
              <a:t>,</a:t>
            </a:r>
            <a:r>
              <a:rPr lang="fa-IR" sz="2200" dirty="0"/>
              <a:t> </a:t>
            </a:r>
            <a:r>
              <a:rPr lang="ar-SA" sz="2200" dirty="0"/>
              <a:t>اجرا مستقيماﹰ و بدون در نظر گرفتن پيش نياز ديگري امكان پذير است و چنانچه قديمي و داراي لكه</a:t>
            </a:r>
            <a:r>
              <a:rPr lang="fa-IR" sz="2200" dirty="0"/>
              <a:t> </a:t>
            </a:r>
            <a:r>
              <a:rPr lang="ar-SA" sz="2200" dirty="0"/>
              <a:t>هاي طبله شده باشد</a:t>
            </a:r>
            <a:r>
              <a:rPr lang="fa-IR" sz="2200" dirty="0"/>
              <a:t> </a:t>
            </a:r>
            <a:r>
              <a:rPr lang="ar-SA" sz="2200" dirty="0"/>
              <a:t>, مي بايست نسبت به برطرف نمودن آنها با كارتك و پركردن خلا ايجاد شده با آستري اقدام نمود.</a:t>
            </a:r>
            <a:endParaRPr lang="fa-IR" sz="2200" dirty="0"/>
          </a:p>
          <a:p>
            <a:pPr algn="r" rtl="1">
              <a:buNone/>
            </a:pPr>
            <a:br>
              <a:rPr lang="ar-SA" sz="2200" dirty="0"/>
            </a:br>
            <a:r>
              <a:rPr lang="ar-SA" sz="2200" dirty="0"/>
              <a:t>در خصوص كنيتكس آبي مي بايست ابتدا سطوح ديوار</a:t>
            </a:r>
            <a:r>
              <a:rPr lang="fa-IR" sz="2200" dirty="0"/>
              <a:t> </a:t>
            </a:r>
            <a:r>
              <a:rPr lang="ar-SA" sz="2200" dirty="0"/>
              <a:t>كلاﹰ توسط كارتك تراشيده شود و بعد با </a:t>
            </a:r>
            <a:r>
              <a:rPr lang="fa-IR" sz="2200" dirty="0"/>
              <a:t> </a:t>
            </a:r>
            <a:r>
              <a:rPr lang="ar-SA" sz="2200" dirty="0"/>
              <a:t>جارو</a:t>
            </a:r>
            <a:r>
              <a:rPr lang="fa-IR" sz="2200" dirty="0"/>
              <a:t> </a:t>
            </a:r>
            <a:r>
              <a:rPr lang="ar-SA" sz="2200" dirty="0"/>
              <a:t>گرد و خاك حاصله كاملاﹰ برطرف شود و در مرحله بعد با اجراي پرايمر سطوح را آماده اجراي</a:t>
            </a:r>
            <a:r>
              <a:rPr lang="fa-IR" sz="2200" dirty="0"/>
              <a:t> </a:t>
            </a:r>
            <a:r>
              <a:rPr lang="ar-SA" sz="2200" dirty="0"/>
              <a:t>پوشش نمود</a:t>
            </a:r>
            <a:r>
              <a:rPr lang="fa-IR" sz="2200" dirty="0"/>
              <a:t> </a:t>
            </a:r>
            <a:r>
              <a:rPr lang="ar-SA" sz="2200" dirty="0"/>
              <a:t>.</a:t>
            </a:r>
            <a:r>
              <a:rPr lang="fa-IR" sz="2200" dirty="0"/>
              <a:t> </a:t>
            </a:r>
            <a:r>
              <a:rPr lang="ar-SA" sz="2200" dirty="0"/>
              <a:t>پيشنياز اجرا برروي سطوح رولكس مانند كنيتكس آبي است.</a:t>
            </a:r>
            <a:endParaRPr lang="fa-IR" sz="2200" dirty="0"/>
          </a:p>
        </p:txBody>
      </p:sp>
    </p:spTree>
  </p:cSld>
  <p:clrMapOvr>
    <a:masterClrMapping/>
  </p:clrMapOvr>
  <p:transition>
    <p:newsflash/>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jpg"/>
          <p:cNvPicPr>
            <a:picLocks noGrp="1" noChangeAspect="1"/>
          </p:cNvPicPr>
          <p:nvPr>
            <p:ph idx="1"/>
          </p:nvPr>
        </p:nvPicPr>
        <p:blipFill>
          <a:blip r:embed="rId2" cstate="print"/>
          <a:stretch>
            <a:fillRect/>
          </a:stretch>
        </p:blipFill>
        <p:spPr>
          <a:xfrm>
            <a:off x="428596" y="2000240"/>
            <a:ext cx="2414016" cy="1487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normAutofit/>
          </a:bodyPr>
          <a:lstStyle/>
          <a:p>
            <a:pPr algn="ctr"/>
            <a:r>
              <a:rPr lang="fa-IR" sz="4800" b="1" dirty="0">
                <a:cs typeface="B Nazanin" pitchFamily="2" charset="-78"/>
              </a:rPr>
              <a:t>فامالین و رومالین</a:t>
            </a:r>
          </a:p>
        </p:txBody>
      </p:sp>
      <p:pic>
        <p:nvPicPr>
          <p:cNvPr id="5" name="Picture 4" descr="191.jpg"/>
          <p:cNvPicPr>
            <a:picLocks noChangeAspect="1"/>
          </p:cNvPicPr>
          <p:nvPr/>
        </p:nvPicPr>
        <p:blipFill>
          <a:blip r:embed="rId3" cstate="print"/>
          <a:stretch>
            <a:fillRect/>
          </a:stretch>
        </p:blipFill>
        <p:spPr>
          <a:xfrm>
            <a:off x="3500430" y="1928802"/>
            <a:ext cx="2386584" cy="1527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171.jpg"/>
          <p:cNvPicPr>
            <a:picLocks noChangeAspect="1"/>
          </p:cNvPicPr>
          <p:nvPr/>
        </p:nvPicPr>
        <p:blipFill>
          <a:blip r:embed="rId4" cstate="print"/>
          <a:stretch>
            <a:fillRect/>
          </a:stretch>
        </p:blipFill>
        <p:spPr>
          <a:xfrm>
            <a:off x="6429388" y="1928802"/>
            <a:ext cx="2386584" cy="1499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09.jpg"/>
          <p:cNvPicPr>
            <a:picLocks noChangeAspect="1"/>
          </p:cNvPicPr>
          <p:nvPr/>
        </p:nvPicPr>
        <p:blipFill>
          <a:blip r:embed="rId5" cstate="print"/>
          <a:stretch>
            <a:fillRect/>
          </a:stretch>
        </p:blipFill>
        <p:spPr>
          <a:xfrm>
            <a:off x="3500430" y="4143380"/>
            <a:ext cx="2414016" cy="1514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131.jpg"/>
          <p:cNvPicPr>
            <a:picLocks noChangeAspect="1"/>
          </p:cNvPicPr>
          <p:nvPr/>
        </p:nvPicPr>
        <p:blipFill>
          <a:blip r:embed="rId6" cstate="print"/>
          <a:stretch>
            <a:fillRect/>
          </a:stretch>
        </p:blipFill>
        <p:spPr>
          <a:xfrm>
            <a:off x="428596" y="4143380"/>
            <a:ext cx="2441448" cy="1542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141.jpg"/>
          <p:cNvPicPr>
            <a:picLocks noChangeAspect="1"/>
          </p:cNvPicPr>
          <p:nvPr/>
        </p:nvPicPr>
        <p:blipFill>
          <a:blip r:embed="rId7" cstate="print"/>
          <a:stretch>
            <a:fillRect/>
          </a:stretch>
        </p:blipFill>
        <p:spPr>
          <a:xfrm>
            <a:off x="6429388" y="4143380"/>
            <a:ext cx="2386584" cy="1514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428860" y="1714488"/>
            <a:ext cx="8229600" cy="4525963"/>
          </a:xfrm>
        </p:spPr>
        <p:txBody>
          <a:bodyPr/>
          <a:lstStyle/>
          <a:p>
            <a:pPr algn="r" rtl="1">
              <a:buNone/>
            </a:pPr>
            <a:endParaRPr lang="fa-IR" dirty="0"/>
          </a:p>
          <a:p>
            <a:pPr algn="r" rtl="1">
              <a:buNone/>
            </a:pPr>
            <a:endParaRPr lang="fa-IR" dirty="0"/>
          </a:p>
          <a:p>
            <a:pPr algn="r" rtl="1">
              <a:buNone/>
            </a:pPr>
            <a:r>
              <a:rPr lang="fa-IR" dirty="0"/>
              <a:t>                         کل نازک کاری : بین 2/5 تا 3 سانتیمتر </a:t>
            </a:r>
          </a:p>
          <a:p>
            <a:pPr algn="r" rtl="1">
              <a:buNone/>
            </a:pPr>
            <a:r>
              <a:rPr lang="fa-IR" dirty="0"/>
              <a:t>                                                                                                    </a:t>
            </a:r>
          </a:p>
          <a:p>
            <a:pPr algn="r" rtl="1">
              <a:buNone/>
            </a:pPr>
            <a:r>
              <a:rPr lang="fa-IR" dirty="0"/>
              <a:t>                         پوشش سلولزی : 2 تا 4 میلیمتر </a:t>
            </a:r>
            <a:endParaRPr lang="en-US" dirty="0"/>
          </a:p>
        </p:txBody>
      </p:sp>
      <p:sp>
        <p:nvSpPr>
          <p:cNvPr id="5" name="Title 4"/>
          <p:cNvSpPr>
            <a:spLocks noGrp="1"/>
          </p:cNvSpPr>
          <p:nvPr>
            <p:ph type="title"/>
          </p:nvPr>
        </p:nvSpPr>
        <p:spPr/>
        <p:txBody>
          <a:bodyPr>
            <a:normAutofit/>
          </a:bodyPr>
          <a:lstStyle/>
          <a:p>
            <a:pPr algn="ctr"/>
            <a:r>
              <a:rPr lang="fa-IR" sz="4400" dirty="0">
                <a:cs typeface="+mn-cs"/>
              </a:rPr>
              <a:t>ضخامت پوششهای سلولزی </a:t>
            </a:r>
            <a:endParaRPr lang="en-US" sz="4400" dirty="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linds(horizontal)">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linds(horizontal)">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229600" cy="1143000"/>
          </a:xfrm>
        </p:spPr>
        <p:txBody>
          <a:bodyPr>
            <a:normAutofit/>
          </a:bodyPr>
          <a:lstStyle/>
          <a:p>
            <a:pPr algn="ctr"/>
            <a:r>
              <a:rPr lang="fa-IR" sz="4000" dirty="0">
                <a:cs typeface="+mn-cs"/>
              </a:rPr>
              <a:t>سنگ های سبک و دکوراتیو ساختمانی      </a:t>
            </a:r>
            <a:endParaRPr lang="en-US" sz="4000" dirty="0">
              <a:cs typeface="+mn-cs"/>
            </a:endParaRPr>
          </a:p>
        </p:txBody>
      </p:sp>
      <p:pic>
        <p:nvPicPr>
          <p:cNvPr id="4" name="Picture 3" descr="L6335135693750.jpg"/>
          <p:cNvPicPr>
            <a:picLocks noChangeAspect="1"/>
          </p:cNvPicPr>
          <p:nvPr/>
        </p:nvPicPr>
        <p:blipFill>
          <a:blip r:embed="rId2"/>
          <a:stretch>
            <a:fillRect/>
          </a:stretch>
        </p:blipFill>
        <p:spPr>
          <a:xfrm>
            <a:off x="4214810" y="1428736"/>
            <a:ext cx="3452830" cy="459226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8860" y="500042"/>
            <a:ext cx="4786346" cy="738664"/>
          </a:xfrm>
          <a:prstGeom prst="rect">
            <a:avLst/>
          </a:prstGeom>
          <a:noFill/>
        </p:spPr>
        <p:txBody>
          <a:bodyPr wrap="square" rtlCol="0">
            <a:spAutoFit/>
          </a:bodyPr>
          <a:lstStyle/>
          <a:p>
            <a:pPr algn="r" rtl="1"/>
            <a:r>
              <a:rPr lang="fa-IR" sz="4200" dirty="0"/>
              <a:t>هدف از دیوار سازی : </a:t>
            </a:r>
            <a:endParaRPr lang="en-US" sz="4200" dirty="0"/>
          </a:p>
        </p:txBody>
      </p:sp>
      <p:sp>
        <p:nvSpPr>
          <p:cNvPr id="1027" name="Rectangle 3"/>
          <p:cNvSpPr>
            <a:spLocks noChangeArrowheads="1"/>
          </p:cNvSpPr>
          <p:nvPr/>
        </p:nvSpPr>
        <p:spPr bwMode="auto">
          <a:xfrm>
            <a:off x="1504486" y="2214554"/>
            <a:ext cx="7375737" cy="304698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200000"/>
              </a:lnSpc>
              <a:spcBef>
                <a:spcPct val="0"/>
              </a:spcBef>
              <a:spcAft>
                <a:spcPct val="0"/>
              </a:spcAft>
              <a:buClrTx/>
              <a:buSzTx/>
              <a:buFontTx/>
              <a:buNone/>
              <a:tabLst/>
            </a:pPr>
            <a:r>
              <a:rPr kumimoji="0" lang="fa-IR" sz="2400" i="0" u="none" strike="noStrike" cap="none" normalizeH="0" baseline="0" dirty="0">
                <a:ln>
                  <a:noFill/>
                </a:ln>
                <a:solidFill>
                  <a:schemeClr val="tx1"/>
                </a:solidFill>
                <a:effectLst/>
                <a:latin typeface="Arial" pitchFamily="34" charset="0"/>
                <a:ea typeface="Calibri" pitchFamily="34" charset="0"/>
              </a:rPr>
              <a:t>- انتقال بار سقف به پی ساختمان </a:t>
            </a:r>
            <a:endParaRPr kumimoji="0" lang="en-US" sz="240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200000"/>
              </a:lnSpc>
              <a:spcBef>
                <a:spcPct val="0"/>
              </a:spcBef>
              <a:spcAft>
                <a:spcPct val="0"/>
              </a:spcAft>
              <a:buClrTx/>
              <a:buSzTx/>
              <a:buFontTx/>
              <a:buNone/>
              <a:tabLst/>
            </a:pPr>
            <a:r>
              <a:rPr kumimoji="0" lang="fa-IR" sz="2400" i="0" u="none" strike="noStrike" cap="none" normalizeH="0" baseline="0" dirty="0">
                <a:ln>
                  <a:noFill/>
                </a:ln>
                <a:solidFill>
                  <a:schemeClr val="tx1"/>
                </a:solidFill>
                <a:effectLst/>
                <a:latin typeface="Arial" pitchFamily="34" charset="0"/>
                <a:ea typeface="Calibri" pitchFamily="34" charset="0"/>
              </a:rPr>
              <a:t>- جلوگیری از نفوذ عوامل جوی مانند باد ، باران ، برف ، سرما و گرما </a:t>
            </a:r>
            <a:endParaRPr kumimoji="0" lang="en-US" sz="240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200000"/>
              </a:lnSpc>
              <a:spcBef>
                <a:spcPct val="0"/>
              </a:spcBef>
              <a:spcAft>
                <a:spcPct val="0"/>
              </a:spcAft>
              <a:buClrTx/>
              <a:buSzTx/>
              <a:buFontTx/>
              <a:buNone/>
              <a:tabLst/>
            </a:pPr>
            <a:r>
              <a:rPr kumimoji="0" lang="fa-IR" sz="2400" i="0" u="none" strike="noStrike" cap="none" normalizeH="0" baseline="0" dirty="0">
                <a:ln>
                  <a:noFill/>
                </a:ln>
                <a:solidFill>
                  <a:schemeClr val="tx1"/>
                </a:solidFill>
                <a:effectLst/>
                <a:latin typeface="Arial" pitchFamily="34" charset="0"/>
                <a:ea typeface="Calibri" pitchFamily="34" charset="0"/>
              </a:rPr>
              <a:t>- تقسیم فضاهای داخلی ساختمان </a:t>
            </a:r>
            <a:endParaRPr kumimoji="0" lang="en-US" sz="2400" i="0" u="none" strike="noStrike" cap="none" normalizeH="0" baseline="0" dirty="0">
              <a:ln>
                <a:noFill/>
              </a:ln>
              <a:solidFill>
                <a:schemeClr val="tx1"/>
              </a:solidFill>
              <a:effectLst/>
              <a:latin typeface="Calibri" pitchFamily="34" charset="0"/>
              <a:ea typeface="Calibri" pitchFamily="34" charset="0"/>
            </a:endParaRPr>
          </a:p>
          <a:p>
            <a:pPr marL="0" marR="0" lvl="0" indent="0" algn="r" defTabSz="914400" rtl="1" eaLnBrk="0" fontAlgn="base" latinLnBrk="0" hangingPunct="0">
              <a:lnSpc>
                <a:spcPct val="200000"/>
              </a:lnSpc>
              <a:spcBef>
                <a:spcPct val="0"/>
              </a:spcBef>
              <a:spcAft>
                <a:spcPct val="0"/>
              </a:spcAft>
              <a:buClrTx/>
              <a:buSzTx/>
              <a:buFontTx/>
              <a:buNone/>
              <a:tabLst/>
            </a:pPr>
            <a:r>
              <a:rPr kumimoji="0" lang="fa-IR" sz="2400" i="0" u="none" strike="noStrike" cap="none" normalizeH="0" baseline="0" dirty="0">
                <a:ln>
                  <a:noFill/>
                </a:ln>
                <a:solidFill>
                  <a:schemeClr val="tx1"/>
                </a:solidFill>
                <a:effectLst/>
                <a:latin typeface="Calibri" pitchFamily="34" charset="0"/>
                <a:ea typeface="Calibri" pitchFamily="34" charset="0"/>
              </a:rPr>
              <a:t>- نگه داری شیروانی خاک ریزها و خاک برداری ها</a:t>
            </a:r>
            <a:r>
              <a:rPr kumimoji="0" lang="en-US" sz="2400" i="0" u="none" strike="noStrike" cap="none" normalizeH="0" baseline="0" dirty="0">
                <a:ln>
                  <a:noFill/>
                </a:ln>
                <a:solidFill>
                  <a:schemeClr val="tx1"/>
                </a:solidFill>
                <a:effectLst/>
                <a:latin typeface="Calibri" pitchFamily="34" charset="0"/>
                <a:ea typeface="Calibri" pitchFamily="34" charset="0"/>
              </a:rPr>
              <a:t>.</a:t>
            </a:r>
            <a:r>
              <a:rPr kumimoji="0" lang="en-US" sz="2400" i="0" u="none" strike="noStrike" cap="none" normalizeH="0" baseline="0" dirty="0">
                <a:ln>
                  <a:noFill/>
                </a:ln>
                <a:solidFill>
                  <a:schemeClr val="tx1"/>
                </a:solidFill>
                <a:effectLst/>
                <a:latin typeface="Arial" pitchFamily="34" charset="0"/>
              </a:rPr>
              <a:t> </a:t>
            </a:r>
          </a:p>
        </p:txBody>
      </p:sp>
    </p:spTree>
  </p:cSld>
  <p:clrMapOvr>
    <a:masterClrMapping/>
  </p:clrMapOvr>
  <p:transition>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428736"/>
            <a:ext cx="8229600" cy="4525963"/>
          </a:xfrm>
        </p:spPr>
        <p:txBody>
          <a:bodyPr>
            <a:normAutofit/>
          </a:bodyPr>
          <a:lstStyle/>
          <a:p>
            <a:pPr algn="r" rtl="1">
              <a:lnSpc>
                <a:spcPct val="150000"/>
              </a:lnSpc>
              <a:buNone/>
            </a:pPr>
            <a:r>
              <a:rPr lang="fa-IR" sz="2000" dirty="0"/>
              <a:t>سنگ ها را ، از نظر چگونگی تشکیل آن ها در طبیعت ،</a:t>
            </a:r>
            <a:r>
              <a:rPr lang="en-US" sz="2000" dirty="0"/>
              <a:t> </a:t>
            </a:r>
            <a:r>
              <a:rPr lang="fa-IR" sz="2000" dirty="0"/>
              <a:t>به سه دسته ی آذرین ، رسوب</a:t>
            </a:r>
            <a:endParaRPr lang="en-US" sz="2000" dirty="0"/>
          </a:p>
          <a:p>
            <a:pPr algn="r" rtl="1">
              <a:lnSpc>
                <a:spcPct val="150000"/>
              </a:lnSpc>
              <a:buNone/>
            </a:pPr>
            <a:r>
              <a:rPr lang="fa-IR" sz="2000" dirty="0"/>
              <a:t>ودگرگونی تقسیم کرده اند .</a:t>
            </a:r>
            <a:r>
              <a:rPr lang="en-US" sz="2000" dirty="0"/>
              <a:t> </a:t>
            </a:r>
            <a:r>
              <a:rPr lang="fa-IR" sz="2000" dirty="0"/>
              <a:t>سنگ ها از نظر رنگ ،</a:t>
            </a:r>
            <a:r>
              <a:rPr lang="en-US" sz="2000" dirty="0"/>
              <a:t> </a:t>
            </a:r>
            <a:r>
              <a:rPr lang="fa-IR" sz="2000" dirty="0"/>
              <a:t>شکل و مقاومت ،</a:t>
            </a:r>
            <a:r>
              <a:rPr lang="en-US" sz="2000" dirty="0"/>
              <a:t> </a:t>
            </a:r>
            <a:r>
              <a:rPr lang="fa-IR" sz="2000" dirty="0"/>
              <a:t>در طبیعت فراوان و</a:t>
            </a:r>
            <a:endParaRPr lang="en-US" sz="2000" dirty="0"/>
          </a:p>
          <a:p>
            <a:pPr algn="r" rtl="1">
              <a:lnSpc>
                <a:spcPct val="150000"/>
              </a:lnSpc>
              <a:buNone/>
            </a:pPr>
            <a:r>
              <a:rPr lang="fa-IR" sz="2000" dirty="0"/>
              <a:t>متنوع اند . افراد خبره معمولا ً می توانند از شکل ظاهری و رنگ سنگ به جنس و مقاومت آن</a:t>
            </a:r>
            <a:endParaRPr lang="en-US" sz="2000" dirty="0"/>
          </a:p>
          <a:p>
            <a:pPr algn="r" rtl="1">
              <a:lnSpc>
                <a:spcPct val="150000"/>
              </a:lnSpc>
              <a:buNone/>
            </a:pPr>
            <a:r>
              <a:rPr lang="fa-IR" sz="2000" dirty="0"/>
              <a:t>پی ببرند</a:t>
            </a:r>
            <a:r>
              <a:rPr lang="en-US" sz="2000" dirty="0"/>
              <a:t> </a:t>
            </a:r>
            <a:r>
              <a:rPr lang="fa-IR" sz="2000" dirty="0"/>
              <a:t>، اما مقاومت دقیق سنگ را در آزمایشگاه تعیین می کنند .</a:t>
            </a:r>
            <a:endParaRPr lang="en-US" sz="2000" dirty="0"/>
          </a:p>
          <a:p>
            <a:pPr algn="r" rtl="1">
              <a:lnSpc>
                <a:spcPct val="150000"/>
              </a:lnSpc>
              <a:buNone/>
            </a:pPr>
            <a:r>
              <a:rPr lang="fa-IR" sz="2000" dirty="0"/>
              <a:t>سنگ مناسب برای دیوار چینی باید مشخصات زیر را داشته باشد : </a:t>
            </a:r>
            <a:endParaRPr lang="en-US" sz="2000" dirty="0"/>
          </a:p>
        </p:txBody>
      </p:sp>
      <p:sp>
        <p:nvSpPr>
          <p:cNvPr id="2" name="Title 1"/>
          <p:cNvSpPr>
            <a:spLocks noGrp="1"/>
          </p:cNvSpPr>
          <p:nvPr>
            <p:ph type="title"/>
          </p:nvPr>
        </p:nvSpPr>
        <p:spPr>
          <a:xfrm>
            <a:off x="500034" y="214290"/>
            <a:ext cx="8229600" cy="1143000"/>
          </a:xfrm>
        </p:spPr>
        <p:txBody>
          <a:bodyPr>
            <a:normAutofit/>
          </a:bodyPr>
          <a:lstStyle/>
          <a:p>
            <a:pPr algn="r"/>
            <a:r>
              <a:rPr lang="fa-IR" sz="4400" dirty="0"/>
              <a:t>اصول کلی در انتخاب سنگهای طبیعی سالم</a:t>
            </a:r>
            <a:endParaRPr lang="fa-IR" sz="4400" dirty="0">
              <a:effectLst>
                <a:outerShdw blurRad="38100" dist="38100" dir="2700000" algn="tl">
                  <a:srgbClr val="000000">
                    <a:alpha val="43137"/>
                  </a:srgbClr>
                </a:outerShdw>
              </a:effectLst>
              <a:cs typeface="+mn-cs"/>
            </a:endParaRPr>
          </a:p>
        </p:txBody>
      </p:sp>
      <p:sp>
        <p:nvSpPr>
          <p:cNvPr id="6" name="Rectangle 5"/>
          <p:cNvSpPr/>
          <p:nvPr/>
        </p:nvSpPr>
        <p:spPr>
          <a:xfrm>
            <a:off x="5429256" y="4071942"/>
            <a:ext cx="6929454" cy="2631490"/>
          </a:xfrm>
          <a:prstGeom prst="rect">
            <a:avLst/>
          </a:prstGeom>
        </p:spPr>
        <p:txBody>
          <a:bodyPr wrap="square">
            <a:spAutoFit/>
          </a:bodyPr>
          <a:lstStyle/>
          <a:p>
            <a:pPr algn="r" rtl="1">
              <a:lnSpc>
                <a:spcPct val="150000"/>
              </a:lnSpc>
              <a:buNone/>
            </a:pPr>
            <a:r>
              <a:rPr lang="fa-IR" sz="2200" dirty="0"/>
              <a:t>الف - بافت سنگ</a:t>
            </a:r>
          </a:p>
          <a:p>
            <a:pPr algn="r" rtl="1">
              <a:lnSpc>
                <a:spcPct val="150000"/>
              </a:lnSpc>
              <a:buNone/>
            </a:pPr>
            <a:r>
              <a:rPr lang="fa-IR" sz="2200" dirty="0"/>
              <a:t>ب - جذب آب</a:t>
            </a:r>
          </a:p>
          <a:p>
            <a:pPr algn="r" rtl="1">
              <a:lnSpc>
                <a:spcPct val="150000"/>
              </a:lnSpc>
              <a:buNone/>
            </a:pPr>
            <a:r>
              <a:rPr lang="fa-IR" sz="2200" dirty="0"/>
              <a:t>ج - پاکیزگی</a:t>
            </a:r>
          </a:p>
          <a:p>
            <a:pPr algn="r" rtl="1">
              <a:lnSpc>
                <a:spcPct val="150000"/>
              </a:lnSpc>
              <a:buNone/>
            </a:pPr>
            <a:r>
              <a:rPr lang="fa-IR" sz="2200" dirty="0"/>
              <a:t>د - پایداری در برابر عوامل جذبی </a:t>
            </a:r>
          </a:p>
          <a:p>
            <a:pPr algn="r" rtl="1">
              <a:lnSpc>
                <a:spcPct val="150000"/>
              </a:lnSpc>
              <a:buNone/>
            </a:pPr>
            <a:r>
              <a:rPr lang="fa-IR" sz="2200" dirty="0"/>
              <a:t>ه - مقاومت فشاری</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2" nodeType="clickEffect">
                                  <p:stCondLst>
                                    <p:cond delay="0"/>
                                  </p:stCondLst>
                                  <p:childTnLst>
                                    <p:animMotion origin="layout" path="M 5.55556E-7 -0.00462 L -0.41736 -0.00208 " pathEditMode="relative" rAng="0" ptsTypes="AA">
                                      <p:cBhvr>
                                        <p:cTn id="6" dur="2000" fill="hold"/>
                                        <p:tgtEl>
                                          <p:spTgt spid="6"/>
                                        </p:tgtEl>
                                        <p:attrNameLst>
                                          <p:attrName>ppt_x</p:attrName>
                                          <p:attrName>ppt_y</p:attrName>
                                        </p:attrNameLst>
                                      </p:cBhvr>
                                      <p:rCtr x="-20900"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2"/>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42910" y="500042"/>
            <a:ext cx="8229600" cy="4525963"/>
          </a:xfrm>
        </p:spPr>
        <p:txBody>
          <a:bodyPr>
            <a:noAutofit/>
          </a:bodyPr>
          <a:lstStyle/>
          <a:p>
            <a:pPr algn="r" rtl="1">
              <a:buFont typeface="Wingdings" pitchFamily="2" charset="2"/>
              <a:buChar char="ü"/>
            </a:pPr>
            <a:r>
              <a:rPr lang="fa-IR" sz="2000" dirty="0"/>
              <a:t>این سنگ ها در ابعاد استاندارد 10*10  20*20  10*5  15*10  در بازار عرضه می گردد . </a:t>
            </a:r>
          </a:p>
          <a:p>
            <a:pPr algn="r" rtl="1">
              <a:buNone/>
            </a:pPr>
            <a:endParaRPr lang="fa-IR" sz="2000" dirty="0"/>
          </a:p>
          <a:p>
            <a:pPr algn="r" rtl="1">
              <a:buFont typeface="Wingdings" pitchFamily="2" charset="2"/>
              <a:buChar char="ü"/>
            </a:pPr>
            <a:r>
              <a:rPr lang="fa-IR" sz="2000" dirty="0"/>
              <a:t>نحوه اجرای این سنگ ها بدین صورت است که ابتدا چسب سرامیک یا کاشی را به دیوار زده و بوسیله چکش لاستیکی سنگ ها را روی کار نصب می کنند . </a:t>
            </a:r>
          </a:p>
          <a:p>
            <a:pPr algn="r" rtl="1">
              <a:buNone/>
            </a:pPr>
            <a:endParaRPr lang="fa-IR" sz="2000" dirty="0"/>
          </a:p>
          <a:p>
            <a:pPr algn="r" rtl="1">
              <a:buFont typeface="Wingdings" pitchFamily="2" charset="2"/>
              <a:buChar char="ü"/>
            </a:pPr>
            <a:r>
              <a:rPr lang="fa-IR" sz="2000" dirty="0"/>
              <a:t>ترجیحا ابتدا سنگ ها را روی زمین چیده تا طرح مورد نظر به خوبی تهیه گردد . </a:t>
            </a:r>
          </a:p>
          <a:p>
            <a:pPr algn="r" rtl="1">
              <a:buNone/>
            </a:pPr>
            <a:endParaRPr lang="fa-IR" sz="2000" dirty="0"/>
          </a:p>
          <a:p>
            <a:pPr algn="r" rtl="1">
              <a:buFont typeface="Wingdings" pitchFamily="2" charset="2"/>
              <a:buChar char="ü"/>
            </a:pPr>
            <a:r>
              <a:rPr lang="fa-IR" sz="2000" dirty="0"/>
              <a:t>قیمت اجرای این محصول به ازای هر متر مربع 17000 تا 40000 متغیر است. </a:t>
            </a:r>
          </a:p>
          <a:p>
            <a:pPr algn="r" rtl="1">
              <a:buNone/>
            </a:pPr>
            <a:endParaRPr lang="fa-IR" sz="2000" dirty="0"/>
          </a:p>
          <a:p>
            <a:pPr algn="r" rtl="1">
              <a:buFont typeface="Wingdings" pitchFamily="2" charset="2"/>
              <a:buChar char="ü"/>
            </a:pPr>
            <a:r>
              <a:rPr lang="fa-IR" sz="2000" dirty="0"/>
              <a:t>این سنگ ها را می توان روی هر سطحی که از نظر ساختار صحیح می باشد بدون نیاز به پای بست تیر اصلی و یا هر گونه سازه پشتیبان نصب کرد. </a:t>
            </a:r>
            <a:endParaRPr lang="en-US" sz="2000" dirty="0"/>
          </a:p>
        </p:txBody>
      </p:sp>
      <p:sp>
        <p:nvSpPr>
          <p:cNvPr id="4" name="Rectangle 3"/>
          <p:cNvSpPr/>
          <p:nvPr/>
        </p:nvSpPr>
        <p:spPr>
          <a:xfrm>
            <a:off x="1214414" y="5000636"/>
            <a:ext cx="7500958" cy="815608"/>
          </a:xfrm>
          <a:prstGeom prst="rect">
            <a:avLst/>
          </a:prstGeom>
        </p:spPr>
        <p:txBody>
          <a:bodyPr wrap="square">
            <a:spAutoFit/>
          </a:bodyPr>
          <a:lstStyle/>
          <a:p>
            <a:pPr algn="r" rtl="1">
              <a:lnSpc>
                <a:spcPct val="120000"/>
              </a:lnSpc>
              <a:buClr>
                <a:srgbClr val="00B0F0"/>
              </a:buClr>
              <a:buSzPct val="64000"/>
              <a:buFont typeface="Wingdings" pitchFamily="2" charset="2"/>
              <a:buChar char="ü"/>
            </a:pPr>
            <a:r>
              <a:rPr lang="fa-IR" sz="2000" dirty="0"/>
              <a:t>  سنگ ها را مستقیما روی سطح هر دیوار آجری تمیز (آب بندی نشده – بدون رنگ و  زیر سازی نشده) بلوک های بتنی یا هر سنگ بنایی نصب کرد. </a:t>
            </a:r>
            <a:endParaRPr lang="en-US" sz="2000" dirty="0"/>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71472" y="0"/>
            <a:ext cx="8229600" cy="4643446"/>
          </a:xfrm>
        </p:spPr>
        <p:txBody>
          <a:bodyPr>
            <a:normAutofit fontScale="77500" lnSpcReduction="20000"/>
          </a:bodyPr>
          <a:lstStyle/>
          <a:p>
            <a:pPr algn="r" rtl="1">
              <a:lnSpc>
                <a:spcPct val="120000"/>
              </a:lnSpc>
              <a:buNone/>
            </a:pPr>
            <a:endParaRPr lang="fa-IR" b="1" dirty="0">
              <a:cs typeface="B Nazanin" pitchFamily="2" charset="-78"/>
            </a:endParaRPr>
          </a:p>
          <a:p>
            <a:pPr algn="r" rtl="1">
              <a:buNone/>
            </a:pPr>
            <a:endParaRPr lang="fa-IR" b="1" dirty="0">
              <a:cs typeface="B Nazanin" pitchFamily="2" charset="-78"/>
            </a:endParaRPr>
          </a:p>
          <a:p>
            <a:pPr algn="ctr" rtl="1">
              <a:buNone/>
            </a:pPr>
            <a:r>
              <a:rPr lang="fa-IR" sz="5200" b="1" dirty="0">
                <a:solidFill>
                  <a:schemeClr val="tx2"/>
                </a:solidFill>
                <a:cs typeface="B Nazanin" pitchFamily="2" charset="-78"/>
              </a:rPr>
              <a:t>نحوه تخمین میزان چسب مصرفی در چسباندن سنگ ها</a:t>
            </a:r>
          </a:p>
          <a:p>
            <a:pPr algn="ctr" rtl="1">
              <a:buNone/>
            </a:pPr>
            <a:endParaRPr lang="fa-IR" b="1" dirty="0">
              <a:cs typeface="B Nazanin" pitchFamily="2" charset="-78"/>
            </a:endParaRPr>
          </a:p>
          <a:p>
            <a:pPr marL="457200" indent="-457200" algn="r" rtl="1">
              <a:buNone/>
            </a:pPr>
            <a:r>
              <a:rPr lang="fa-IR" sz="2400" dirty="0"/>
              <a:t>     طول و ارتفاع ناحیه مورد نظر را در هم ضرب می کنیم </a:t>
            </a:r>
          </a:p>
          <a:p>
            <a:pPr marL="457200" indent="-457200" algn="r" rtl="1">
              <a:buNone/>
            </a:pPr>
            <a:endParaRPr lang="fa-IR" sz="2400" dirty="0"/>
          </a:p>
          <a:p>
            <a:pPr marL="457200" indent="-457200" algn="r" rtl="1">
              <a:buNone/>
            </a:pPr>
            <a:r>
              <a:rPr lang="fa-IR" sz="2400" dirty="0"/>
              <a:t>     تمام فضاهای باز مثل پنجره ها و درها را از این مقدار کسر می کنیم </a:t>
            </a:r>
          </a:p>
          <a:p>
            <a:pPr marL="457200" indent="-457200" algn="r" rtl="1">
              <a:buNone/>
            </a:pPr>
            <a:endParaRPr lang="fa-IR" sz="2400" dirty="0"/>
          </a:p>
          <a:p>
            <a:pPr marL="457200" indent="-457200" algn="r" rtl="1">
              <a:buNone/>
            </a:pPr>
            <a:r>
              <a:rPr lang="fa-IR" sz="2400" dirty="0"/>
              <a:t>     مقدار سنگ های گوشه ای را از این مقدار کم می کنیم </a:t>
            </a:r>
          </a:p>
          <a:p>
            <a:pPr marL="457200" indent="-457200" algn="r" rtl="1">
              <a:buNone/>
            </a:pPr>
            <a:endParaRPr lang="fa-IR" sz="2400" dirty="0"/>
          </a:p>
          <a:p>
            <a:pPr marL="457200" indent="-457200" algn="r" rtl="1">
              <a:lnSpc>
                <a:spcPct val="160000"/>
              </a:lnSpc>
              <a:buNone/>
            </a:pPr>
            <a:r>
              <a:rPr lang="fa-IR" sz="2400" dirty="0"/>
              <a:t>     برای هر 3 متر مربع از طرح داخلی از یک گالن 12 کیلویی چسب و برای هر 5 متر مربع از 1 لیتر مایع سیلکوت استفاده می کنیم  </a:t>
            </a:r>
            <a:endParaRPr lang="en-US" sz="2400" dirty="0"/>
          </a:p>
        </p:txBody>
      </p:sp>
      <p:sp>
        <p:nvSpPr>
          <p:cNvPr id="6" name="4-Point Star 5"/>
          <p:cNvSpPr/>
          <p:nvPr/>
        </p:nvSpPr>
        <p:spPr>
          <a:xfrm>
            <a:off x="714348" y="1643050"/>
            <a:ext cx="914400" cy="914400"/>
          </a:xfrm>
          <a:prstGeom prst="star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00034" y="1214422"/>
            <a:ext cx="8229600" cy="4929222"/>
          </a:xfrm>
        </p:spPr>
        <p:txBody>
          <a:bodyPr>
            <a:normAutofit fontScale="92500"/>
          </a:bodyPr>
          <a:lstStyle/>
          <a:p>
            <a:pPr algn="r" rtl="1">
              <a:buNone/>
            </a:pPr>
            <a:r>
              <a:rPr lang="fa-IR" sz="2200" dirty="0"/>
              <a:t>ارتفاع دیوار یا ناحیه مورد نظر را اندازه گرفته و در تعداد گوشه ها ضرب می کنیم و برای</a:t>
            </a:r>
          </a:p>
          <a:p>
            <a:pPr algn="r" rtl="1">
              <a:buNone/>
            </a:pPr>
            <a:r>
              <a:rPr lang="fa-IR" sz="2200" dirty="0"/>
              <a:t> هر متر مربع یک جعبه سنگ استفاده می کنیم. </a:t>
            </a:r>
          </a:p>
          <a:p>
            <a:pPr algn="r" rtl="1">
              <a:buNone/>
            </a:pPr>
            <a:endParaRPr lang="fa-IR" b="1" dirty="0">
              <a:cs typeface="B Nazanin" pitchFamily="2" charset="-78"/>
            </a:endParaRPr>
          </a:p>
          <a:p>
            <a:pPr algn="ctr" rtl="1">
              <a:buNone/>
            </a:pPr>
            <a:r>
              <a:rPr lang="fa-IR" sz="3900" b="1" dirty="0">
                <a:solidFill>
                  <a:schemeClr val="tx2"/>
                </a:solidFill>
                <a:cs typeface="B Nazanin" pitchFamily="2" charset="-78"/>
              </a:rPr>
              <a:t>نحوه چینش سنگ های گوشه ای </a:t>
            </a:r>
          </a:p>
          <a:p>
            <a:pPr algn="r" rtl="1">
              <a:buNone/>
            </a:pPr>
            <a:endParaRPr lang="fa-IR" dirty="0"/>
          </a:p>
          <a:p>
            <a:pPr algn="r" rtl="1">
              <a:buNone/>
            </a:pPr>
            <a:r>
              <a:rPr lang="fa-IR" sz="2200" dirty="0"/>
              <a:t>در ابتدا سنگ های گوشه ای را نصب می کنیم گوشه ها دارای یک لبه کوچک و یک لبه </a:t>
            </a:r>
          </a:p>
          <a:p>
            <a:pPr algn="r" rtl="1">
              <a:buNone/>
            </a:pPr>
            <a:r>
              <a:rPr lang="fa-IR" sz="2200" dirty="0"/>
              <a:t>بزرگ هستند لبه ها را یک در میان بزرگ و کوچک نصب می کنیم تا هر لبه در زیر لبه </a:t>
            </a:r>
          </a:p>
          <a:p>
            <a:pPr algn="r" rtl="1">
              <a:buNone/>
            </a:pPr>
            <a:r>
              <a:rPr lang="fa-IR" sz="2200" dirty="0"/>
              <a:t>مخالف خودش در سنگ بالایی باشد با استفاده از یک ماله بنایی پشت سنگ را با یک لایه</a:t>
            </a:r>
          </a:p>
          <a:p>
            <a:pPr algn="r" rtl="1">
              <a:buNone/>
            </a:pPr>
            <a:r>
              <a:rPr lang="fa-IR" sz="2200" dirty="0"/>
              <a:t> نازک 1/25 سانتیمتری ملات بپوشانید سنگ را محکم در جای خود بفشارید و با جابجایی </a:t>
            </a:r>
          </a:p>
          <a:p>
            <a:pPr algn="r" rtl="1">
              <a:buNone/>
            </a:pPr>
            <a:r>
              <a:rPr lang="fa-IR" sz="2200" dirty="0"/>
              <a:t>آرام دست خود اتصال حاصل را محکم تر نمایید ملات پشت سنگ می بایست کاملا فشرده</a:t>
            </a:r>
          </a:p>
          <a:p>
            <a:pPr algn="r" rtl="1">
              <a:buNone/>
            </a:pPr>
            <a:r>
              <a:rPr lang="fa-IR" sz="2200" dirty="0"/>
              <a:t> شود به صورتی که از اطراف سنگ نصب شده بیرون بزند و دور آن را بگیرد </a:t>
            </a:r>
            <a:r>
              <a:rPr lang="fa-IR" sz="2200" b="1" dirty="0"/>
              <a:t>.</a:t>
            </a:r>
            <a:endParaRPr lang="en-US" sz="2200" b="1" dirty="0"/>
          </a:p>
        </p:txBody>
      </p:sp>
      <p:sp>
        <p:nvSpPr>
          <p:cNvPr id="2" name="Title 1"/>
          <p:cNvSpPr>
            <a:spLocks noGrp="1"/>
          </p:cNvSpPr>
          <p:nvPr>
            <p:ph type="title"/>
          </p:nvPr>
        </p:nvSpPr>
        <p:spPr>
          <a:xfrm>
            <a:off x="500034" y="0"/>
            <a:ext cx="8229600" cy="1143000"/>
          </a:xfrm>
        </p:spPr>
        <p:txBody>
          <a:bodyPr>
            <a:normAutofit/>
          </a:bodyPr>
          <a:lstStyle/>
          <a:p>
            <a:pPr algn="ctr"/>
            <a:r>
              <a:rPr lang="fa-IR" sz="3600" dirty="0">
                <a:cs typeface="B Nazanin" pitchFamily="2" charset="-78"/>
              </a:rPr>
              <a:t>نحوه تخمین اندازه سنگ های گوشه ای</a:t>
            </a:r>
            <a:endParaRPr lang="en-US" sz="3600" dirty="0">
              <a:cs typeface="B Nazanin" pitchFamily="2" charset="-78"/>
            </a:endParaRPr>
          </a:p>
        </p:txBody>
      </p:sp>
    </p:spTree>
  </p:cSld>
  <p:clrMapOvr>
    <a:masterClrMapping/>
  </p:clrMapOvr>
  <p:transition>
    <p:cut thruBlk="1"/>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lgn="r" rtl="1">
              <a:lnSpc>
                <a:spcPct val="150000"/>
              </a:lnSpc>
              <a:buNone/>
            </a:pPr>
            <a:endParaRPr lang="fa-IR" sz="2200" dirty="0"/>
          </a:p>
          <a:p>
            <a:pPr algn="r" rtl="1">
              <a:lnSpc>
                <a:spcPct val="150000"/>
              </a:lnSpc>
              <a:buNone/>
            </a:pPr>
            <a:r>
              <a:rPr lang="fa-IR" sz="2200" dirty="0"/>
              <a:t>    سنگ ها را از بالا به پایین دیوار باید نصب کرد </a:t>
            </a:r>
            <a:r>
              <a:rPr lang="en-US" sz="2200" dirty="0"/>
              <a:t>,</a:t>
            </a:r>
            <a:r>
              <a:rPr lang="fa-IR" sz="2200" dirty="0"/>
              <a:t> با این کار از ریخته شدن ملات بر روی سنگ های زیرین جلوگیری بعمل می آید  . همیشه هنگامی که سنگ را در جای خود می فشارید تکانهای آرامی به دست خود بدهید تا سنگ با جابجایی های کوچک به طرفین در جای خود محکم تر شود با استفاده از ماله ملات اضافه را پاک کنید .</a:t>
            </a:r>
          </a:p>
        </p:txBody>
      </p:sp>
      <p:sp>
        <p:nvSpPr>
          <p:cNvPr id="2" name="Title 1"/>
          <p:cNvSpPr>
            <a:spLocks noGrp="1"/>
          </p:cNvSpPr>
          <p:nvPr>
            <p:ph type="title"/>
          </p:nvPr>
        </p:nvSpPr>
        <p:spPr/>
        <p:txBody>
          <a:bodyPr>
            <a:normAutofit/>
          </a:bodyPr>
          <a:lstStyle/>
          <a:p>
            <a:pPr algn="ctr"/>
            <a:r>
              <a:rPr lang="fa-IR" sz="4400" dirty="0">
                <a:cs typeface="B Nazanin" pitchFamily="2" charset="-78"/>
              </a:rPr>
              <a:t>نحوه به کار بردن ملات</a:t>
            </a:r>
            <a:endParaRPr lang="en-US" sz="4400" dirty="0">
              <a:cs typeface="B Nazanin" pitchFamily="2" charset="-78"/>
            </a:endParaRPr>
          </a:p>
        </p:txBody>
      </p:sp>
    </p:spTree>
  </p:cSld>
  <p:clrMapOvr>
    <a:masterClrMapping/>
  </p:clrMapOvr>
  <p:transition>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lgn="r" rtl="1">
              <a:lnSpc>
                <a:spcPct val="150000"/>
              </a:lnSpc>
              <a:buNone/>
            </a:pPr>
            <a:r>
              <a:rPr lang="fa-IR" sz="2200" dirty="0"/>
              <a:t>    اگرتصادفا ملات روی سطح سنگ ها ریخت آن را با آب پاک  نکنید چون باعث لکه دار شدن سنگ می شود در عوض اجازه دهید تا ملات کاملا خشک شود و سپس آن را با ماهوت پاک کن تمیز کنید به طور میانگین 5 درصد از سنگ ها در برش و شکل دادن به ضایعات تبدیل خواهد شد دقیقترین برش این گونه سنگ ها بوسیله تیغه الماسی اره های گرد بر (فرز) حاصل می شوند و نمای پرداخت شده تری ایجاد می کنند همچنین مانند کاشی کاری می توان از یک تیشه یا گاز انبر با دهانه بزرگ نیز استفاده کرد .</a:t>
            </a:r>
          </a:p>
          <a:p>
            <a:pPr algn="r" rtl="1">
              <a:lnSpc>
                <a:spcPct val="150000"/>
              </a:lnSpc>
              <a:buNone/>
            </a:pPr>
            <a:endParaRPr lang="en-US" sz="2200" dirty="0"/>
          </a:p>
        </p:txBody>
      </p:sp>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lgn="r" rtl="1">
              <a:lnSpc>
                <a:spcPct val="150000"/>
              </a:lnSpc>
              <a:buNone/>
            </a:pPr>
            <a:endParaRPr lang="fa-IR" sz="2000" dirty="0"/>
          </a:p>
          <a:p>
            <a:pPr algn="r" rtl="1">
              <a:lnSpc>
                <a:spcPct val="150000"/>
              </a:lnSpc>
              <a:buNone/>
            </a:pPr>
            <a:r>
              <a:rPr lang="fa-IR" sz="2000" dirty="0"/>
              <a:t>   بعد از نصب سنگ ها </a:t>
            </a:r>
            <a:r>
              <a:rPr lang="en-US" sz="2000" dirty="0"/>
              <a:t> ,</a:t>
            </a:r>
            <a:r>
              <a:rPr lang="fa-IR" sz="2000" dirty="0"/>
              <a:t>اتصالات و فضای بین سنگ ها را بوسیله کیسه بندکشی پر از ملات کنید </a:t>
            </a:r>
            <a:r>
              <a:rPr lang="en-US" sz="2000" dirty="0"/>
              <a:t>.</a:t>
            </a:r>
            <a:endParaRPr lang="fa-IR" sz="2000" dirty="0"/>
          </a:p>
          <a:p>
            <a:pPr algn="r" rtl="1">
              <a:lnSpc>
                <a:spcPct val="150000"/>
              </a:lnSpc>
              <a:buNone/>
            </a:pPr>
            <a:r>
              <a:rPr lang="fa-IR" sz="2000" dirty="0"/>
              <a:t>   پرداخت بندکشی همیشه بخش پرکار نصب این سنگ هاست .</a:t>
            </a:r>
            <a:endParaRPr lang="en-US" sz="2000" dirty="0"/>
          </a:p>
          <a:p>
            <a:pPr algn="r" rtl="1">
              <a:lnSpc>
                <a:spcPct val="150000"/>
              </a:lnSpc>
              <a:buNone/>
            </a:pPr>
            <a:r>
              <a:rPr lang="fa-IR" sz="2000" dirty="0"/>
              <a:t>پس از حدود 30 تا 60 دقیقه و هنگامی که ملات خشک شد لکه های ملات با استفاده از یک ماهوت پاک کن یا برس خشک و سفت از بین خواهد رفت .</a:t>
            </a:r>
            <a:endParaRPr lang="en-US" sz="2000" dirty="0"/>
          </a:p>
        </p:txBody>
      </p:sp>
      <p:sp>
        <p:nvSpPr>
          <p:cNvPr id="4" name="Title 3"/>
          <p:cNvSpPr>
            <a:spLocks noGrp="1"/>
          </p:cNvSpPr>
          <p:nvPr>
            <p:ph type="title"/>
          </p:nvPr>
        </p:nvSpPr>
        <p:spPr/>
        <p:txBody>
          <a:bodyPr>
            <a:normAutofit/>
          </a:bodyPr>
          <a:lstStyle/>
          <a:p>
            <a:pPr algn="ctr"/>
            <a:r>
              <a:rPr lang="fa-IR" sz="4400" b="1" dirty="0">
                <a:cs typeface="B Nazanin" pitchFamily="2" charset="-78"/>
              </a:rPr>
              <a:t>نحوه بند کشی </a:t>
            </a:r>
            <a:endParaRPr lang="fa-IR" sz="4400" dirty="0"/>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9.jpg"/>
          <p:cNvPicPr>
            <a:picLocks noGrp="1" noChangeAspect="1"/>
          </p:cNvPicPr>
          <p:nvPr>
            <p:ph idx="1"/>
          </p:nvPr>
        </p:nvPicPr>
        <p:blipFill>
          <a:blip r:embed="rId2" cstate="print"/>
          <a:stretch>
            <a:fillRect/>
          </a:stretch>
        </p:blipFill>
        <p:spPr>
          <a:xfrm>
            <a:off x="1000100" y="428604"/>
            <a:ext cx="3223623" cy="5429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30.jpg"/>
          <p:cNvPicPr>
            <a:picLocks noChangeAspect="1"/>
          </p:cNvPicPr>
          <p:nvPr/>
        </p:nvPicPr>
        <p:blipFill>
          <a:blip r:embed="rId3" cstate="print"/>
          <a:stretch>
            <a:fillRect/>
          </a:stretch>
        </p:blipFill>
        <p:spPr>
          <a:xfrm>
            <a:off x="4714876" y="428604"/>
            <a:ext cx="4013943" cy="5429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cover dir="u"/>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algn="r" rtl="1">
              <a:buNone/>
            </a:pPr>
            <a:endParaRPr lang="en-US" sz="2400" dirty="0"/>
          </a:p>
          <a:p>
            <a:pPr algn="r" rtl="1">
              <a:buNone/>
            </a:pPr>
            <a:endParaRPr lang="en-US" sz="2400" dirty="0"/>
          </a:p>
          <a:p>
            <a:pPr algn="r" rtl="1">
              <a:buNone/>
            </a:pPr>
            <a:r>
              <a:rPr lang="fa-IR" sz="2400" dirty="0"/>
              <a:t>      کل نازک کاری : بین 2/5 تا 3/5 سانتیمتر </a:t>
            </a:r>
          </a:p>
          <a:p>
            <a:pPr algn="r" rtl="1">
              <a:buNone/>
            </a:pPr>
            <a:endParaRPr lang="fa-IR" sz="2400" dirty="0"/>
          </a:p>
          <a:p>
            <a:pPr algn="r" rtl="1">
              <a:buNone/>
            </a:pPr>
            <a:r>
              <a:rPr lang="fa-IR" sz="2400" dirty="0"/>
              <a:t>      پوشش سنگ : بین 0/5 تا 1 سانتیمتر  </a:t>
            </a:r>
            <a:endParaRPr lang="en-US" sz="2400" dirty="0"/>
          </a:p>
        </p:txBody>
      </p:sp>
      <p:sp>
        <p:nvSpPr>
          <p:cNvPr id="5" name="Title 4"/>
          <p:cNvSpPr>
            <a:spLocks noGrp="1"/>
          </p:cNvSpPr>
          <p:nvPr>
            <p:ph type="title"/>
          </p:nvPr>
        </p:nvSpPr>
        <p:spPr/>
        <p:txBody>
          <a:bodyPr>
            <a:normAutofit/>
          </a:bodyPr>
          <a:lstStyle/>
          <a:p>
            <a:pPr algn="ctr" rtl="1"/>
            <a:r>
              <a:rPr lang="fa-IR" sz="4400" dirty="0">
                <a:cs typeface="+mn-cs"/>
              </a:rPr>
              <a:t>ضخامت سنگ دکوراتیو </a:t>
            </a:r>
            <a:endParaRPr lang="en-US" sz="4400" dirty="0">
              <a:cs typeface="+mn-cs"/>
            </a:endParaRPr>
          </a:p>
        </p:txBody>
      </p:sp>
    </p:spTree>
  </p:cSld>
  <p:clrMapOvr>
    <a:masterClrMapping/>
  </p:clrMapOvr>
  <p:transition>
    <p:blinds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4" y="214290"/>
            <a:ext cx="9142246" cy="738664"/>
          </a:xfrm>
          <a:prstGeom prst="rect">
            <a:avLst/>
          </a:prstGeom>
        </p:spPr>
        <p:txBody>
          <a:bodyPr wrap="none">
            <a:spAutoFit/>
          </a:bodyPr>
          <a:lstStyle/>
          <a:p>
            <a:r>
              <a:rPr lang="fa-IR" sz="4200" dirty="0"/>
              <a:t>شکل های مختلف سنگ های مصرفی در ساختمان :</a:t>
            </a:r>
            <a:endParaRPr lang="en-US" sz="4200" dirty="0"/>
          </a:p>
        </p:txBody>
      </p:sp>
      <p:sp>
        <p:nvSpPr>
          <p:cNvPr id="207873" name="Rectangle 1"/>
          <p:cNvSpPr>
            <a:spLocks noChangeArrowheads="1"/>
          </p:cNvSpPr>
          <p:nvPr/>
        </p:nvSpPr>
        <p:spPr bwMode="auto">
          <a:xfrm>
            <a:off x="642910" y="1214422"/>
            <a:ext cx="835824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سنگ ها را از نظر شکل ظاهری (صرف نظر از جنس ،</a:t>
            </a:r>
            <a:r>
              <a:rPr kumimoji="0" lang="en-US" sz="2000" b="0" i="0" u="none" strike="noStrike" cap="none" normalizeH="0" baseline="0" dirty="0">
                <a:ln>
                  <a:noFill/>
                </a:ln>
                <a:solidFill>
                  <a:schemeClr val="tx1"/>
                </a:solidFill>
                <a:effectLst/>
                <a:latin typeface="Arial" pitchFamily="34" charset="0"/>
                <a:ea typeface="Calibri" pitchFamily="34" charset="0"/>
              </a:rPr>
              <a:t> </a:t>
            </a:r>
            <a:r>
              <a:rPr kumimoji="0" lang="fa-IR" sz="2000" b="0" i="0" u="none" strike="noStrike" cap="none" normalizeH="0" baseline="0" dirty="0">
                <a:ln>
                  <a:noFill/>
                </a:ln>
                <a:solidFill>
                  <a:schemeClr val="tx1"/>
                </a:solidFill>
                <a:effectLst/>
                <a:latin typeface="Arial" pitchFamily="34" charset="0"/>
                <a:ea typeface="Calibri" pitchFamily="34" charset="0"/>
              </a:rPr>
              <a:t>مقاومت و رنگ آن ها ) به انواع مختلف تقسیم و نامگذاری کرده اند که به شرح آن ها می پردازیم </a:t>
            </a:r>
            <a:r>
              <a:rPr lang="en-US" sz="2000" dirty="0">
                <a:latin typeface="Arial" pitchFamily="34" charset="0"/>
                <a:ea typeface="Calibri" pitchFamily="34" charset="0"/>
              </a:rPr>
              <a:t>:</a:t>
            </a:r>
            <a:endParaRPr kumimoji="0" lang="fa-IR" sz="2000" b="0" i="0" u="none" strike="noStrike" cap="none" normalizeH="0" baseline="0" dirty="0">
              <a:ln>
                <a:noFill/>
              </a:ln>
              <a:solidFill>
                <a:schemeClr val="tx1"/>
              </a:solidFill>
              <a:effectLst/>
              <a:latin typeface="Arial" pitchFamily="34" charset="0"/>
            </a:endParaRPr>
          </a:p>
        </p:txBody>
      </p:sp>
      <p:sp>
        <p:nvSpPr>
          <p:cNvPr id="6" name="Rectangle 5"/>
          <p:cNvSpPr/>
          <p:nvPr/>
        </p:nvSpPr>
        <p:spPr>
          <a:xfrm>
            <a:off x="5000628" y="2357430"/>
            <a:ext cx="3910045" cy="523220"/>
          </a:xfrm>
          <a:prstGeom prst="rect">
            <a:avLst/>
          </a:prstGeom>
        </p:spPr>
        <p:txBody>
          <a:bodyPr wrap="none">
            <a:spAutoFit/>
          </a:bodyPr>
          <a:lstStyle/>
          <a:p>
            <a:pPr algn="r" rtl="1">
              <a:buClr>
                <a:schemeClr val="accent3">
                  <a:lumMod val="60000"/>
                  <a:lumOff val="40000"/>
                </a:schemeClr>
              </a:buClr>
              <a:buFont typeface="Wingdings" pitchFamily="2" charset="2"/>
              <a:buChar char="ü"/>
            </a:pPr>
            <a:r>
              <a:rPr lang="en-US" sz="2800" dirty="0"/>
              <a:t>  </a:t>
            </a:r>
            <a:r>
              <a:rPr lang="fa-IR" sz="2800" dirty="0"/>
              <a:t>سنگ قلوه ی رودخانه ای : </a:t>
            </a:r>
            <a:endParaRPr lang="en-US" sz="2800" dirty="0"/>
          </a:p>
        </p:txBody>
      </p:sp>
      <p:sp>
        <p:nvSpPr>
          <p:cNvPr id="207874" name="Rectangle 2"/>
          <p:cNvSpPr>
            <a:spLocks noChangeArrowheads="1"/>
          </p:cNvSpPr>
          <p:nvPr/>
        </p:nvSpPr>
        <p:spPr bwMode="auto">
          <a:xfrm>
            <a:off x="357158" y="2928934"/>
            <a:ext cx="8501122"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موقع حرکت و غلتیدن سنگ ها در مسیر رودخانه و برخورد با یکدیگر و انجام عمل فرسایش ،</a:t>
            </a:r>
            <a:r>
              <a:rPr kumimoji="0" lang="en-US" sz="2000" b="0" i="0" u="none" strike="noStrike" cap="none" normalizeH="0" baseline="0" dirty="0">
                <a:ln>
                  <a:noFill/>
                </a:ln>
                <a:solidFill>
                  <a:schemeClr val="tx1"/>
                </a:solidFill>
                <a:effectLst/>
                <a:latin typeface="Arial" pitchFamily="34" charset="0"/>
                <a:ea typeface="Calibri" pitchFamily="34" charset="0"/>
              </a:rPr>
              <a:t> </a:t>
            </a:r>
            <a:r>
              <a:rPr kumimoji="0" lang="fa-IR" sz="2000" b="0" i="0" u="none" strike="noStrike" cap="none" normalizeH="0" baseline="0" dirty="0">
                <a:ln>
                  <a:noFill/>
                </a:ln>
                <a:solidFill>
                  <a:schemeClr val="tx1"/>
                </a:solidFill>
                <a:effectLst/>
                <a:latin typeface="Arial" pitchFamily="34" charset="0"/>
                <a:ea typeface="Calibri" pitchFamily="34" charset="0"/>
              </a:rPr>
              <a:t>سطح این سنگ ها تقریبا ًگرد و صیقلی شده است .</a:t>
            </a:r>
            <a:r>
              <a:rPr kumimoji="0" lang="en-US" sz="2000" b="0" i="0" u="none" strike="noStrike" cap="none" normalizeH="0" baseline="0" dirty="0">
                <a:ln>
                  <a:noFill/>
                </a:ln>
                <a:solidFill>
                  <a:schemeClr val="tx1"/>
                </a:solidFill>
                <a:effectLst/>
                <a:latin typeface="Arial" pitchFamily="34" charset="0"/>
                <a:ea typeface="Calibri" pitchFamily="34" charset="0"/>
              </a:rPr>
              <a:t> </a:t>
            </a:r>
            <a:r>
              <a:rPr kumimoji="0" lang="fa-IR" sz="2000" b="0" i="0" u="none" strike="noStrike" cap="none" normalizeH="0" baseline="0" dirty="0">
                <a:ln>
                  <a:noFill/>
                </a:ln>
                <a:solidFill>
                  <a:schemeClr val="tx1"/>
                </a:solidFill>
                <a:effectLst/>
                <a:latin typeface="Arial" pitchFamily="34" charset="0"/>
                <a:ea typeface="Calibri" pitchFamily="34" charset="0"/>
              </a:rPr>
              <a:t>از سنگ قلوه ای برای ساختن دیو</a:t>
            </a:r>
            <a:r>
              <a:rPr lang="fa-IR" sz="2000" dirty="0">
                <a:latin typeface="Arial" pitchFamily="34" charset="0"/>
                <a:ea typeface="Calibri" pitchFamily="34" charset="0"/>
              </a:rPr>
              <a:t>ا</a:t>
            </a:r>
            <a:r>
              <a:rPr kumimoji="0" lang="fa-IR" sz="2000" b="0" i="0" u="none" strike="noStrike" cap="none" normalizeH="0" baseline="0" dirty="0">
                <a:ln>
                  <a:noFill/>
                </a:ln>
                <a:solidFill>
                  <a:schemeClr val="tx1"/>
                </a:solidFill>
                <a:effectLst/>
                <a:latin typeface="Arial" pitchFamily="34" charset="0"/>
                <a:ea typeface="Calibri" pitchFamily="34" charset="0"/>
              </a:rPr>
              <a:t>رهایی به قطر 15 سانتی متر و بیش تر استفاده می شود .</a:t>
            </a:r>
            <a:endParaRPr kumimoji="0" lang="fa-IR" sz="2000" b="0" i="0" u="none" strike="noStrike" cap="none" normalizeH="0" baseline="0" dirty="0">
              <a:ln>
                <a:noFill/>
              </a:ln>
              <a:solidFill>
                <a:schemeClr val="tx1"/>
              </a:solidFill>
              <a:effectLst/>
              <a:latin typeface="Arial" pitchFamily="34" charset="0"/>
            </a:endParaRPr>
          </a:p>
        </p:txBody>
      </p:sp>
      <p:sp>
        <p:nvSpPr>
          <p:cNvPr id="8" name="Rectangle 7"/>
          <p:cNvSpPr/>
          <p:nvPr/>
        </p:nvSpPr>
        <p:spPr>
          <a:xfrm>
            <a:off x="6429388" y="4572008"/>
            <a:ext cx="2347117" cy="523220"/>
          </a:xfrm>
          <a:prstGeom prst="rect">
            <a:avLst/>
          </a:prstGeom>
        </p:spPr>
        <p:txBody>
          <a:bodyPr wrap="none">
            <a:spAutoFit/>
          </a:bodyPr>
          <a:lstStyle/>
          <a:p>
            <a:pPr algn="r" rtl="1">
              <a:buClr>
                <a:schemeClr val="accent3">
                  <a:lumMod val="60000"/>
                  <a:lumOff val="40000"/>
                </a:schemeClr>
              </a:buClr>
              <a:buFont typeface="Wingdings" pitchFamily="2" charset="2"/>
              <a:buChar char="ü"/>
            </a:pPr>
            <a:r>
              <a:rPr lang="fa-IR" sz="2800" dirty="0"/>
              <a:t>  سنگ کوهی : </a:t>
            </a:r>
            <a:endParaRPr lang="en-US" sz="2800" dirty="0"/>
          </a:p>
        </p:txBody>
      </p:sp>
      <p:sp>
        <p:nvSpPr>
          <p:cNvPr id="207875" name="Rectangle 3"/>
          <p:cNvSpPr>
            <a:spLocks noChangeArrowheads="1"/>
          </p:cNvSpPr>
          <p:nvPr/>
        </p:nvSpPr>
        <p:spPr bwMode="auto">
          <a:xfrm>
            <a:off x="214282" y="5000636"/>
            <a:ext cx="8643966" cy="1420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rtl="1" fontAlgn="base">
              <a:lnSpc>
                <a:spcPct val="150000"/>
              </a:lnSpc>
              <a:spcBef>
                <a:spcPct val="0"/>
              </a:spcBef>
              <a:spcAft>
                <a:spcPct val="0"/>
              </a:spcAft>
            </a:pPr>
            <a:r>
              <a:rPr kumimoji="0" lang="fa-IR" sz="2000" b="0" i="0" u="none" strike="noStrike" cap="none" normalizeH="0" baseline="0" dirty="0">
                <a:ln>
                  <a:noFill/>
                </a:ln>
                <a:solidFill>
                  <a:schemeClr val="tx1"/>
                </a:solidFill>
                <a:effectLst/>
                <a:latin typeface="Arial" pitchFamily="34" charset="0"/>
                <a:ea typeface="Calibri" pitchFamily="34" charset="0"/>
              </a:rPr>
              <a:t>این سنگ را از معدن سنگ و به وسیله مواد منفجره ، چکش های ضربه ای هوای فشرده (دج بر )</a:t>
            </a:r>
            <a:r>
              <a:rPr lang="fa-IR" sz="2000" dirty="0">
                <a:latin typeface="Arial" pitchFamily="34" charset="0"/>
                <a:ea typeface="Calibri" pitchFamily="34" charset="0"/>
              </a:rPr>
              <a:t> ،</a:t>
            </a:r>
            <a:r>
              <a:rPr kumimoji="0" lang="fa-IR" sz="2000" b="0" i="0" u="none" strike="noStrike" cap="none" normalizeH="0" baseline="0" dirty="0">
                <a:ln>
                  <a:noFill/>
                </a:ln>
                <a:solidFill>
                  <a:schemeClr val="tx1"/>
                </a:solidFill>
                <a:effectLst/>
                <a:latin typeface="Arial" pitchFamily="34" charset="0"/>
                <a:ea typeface="Calibri" pitchFamily="34" charset="0"/>
              </a:rPr>
              <a:t> پتک و قلم های بزرگ استخراج می کنند و بنابر سفارش مصرف کننده آن را در معدن یا کارگاه ساختمانی ، به اندازه ی لازم قواره می کنند</a:t>
            </a:r>
            <a:r>
              <a:rPr kumimoji="0" lang="fa-IR" sz="2000" b="0" i="0" u="none" strike="noStrike" cap="none" normalizeH="0" dirty="0">
                <a:ln>
                  <a:noFill/>
                </a:ln>
                <a:solidFill>
                  <a:schemeClr val="tx1"/>
                </a:solidFill>
                <a:effectLst/>
                <a:latin typeface="Arial" pitchFamily="34" charset="0"/>
                <a:ea typeface="Calibri" pitchFamily="34" charset="0"/>
              </a:rPr>
              <a:t> .</a:t>
            </a:r>
            <a:endParaRPr kumimoji="0" lang="fa-IR" sz="2000" b="0" i="0" u="none" strike="noStrike" cap="none" normalizeH="0" baseline="0" dirty="0">
              <a:ln>
                <a:noFill/>
              </a:ln>
              <a:solidFill>
                <a:schemeClr val="tx1"/>
              </a:solidFill>
              <a:effectLst/>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7874">
                                            <p:txEl>
                                              <p:pRg st="0" end="0"/>
                                            </p:txEl>
                                          </p:spTgt>
                                        </p:tgtEl>
                                        <p:attrNameLst>
                                          <p:attrName>style.visibility</p:attrName>
                                        </p:attrNameLst>
                                      </p:cBhvr>
                                      <p:to>
                                        <p:strVal val="visible"/>
                                      </p:to>
                                    </p:set>
                                    <p:anim calcmode="lin" valueType="num">
                                      <p:cBhvr additive="base">
                                        <p:cTn id="7" dur="500" fill="hold"/>
                                        <p:tgtEl>
                                          <p:spTgt spid="20787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78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7875">
                                            <p:txEl>
                                              <p:pRg st="0" end="0"/>
                                            </p:txEl>
                                          </p:spTgt>
                                        </p:tgtEl>
                                        <p:attrNameLst>
                                          <p:attrName>style.visibility</p:attrName>
                                        </p:attrNameLst>
                                      </p:cBhvr>
                                      <p:to>
                                        <p:strVal val="visible"/>
                                      </p:to>
                                    </p:set>
                                    <p:anim calcmode="lin" valueType="num">
                                      <p:cBhvr additive="base">
                                        <p:cTn id="13" dur="500" fill="hold"/>
                                        <p:tgtEl>
                                          <p:spTgt spid="20787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78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4" grpId="0" build="p"/>
      <p:bldP spid="20787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00826" y="642918"/>
            <a:ext cx="2198038" cy="523220"/>
          </a:xfrm>
          <a:prstGeom prst="rect">
            <a:avLst/>
          </a:prstGeom>
        </p:spPr>
        <p:txBody>
          <a:bodyPr wrap="none">
            <a:spAutoFit/>
          </a:bodyPr>
          <a:lstStyle/>
          <a:p>
            <a:pPr algn="r" rtl="1">
              <a:buClr>
                <a:schemeClr val="accent3">
                  <a:lumMod val="60000"/>
                  <a:lumOff val="40000"/>
                </a:schemeClr>
              </a:buClr>
              <a:buFont typeface="Wingdings" pitchFamily="2" charset="2"/>
              <a:buChar char="ü"/>
            </a:pPr>
            <a:r>
              <a:rPr lang="fa-IR" sz="2800" dirty="0"/>
              <a:t>  سنگ لاشه : </a:t>
            </a:r>
            <a:endParaRPr lang="en-US" sz="2800" dirty="0"/>
          </a:p>
        </p:txBody>
      </p:sp>
      <p:sp>
        <p:nvSpPr>
          <p:cNvPr id="208897" name="Rectangle 1"/>
          <p:cNvSpPr>
            <a:spLocks noChangeArrowheads="1"/>
          </p:cNvSpPr>
          <p:nvPr/>
        </p:nvSpPr>
        <p:spPr bwMode="auto">
          <a:xfrm>
            <a:off x="428596" y="1285860"/>
            <a:ext cx="8358246"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این سنگ را در حین عملیات استخراج یا در طی مراحل مختلف قواره کردن سنگ ها به دست می آورند . سنگ های لاشه شکل خاصی ندارند و دارای بر یا سطح مشخصی نیستند .</a:t>
            </a:r>
            <a:endParaRPr kumimoji="0" lang="en-US" sz="2000" b="0" i="0" u="none" strike="noStrike" cap="none" normalizeH="0" baseline="0" dirty="0">
              <a:ln>
                <a:noFill/>
              </a:ln>
              <a:solidFill>
                <a:schemeClr val="tx1"/>
              </a:solidFill>
              <a:effectLst/>
              <a:latin typeface="Arial" pitchFamily="34" charset="0"/>
            </a:endParaRPr>
          </a:p>
          <a:p>
            <a:pPr lvl="0" algn="r" rtl="1" eaLnBrk="0" fontAlgn="base" hangingPunct="0">
              <a:lnSpc>
                <a:spcPct val="150000"/>
              </a:lnSpc>
              <a:spcBef>
                <a:spcPct val="0"/>
              </a:spcBef>
              <a:spcAft>
                <a:spcPct val="0"/>
              </a:spcAft>
            </a:pPr>
            <a:r>
              <a:rPr kumimoji="0" lang="fa-IR" sz="2000" b="0" i="0" u="none" strike="noStrike" cap="none" normalizeH="0" baseline="0" dirty="0">
                <a:ln>
                  <a:noFill/>
                </a:ln>
                <a:solidFill>
                  <a:schemeClr val="tx1"/>
                </a:solidFill>
                <a:effectLst/>
                <a:latin typeface="Arial" pitchFamily="34" charset="0"/>
                <a:ea typeface="Calibri" pitchFamily="34" charset="0"/>
              </a:rPr>
              <a:t>سنگ های لاشه ی بزرگتر از 15 سانتی متر را می توان به عنوان پر کننده </a:t>
            </a:r>
            <a:r>
              <a:rPr lang="fa-IR" sz="2000" dirty="0">
                <a:latin typeface="Arial" pitchFamily="34" charset="0"/>
                <a:ea typeface="Calibri" pitchFamily="34" charset="0"/>
              </a:rPr>
              <a:t>، </a:t>
            </a:r>
            <a:r>
              <a:rPr kumimoji="0" lang="fa-IR" sz="2000" b="0" i="0" u="none" strike="noStrike" cap="none" normalizeH="0" baseline="0" dirty="0">
                <a:ln>
                  <a:noFill/>
                </a:ln>
                <a:solidFill>
                  <a:schemeClr val="tx1"/>
                </a:solidFill>
                <a:effectLst/>
                <a:latin typeface="Arial" pitchFamily="34" charset="0"/>
                <a:ea typeface="Calibri" pitchFamily="34" charset="0"/>
              </a:rPr>
              <a:t>در دیوارهای سنگی به کار برد .</a:t>
            </a:r>
            <a:endParaRPr kumimoji="0" lang="fa-IR" sz="2000" b="0" i="0" u="none" strike="noStrike" cap="none" normalizeH="0" baseline="0" dirty="0">
              <a:ln>
                <a:noFill/>
              </a:ln>
              <a:solidFill>
                <a:schemeClr val="tx1"/>
              </a:solidFill>
              <a:effectLst/>
              <a:latin typeface="Arial" pitchFamily="34" charset="0"/>
            </a:endParaRPr>
          </a:p>
        </p:txBody>
      </p:sp>
      <p:sp>
        <p:nvSpPr>
          <p:cNvPr id="5" name="Rectangle 4"/>
          <p:cNvSpPr/>
          <p:nvPr/>
        </p:nvSpPr>
        <p:spPr>
          <a:xfrm>
            <a:off x="6357950" y="3714752"/>
            <a:ext cx="2178802" cy="523220"/>
          </a:xfrm>
          <a:prstGeom prst="rect">
            <a:avLst/>
          </a:prstGeom>
        </p:spPr>
        <p:txBody>
          <a:bodyPr wrap="none">
            <a:spAutoFit/>
          </a:bodyPr>
          <a:lstStyle/>
          <a:p>
            <a:pPr algn="r" rtl="1">
              <a:buClr>
                <a:schemeClr val="accent3">
                  <a:lumMod val="60000"/>
                  <a:lumOff val="40000"/>
                </a:schemeClr>
              </a:buClr>
              <a:buFont typeface="Wingdings" pitchFamily="2" charset="2"/>
              <a:buChar char="ü"/>
            </a:pPr>
            <a:r>
              <a:rPr lang="fa-IR" sz="2800" dirty="0"/>
              <a:t>  سنگ قواره :</a:t>
            </a:r>
            <a:endParaRPr lang="en-US" sz="2800" dirty="0"/>
          </a:p>
        </p:txBody>
      </p:sp>
      <p:sp>
        <p:nvSpPr>
          <p:cNvPr id="208898" name="Rectangle 2"/>
          <p:cNvSpPr>
            <a:spLocks noChangeArrowheads="1"/>
          </p:cNvSpPr>
          <p:nvPr/>
        </p:nvSpPr>
        <p:spPr bwMode="auto">
          <a:xfrm>
            <a:off x="571472" y="4357694"/>
            <a:ext cx="814393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اگر گوشه های تیز سنگ لاشه را با چکش یا پتک بگیرند سنگ قواره به دست می آید که از 15 سانتی متر به بالا می تواند در سنگ چینی استفاده شود</a:t>
            </a:r>
            <a:r>
              <a:rPr kumimoji="0" lang="fa-IR" sz="2000" b="0" i="0" u="none" strike="noStrike" cap="none" normalizeH="0" dirty="0">
                <a:ln>
                  <a:noFill/>
                </a:ln>
                <a:solidFill>
                  <a:schemeClr val="tx1"/>
                </a:solidFill>
                <a:effectLst/>
                <a:latin typeface="Arial" pitchFamily="34" charset="0"/>
                <a:ea typeface="Calibri" pitchFamily="34" charset="0"/>
              </a:rPr>
              <a:t> .</a:t>
            </a:r>
            <a:endParaRPr kumimoji="0" lang="fa-IR" sz="2000" b="0" i="0" u="none" strike="noStrike" cap="none" normalizeH="0" baseline="0" dirty="0">
              <a:ln>
                <a:noFill/>
              </a:ln>
              <a:solidFill>
                <a:schemeClr val="tx1"/>
              </a:solidFill>
              <a:effectLst/>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8897">
                                            <p:txEl>
                                              <p:pRg st="0" end="0"/>
                                            </p:txEl>
                                          </p:spTgt>
                                        </p:tgtEl>
                                        <p:attrNameLst>
                                          <p:attrName>style.visibility</p:attrName>
                                        </p:attrNameLst>
                                      </p:cBhvr>
                                      <p:to>
                                        <p:strVal val="visible"/>
                                      </p:to>
                                    </p:set>
                                    <p:anim calcmode="lin" valueType="num">
                                      <p:cBhvr additive="base">
                                        <p:cTn id="7" dur="500" fill="hold"/>
                                        <p:tgtEl>
                                          <p:spTgt spid="20889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889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8897">
                                            <p:txEl>
                                              <p:pRg st="1" end="1"/>
                                            </p:txEl>
                                          </p:spTgt>
                                        </p:tgtEl>
                                        <p:attrNameLst>
                                          <p:attrName>style.visibility</p:attrName>
                                        </p:attrNameLst>
                                      </p:cBhvr>
                                      <p:to>
                                        <p:strVal val="visible"/>
                                      </p:to>
                                    </p:set>
                                    <p:anim calcmode="lin" valueType="num">
                                      <p:cBhvr additive="base">
                                        <p:cTn id="11" dur="500" fill="hold"/>
                                        <p:tgtEl>
                                          <p:spTgt spid="20889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889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8898">
                                            <p:txEl>
                                              <p:pRg st="0" end="0"/>
                                            </p:txEl>
                                          </p:spTgt>
                                        </p:tgtEl>
                                        <p:attrNameLst>
                                          <p:attrName>style.visibility</p:attrName>
                                        </p:attrNameLst>
                                      </p:cBhvr>
                                      <p:to>
                                        <p:strVal val="visible"/>
                                      </p:to>
                                    </p:set>
                                    <p:animEffect transition="in" filter="wipe(down)">
                                      <p:cBhvr>
                                        <p:cTn id="17" dur="500"/>
                                        <p:tgtEl>
                                          <p:spTgt spid="2088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7" grpId="0" build="allAtOnce"/>
      <p:bldP spid="20889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00430" y="428604"/>
            <a:ext cx="5134739" cy="523220"/>
          </a:xfrm>
          <a:prstGeom prst="rect">
            <a:avLst/>
          </a:prstGeom>
        </p:spPr>
        <p:txBody>
          <a:bodyPr wrap="none">
            <a:spAutoFit/>
          </a:bodyPr>
          <a:lstStyle/>
          <a:p>
            <a:pPr algn="r" rtl="1">
              <a:buClr>
                <a:schemeClr val="accent3">
                  <a:lumMod val="60000"/>
                  <a:lumOff val="40000"/>
                </a:schemeClr>
              </a:buClr>
              <a:buFont typeface="Wingdings" pitchFamily="2" charset="2"/>
              <a:buChar char="ü"/>
            </a:pPr>
            <a:r>
              <a:rPr lang="en-US" sz="2800" dirty="0"/>
              <a:t>  </a:t>
            </a:r>
            <a:r>
              <a:rPr lang="fa-IR" sz="2800" dirty="0"/>
              <a:t>سنگ باد بر (رگه ای ) </a:t>
            </a:r>
            <a:r>
              <a:rPr lang="en-US" sz="2800" dirty="0" err="1"/>
              <a:t>Moellon</a:t>
            </a:r>
            <a:r>
              <a:rPr lang="fa-IR" sz="2800" dirty="0"/>
              <a:t> : </a:t>
            </a:r>
            <a:endParaRPr lang="en-US" sz="2800" dirty="0"/>
          </a:p>
        </p:txBody>
      </p:sp>
      <p:sp>
        <p:nvSpPr>
          <p:cNvPr id="173057" name="Rectangle 1"/>
          <p:cNvSpPr>
            <a:spLocks noChangeArrowheads="1"/>
          </p:cNvSpPr>
          <p:nvPr/>
        </p:nvSpPr>
        <p:spPr bwMode="auto">
          <a:xfrm>
            <a:off x="357158" y="1142984"/>
            <a:ext cx="850112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2"/>
                </a:solidFill>
                <a:effectLst/>
                <a:latin typeface="Arial" pitchFamily="34" charset="0"/>
                <a:ea typeface="Calibri" pitchFamily="34" charset="0"/>
              </a:rPr>
              <a:t>سنگ شکل گرفته ای است که تقریبا ً به صورت مکعب مستطیل تراش خورده است . از این نوع سنگ برای چیدن دیوارهای سنگی منظم استفاده می شود .</a:t>
            </a:r>
            <a:r>
              <a:rPr kumimoji="0" lang="en-US" sz="2000" b="0" i="0" u="none" strike="noStrike" cap="none" normalizeH="0" baseline="0" dirty="0">
                <a:ln>
                  <a:noFill/>
                </a:ln>
                <a:solidFill>
                  <a:schemeClr val="tx2"/>
                </a:solidFill>
                <a:effectLst/>
                <a:latin typeface="Arial" pitchFamily="34" charset="0"/>
                <a:ea typeface="Calibri" pitchFamily="34" charset="0"/>
              </a:rPr>
              <a:t> </a:t>
            </a:r>
            <a:r>
              <a:rPr kumimoji="0" lang="fa-IR" sz="2000" b="0" i="0" u="none" strike="noStrike" cap="none" normalizeH="0" baseline="0" dirty="0">
                <a:ln>
                  <a:noFill/>
                </a:ln>
                <a:solidFill>
                  <a:schemeClr val="tx2"/>
                </a:solidFill>
                <a:effectLst/>
                <a:latin typeface="Arial" pitchFamily="34" charset="0"/>
                <a:ea typeface="Calibri" pitchFamily="34" charset="0"/>
              </a:rPr>
              <a:t>برای استفاده در دیوار ،</a:t>
            </a:r>
            <a:r>
              <a:rPr kumimoji="0" lang="en-US" sz="2000" b="0" i="0" u="none" strike="noStrike" cap="none" normalizeH="0" baseline="0" dirty="0">
                <a:ln>
                  <a:noFill/>
                </a:ln>
                <a:solidFill>
                  <a:schemeClr val="tx2"/>
                </a:solidFill>
                <a:effectLst/>
                <a:latin typeface="Arial" pitchFamily="34" charset="0"/>
                <a:ea typeface="Calibri" pitchFamily="34" charset="0"/>
              </a:rPr>
              <a:t> </a:t>
            </a:r>
            <a:r>
              <a:rPr kumimoji="0" lang="fa-IR" sz="2000" b="0" i="0" u="none" strike="noStrike" cap="none" normalizeH="0" baseline="0" dirty="0">
                <a:ln>
                  <a:noFill/>
                </a:ln>
                <a:solidFill>
                  <a:schemeClr val="tx2"/>
                </a:solidFill>
                <a:effectLst/>
                <a:latin typeface="Arial" pitchFamily="34" charset="0"/>
                <a:ea typeface="Calibri" pitchFamily="34" charset="0"/>
              </a:rPr>
              <a:t>حداقل عرض 20 سانتی متر و ارتفاع 15 سانتی متر و حداکثر ((بار سنگ )) (برجستگی های سنگ )4 سانتی متر است .</a:t>
            </a:r>
            <a:endParaRPr kumimoji="0" lang="fa-IR" sz="2000" b="0" i="0" u="none" strike="noStrike" cap="none" normalizeH="0" baseline="0" dirty="0">
              <a:ln>
                <a:noFill/>
              </a:ln>
              <a:solidFill>
                <a:schemeClr val="tx2"/>
              </a:solidFill>
              <a:effectLst/>
              <a:latin typeface="Arial" pitchFamily="34" charset="0"/>
            </a:endParaRPr>
          </a:p>
        </p:txBody>
      </p:sp>
      <p:sp>
        <p:nvSpPr>
          <p:cNvPr id="5" name="Rectangle 4"/>
          <p:cNvSpPr/>
          <p:nvPr/>
        </p:nvSpPr>
        <p:spPr>
          <a:xfrm>
            <a:off x="3600932" y="3286124"/>
            <a:ext cx="5006499" cy="523220"/>
          </a:xfrm>
          <a:prstGeom prst="rect">
            <a:avLst/>
          </a:prstGeom>
        </p:spPr>
        <p:txBody>
          <a:bodyPr wrap="none">
            <a:spAutoFit/>
          </a:bodyPr>
          <a:lstStyle/>
          <a:p>
            <a:pPr algn="r" rtl="1">
              <a:buClr>
                <a:schemeClr val="accent3">
                  <a:lumMod val="60000"/>
                  <a:lumOff val="40000"/>
                </a:schemeClr>
              </a:buClr>
              <a:buFont typeface="Wingdings" pitchFamily="2" charset="2"/>
              <a:buChar char="ü"/>
            </a:pPr>
            <a:r>
              <a:rPr lang="en-US" sz="2800" dirty="0"/>
              <a:t>  </a:t>
            </a:r>
            <a:r>
              <a:rPr lang="fa-IR" sz="2800" dirty="0"/>
              <a:t>سنگ سر تراش (</a:t>
            </a:r>
            <a:r>
              <a:rPr lang="en-US" sz="2800" dirty="0"/>
              <a:t> </a:t>
            </a:r>
            <a:r>
              <a:rPr lang="fa-IR" sz="2800" dirty="0"/>
              <a:t>رگه ای کلنگی ) : </a:t>
            </a:r>
            <a:endParaRPr lang="en-US" sz="2800" dirty="0"/>
          </a:p>
        </p:txBody>
      </p:sp>
      <p:sp>
        <p:nvSpPr>
          <p:cNvPr id="173058" name="Rectangle 2"/>
          <p:cNvSpPr>
            <a:spLocks noChangeArrowheads="1"/>
          </p:cNvSpPr>
          <p:nvPr/>
        </p:nvSpPr>
        <p:spPr bwMode="auto">
          <a:xfrm>
            <a:off x="714348" y="4000504"/>
            <a:ext cx="8072494" cy="2400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2"/>
                </a:solidFill>
                <a:effectLst/>
                <a:latin typeface="Arial" pitchFamily="34" charset="0"/>
                <a:ea typeface="Calibri" pitchFamily="34" charset="0"/>
              </a:rPr>
              <a:t>اگر سطوح قائم (سطوح جانبی )</a:t>
            </a:r>
            <a:r>
              <a:rPr kumimoji="0" lang="en-US" sz="2000" b="0" i="0" u="none" strike="noStrike" cap="none" normalizeH="0" baseline="0" dirty="0">
                <a:ln>
                  <a:noFill/>
                </a:ln>
                <a:solidFill>
                  <a:schemeClr val="tx2"/>
                </a:solidFill>
                <a:effectLst/>
                <a:latin typeface="Arial" pitchFamily="34" charset="0"/>
                <a:ea typeface="Calibri" pitchFamily="34" charset="0"/>
              </a:rPr>
              <a:t> </a:t>
            </a:r>
            <a:r>
              <a:rPr kumimoji="0" lang="fa-IR" sz="2000" b="0" i="0" u="none" strike="noStrike" cap="none" normalizeH="0" baseline="0" dirty="0">
                <a:ln>
                  <a:noFill/>
                </a:ln>
                <a:solidFill>
                  <a:schemeClr val="tx2"/>
                </a:solidFill>
                <a:effectLst/>
                <a:latin typeface="Arial" pitchFamily="34" charset="0"/>
                <a:ea typeface="Calibri" pitchFamily="34" charset="0"/>
              </a:rPr>
              <a:t>و سطح افقی (سطوح ملا</a:t>
            </a:r>
            <a:r>
              <a:rPr lang="fa-IR" sz="2000" dirty="0">
                <a:solidFill>
                  <a:schemeClr val="tx2"/>
                </a:solidFill>
                <a:latin typeface="Arial" pitchFamily="34" charset="0"/>
                <a:ea typeface="Calibri" pitchFamily="34" charset="0"/>
              </a:rPr>
              <a:t>ت</a:t>
            </a:r>
            <a:r>
              <a:rPr kumimoji="0" lang="fa-IR" sz="2000" b="0" i="0" u="none" strike="noStrike" cap="none" normalizeH="0" baseline="0" dirty="0">
                <a:ln>
                  <a:noFill/>
                </a:ln>
                <a:solidFill>
                  <a:schemeClr val="tx2"/>
                </a:solidFill>
                <a:effectLst/>
                <a:latin typeface="Arial" pitchFamily="34" charset="0"/>
                <a:ea typeface="Calibri" pitchFamily="34" charset="0"/>
              </a:rPr>
              <a:t> خور بالایی و پایینی ) سنگ بادبر را در مجاورت نما ، با کلنگ مخصوص تراش بدهند ، (( سنگ سر تراش )) می گویند . ابعاد این سنگ مانند سنگ بادبر ولی حداکثر بار آن 1/5سانتی متر و حداقل ارتفاع آن 18 سانتی متر است . سطوح فوقانی و تحتانی ، حداقل 12 سانتی متر و سطوح جانبی آن حداقل 8 سانتی متر با قلم صاف شده و باید بدون بار باشند .</a:t>
            </a:r>
            <a:endParaRPr kumimoji="0" lang="fa-IR" sz="2000" b="0" i="0" u="none" strike="noStrike" cap="none" normalizeH="0" baseline="0" dirty="0">
              <a:ln>
                <a:noFill/>
              </a:ln>
              <a:solidFill>
                <a:schemeClr val="tx2"/>
              </a:solidFill>
              <a:effectLst/>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3057">
                                            <p:txEl>
                                              <p:pRg st="0" end="0"/>
                                            </p:txEl>
                                          </p:spTgt>
                                        </p:tgtEl>
                                        <p:attrNameLst>
                                          <p:attrName>style.visibility</p:attrName>
                                        </p:attrNameLst>
                                      </p:cBhvr>
                                      <p:to>
                                        <p:strVal val="visible"/>
                                      </p:to>
                                    </p:set>
                                    <p:animEffect transition="in" filter="fade">
                                      <p:cBhvr>
                                        <p:cTn id="7" dur="2000"/>
                                        <p:tgtEl>
                                          <p:spTgt spid="1730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3058">
                                            <p:txEl>
                                              <p:pRg st="0" end="0"/>
                                            </p:txEl>
                                          </p:spTgt>
                                        </p:tgtEl>
                                        <p:attrNameLst>
                                          <p:attrName>style.visibility</p:attrName>
                                        </p:attrNameLst>
                                      </p:cBhvr>
                                      <p:to>
                                        <p:strVal val="visible"/>
                                      </p:to>
                                    </p:set>
                                    <p:animEffect transition="in" filter="fade">
                                      <p:cBhvr>
                                        <p:cTn id="12" dur="2000"/>
                                        <p:tgtEl>
                                          <p:spTgt spid="1730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7" grpId="0" build="allAtOnce"/>
      <p:bldP spid="173058"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72132" y="357166"/>
            <a:ext cx="2989921" cy="523220"/>
          </a:xfrm>
          <a:prstGeom prst="rect">
            <a:avLst/>
          </a:prstGeom>
        </p:spPr>
        <p:txBody>
          <a:bodyPr wrap="none">
            <a:spAutoFit/>
          </a:bodyPr>
          <a:lstStyle/>
          <a:p>
            <a:pPr algn="r" rtl="1">
              <a:buClr>
                <a:schemeClr val="accent3">
                  <a:lumMod val="60000"/>
                  <a:lumOff val="40000"/>
                </a:schemeClr>
              </a:buClr>
              <a:buFont typeface="Wingdings" pitchFamily="2" charset="2"/>
              <a:buChar char="ü"/>
            </a:pPr>
            <a:r>
              <a:rPr lang="fa-IR" sz="2800" dirty="0">
                <a:solidFill>
                  <a:schemeClr val="tx2"/>
                </a:solidFill>
              </a:rPr>
              <a:t>  سنگ باد کوبه ای : </a:t>
            </a:r>
            <a:endParaRPr lang="en-US" sz="2800" dirty="0">
              <a:solidFill>
                <a:schemeClr val="tx2"/>
              </a:solidFill>
            </a:endParaRPr>
          </a:p>
        </p:txBody>
      </p:sp>
      <p:sp>
        <p:nvSpPr>
          <p:cNvPr id="210945" name="Rectangle 1"/>
          <p:cNvSpPr>
            <a:spLocks noChangeArrowheads="1"/>
          </p:cNvSpPr>
          <p:nvPr/>
        </p:nvSpPr>
        <p:spPr bwMode="auto">
          <a:xfrm>
            <a:off x="571472" y="1142984"/>
            <a:ext cx="8143932"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سنگ سر تراشی است که بنا به سفارش ، دور تا دور نمای آن را به عرض  1/5تا 3 سانتی متر ، با قلم ، تراش می دهند (چفت) و بقیه ی سطح نمای سنگ را تیشه داری می کنند . حداکثر بار سنگ 4 سانتی متر است.</a:t>
            </a:r>
            <a:endParaRPr kumimoji="0" lang="fa-IR" sz="2000" b="0" i="0" u="none" strike="noStrike" cap="none" normalizeH="0" baseline="0" dirty="0">
              <a:ln>
                <a:noFill/>
              </a:ln>
              <a:solidFill>
                <a:schemeClr val="tx1"/>
              </a:solidFill>
              <a:effectLst/>
              <a:latin typeface="Arial" pitchFamily="34" charset="0"/>
            </a:endParaRPr>
          </a:p>
        </p:txBody>
      </p:sp>
      <p:sp>
        <p:nvSpPr>
          <p:cNvPr id="5" name="Rectangle 4"/>
          <p:cNvSpPr/>
          <p:nvPr/>
        </p:nvSpPr>
        <p:spPr>
          <a:xfrm>
            <a:off x="5786446" y="3214686"/>
            <a:ext cx="2741456" cy="523220"/>
          </a:xfrm>
          <a:prstGeom prst="rect">
            <a:avLst/>
          </a:prstGeom>
        </p:spPr>
        <p:txBody>
          <a:bodyPr wrap="none">
            <a:spAutoFit/>
          </a:bodyPr>
          <a:lstStyle/>
          <a:p>
            <a:pPr algn="r" rtl="1">
              <a:buClr>
                <a:schemeClr val="accent3">
                  <a:lumMod val="60000"/>
                  <a:lumOff val="40000"/>
                </a:schemeClr>
              </a:buClr>
              <a:buFont typeface="Wingdings" pitchFamily="2" charset="2"/>
              <a:buChar char="ü"/>
            </a:pPr>
            <a:r>
              <a:rPr lang="fa-IR" sz="2800" dirty="0"/>
              <a:t>  سنگ تمام تراش :</a:t>
            </a:r>
            <a:endParaRPr lang="en-US" sz="2800" dirty="0"/>
          </a:p>
        </p:txBody>
      </p:sp>
      <p:sp>
        <p:nvSpPr>
          <p:cNvPr id="210946" name="Rectangle 2"/>
          <p:cNvSpPr>
            <a:spLocks noChangeArrowheads="1"/>
          </p:cNvSpPr>
          <p:nvPr/>
        </p:nvSpPr>
        <p:spPr bwMode="auto">
          <a:xfrm>
            <a:off x="500034" y="4000504"/>
            <a:ext cx="8286808"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اگر سطوح قائم (جانبی ) و سطوح افقی (بالایی و پایینی ) سنگ را از سطح نما تا انتهای ریشه ، دست تراش کنند ، سنگ تمام تراش به وجود می آید . ممکن است برش به وسیله ی اره انجام شود در این صورت زوایای سنگ می تواند کاملاً گونیا باشد</a:t>
            </a:r>
            <a:r>
              <a:rPr kumimoji="0" lang="fa-IR" sz="2000" b="0" i="0" u="none" strike="noStrike" cap="none" normalizeH="0" dirty="0">
                <a:ln>
                  <a:noFill/>
                </a:ln>
                <a:solidFill>
                  <a:schemeClr val="tx1"/>
                </a:solidFill>
                <a:effectLst/>
                <a:latin typeface="Arial" pitchFamily="34" charset="0"/>
                <a:ea typeface="Calibri" pitchFamily="34" charset="0"/>
              </a:rPr>
              <a:t> .</a:t>
            </a:r>
            <a:endParaRPr kumimoji="0" lang="fa-IR" sz="2000" b="0" i="0" u="none" strike="noStrike" cap="none" normalizeH="0" baseline="0" dirty="0">
              <a:ln>
                <a:noFill/>
              </a:ln>
              <a:solidFill>
                <a:schemeClr val="tx1"/>
              </a:solidFill>
              <a:effectLst/>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0945">
                                            <p:txEl>
                                              <p:pRg st="0" end="0"/>
                                            </p:txEl>
                                          </p:spTgt>
                                        </p:tgtEl>
                                        <p:attrNameLst>
                                          <p:attrName>style.visibility</p:attrName>
                                        </p:attrNameLst>
                                      </p:cBhvr>
                                      <p:to>
                                        <p:strVal val="visible"/>
                                      </p:to>
                                    </p:set>
                                    <p:animEffect transition="in" filter="wipe(down)">
                                      <p:cBhvr>
                                        <p:cTn id="7" dur="500"/>
                                        <p:tgtEl>
                                          <p:spTgt spid="2109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0946">
                                            <p:txEl>
                                              <p:pRg st="0" end="0"/>
                                            </p:txEl>
                                          </p:spTgt>
                                        </p:tgtEl>
                                        <p:attrNameLst>
                                          <p:attrName>style.visibility</p:attrName>
                                        </p:attrNameLst>
                                      </p:cBhvr>
                                      <p:to>
                                        <p:strVal val="visible"/>
                                      </p:to>
                                    </p:set>
                                    <p:animEffect transition="in" filter="wipe(down)">
                                      <p:cBhvr>
                                        <p:cTn id="12" dur="500"/>
                                        <p:tgtEl>
                                          <p:spTgt spid="2109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5" grpId="0" build="p"/>
      <p:bldP spid="21094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3504" y="428604"/>
            <a:ext cx="2876108" cy="523220"/>
          </a:xfrm>
          <a:prstGeom prst="rect">
            <a:avLst/>
          </a:prstGeom>
        </p:spPr>
        <p:txBody>
          <a:bodyPr wrap="none">
            <a:spAutoFit/>
          </a:bodyPr>
          <a:lstStyle/>
          <a:p>
            <a:pPr algn="r" rtl="1">
              <a:buClr>
                <a:schemeClr val="accent3">
                  <a:lumMod val="60000"/>
                  <a:lumOff val="40000"/>
                </a:schemeClr>
              </a:buClr>
              <a:buFont typeface="Wingdings" pitchFamily="2" charset="2"/>
              <a:buChar char="ü"/>
            </a:pPr>
            <a:r>
              <a:rPr lang="fa-IR" sz="2800" dirty="0"/>
              <a:t>  سنگ چند وجهی :</a:t>
            </a:r>
            <a:endParaRPr lang="en-US" sz="2800" dirty="0"/>
          </a:p>
        </p:txBody>
      </p:sp>
      <p:sp>
        <p:nvSpPr>
          <p:cNvPr id="211969" name="Rectangle 1"/>
          <p:cNvSpPr>
            <a:spLocks noChangeArrowheads="1"/>
          </p:cNvSpPr>
          <p:nvPr/>
        </p:nvSpPr>
        <p:spPr bwMode="auto">
          <a:xfrm>
            <a:off x="428596" y="6858000"/>
            <a:ext cx="8215370" cy="2805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سنگی است که نمای آن به صورت چند وجهی منظم یا نا منظم باشد . در سنگ چند وجهی هر یک از زوایای سطح نما نباید از 90 درجه کم تر باشد . نمای این سنگ بیش تر به صورت پنج ضلعی یا شش ضلعی در آورده می شود ریشه ی سنگ چند وجهی نا منظم ، از طرف نما به دم ، کمی لاغر تر می شود تا کنار هم قراردادن سنگ ها راحت تر انجام شود . حداقل ریشه ی این سنگ 25 سانتی متر و اندازه ی هر ضلع (درنمای) نباید از 10 سانتی متر کمتر باشد .حداکثر بارسنگ 4 سانتی متر است .</a:t>
            </a:r>
            <a:endParaRPr kumimoji="0" lang="fa-IR" sz="2000" b="0" i="0" u="none" strike="noStrike" cap="none" normalizeH="0" baseline="0" dirty="0">
              <a:ln>
                <a:noFill/>
              </a:ln>
              <a:solidFill>
                <a:schemeClr val="tx1"/>
              </a:solidFill>
              <a:effectLst/>
              <a:latin typeface="Arial"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00399 -0.12676 L -0.00382 -0.76683 " pathEditMode="relative" rAng="0" ptsTypes="AA">
                                      <p:cBhvr>
                                        <p:cTn id="6" dur="2000" fill="hold"/>
                                        <p:tgtEl>
                                          <p:spTgt spid="211969"/>
                                        </p:tgtEl>
                                        <p:attrNameLst>
                                          <p:attrName>ppt_x</p:attrName>
                                          <p:attrName>ppt_y</p:attrName>
                                        </p:attrNameLst>
                                      </p:cBhvr>
                                      <p:rCtr x="-400" y="-32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6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00298" y="357166"/>
            <a:ext cx="4746812" cy="707886"/>
          </a:xfrm>
          <a:prstGeom prst="rect">
            <a:avLst/>
          </a:prstGeom>
        </p:spPr>
        <p:txBody>
          <a:bodyPr wrap="none">
            <a:spAutoFit/>
          </a:bodyPr>
          <a:lstStyle/>
          <a:p>
            <a:r>
              <a:rPr lang="fa-IR" sz="4000" dirty="0"/>
              <a:t>پیوند در دیوارهای سنگی : </a:t>
            </a:r>
            <a:endParaRPr lang="en-US" sz="4000" dirty="0"/>
          </a:p>
        </p:txBody>
      </p:sp>
      <p:sp>
        <p:nvSpPr>
          <p:cNvPr id="212993" name="Rectangle 1"/>
          <p:cNvSpPr>
            <a:spLocks noChangeArrowheads="1"/>
          </p:cNvSpPr>
          <p:nvPr/>
        </p:nvSpPr>
        <p:spPr bwMode="auto">
          <a:xfrm>
            <a:off x="785786" y="1357298"/>
            <a:ext cx="7715241" cy="16858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Arial" pitchFamily="34" charset="0"/>
                <a:ea typeface="Calibri" pitchFamily="34" charset="0"/>
              </a:rPr>
              <a:t>در ساختن دیوارهای سنگی ، بخصوص دیوارهای باربر، باید قواعد صحیح پیوند رعایت شود تا فشار از بالا به پایین ، به صورت صحیح و مناسب وارد شود :</a:t>
            </a:r>
            <a:endParaRPr kumimoji="0" lang="fa-IR" sz="2400" b="0" i="0" u="none" strike="noStrike" cap="none" normalizeH="0" baseline="0" dirty="0">
              <a:ln>
                <a:noFill/>
              </a:ln>
              <a:solidFill>
                <a:schemeClr val="tx1"/>
              </a:solidFill>
              <a:effectLst/>
              <a:latin typeface="Arial" pitchFamily="34" charset="0"/>
            </a:endParaRPr>
          </a:p>
        </p:txBody>
      </p:sp>
      <p:sp>
        <p:nvSpPr>
          <p:cNvPr id="212994" name="Rectangle 2"/>
          <p:cNvSpPr>
            <a:spLocks noChangeArrowheads="1"/>
          </p:cNvSpPr>
          <p:nvPr/>
        </p:nvSpPr>
        <p:spPr bwMode="auto">
          <a:xfrm>
            <a:off x="428596" y="3357562"/>
            <a:ext cx="8429684" cy="2400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
                <a:schemeClr val="accent3">
                  <a:lumMod val="60000"/>
                  <a:lumOff val="40000"/>
                </a:schemeClr>
              </a:buClr>
              <a:buSzTx/>
              <a:buFont typeface="Wingdings" pitchFamily="2" charset="2"/>
              <a:buChar char="ü"/>
              <a:tabLst/>
            </a:pPr>
            <a:r>
              <a:rPr kumimoji="0" lang="fa-IR" sz="2000" b="0" i="0" u="none" strike="noStrike" cap="none" normalizeH="0" baseline="0" dirty="0">
                <a:ln>
                  <a:noFill/>
                </a:ln>
                <a:solidFill>
                  <a:schemeClr val="tx1"/>
                </a:solidFill>
                <a:effectLst/>
                <a:latin typeface="Arial" pitchFamily="34" charset="0"/>
                <a:ea typeface="Calibri" pitchFamily="34" charset="0"/>
              </a:rPr>
              <a:t>  بندهای قائم دو یا چند سنگ ، نباید در امتداد هم قرار گیرند (تشکیل چهار راه بدهند )</a:t>
            </a:r>
            <a:endParaRPr kumimoji="0" lang="en-US" sz="20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
                <a:schemeClr val="accent3">
                  <a:lumMod val="60000"/>
                  <a:lumOff val="40000"/>
                </a:schemeClr>
              </a:buClr>
              <a:buSzTx/>
              <a:buFont typeface="Wingdings" pitchFamily="2" charset="2"/>
              <a:buChar char="ü"/>
              <a:tabLst/>
            </a:pPr>
            <a:r>
              <a:rPr kumimoji="0" lang="fa-IR" sz="2000" b="0" i="0" u="none" strike="noStrike" cap="none" normalizeH="0" baseline="0" dirty="0">
                <a:ln>
                  <a:noFill/>
                </a:ln>
                <a:solidFill>
                  <a:schemeClr val="tx1"/>
                </a:solidFill>
                <a:effectLst/>
                <a:latin typeface="Arial" pitchFamily="34" charset="0"/>
                <a:ea typeface="Calibri" pitchFamily="34" charset="0"/>
              </a:rPr>
              <a:t>  فاصله ی افقی دوبند قائم (در دو رج روی هم )کمتر از 10 سانتی متر نباشد .</a:t>
            </a:r>
            <a:endParaRPr kumimoji="0" lang="en-US" sz="20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
                <a:schemeClr val="accent3">
                  <a:lumMod val="60000"/>
                  <a:lumOff val="40000"/>
                </a:schemeClr>
              </a:buClr>
              <a:buSzTx/>
              <a:buFont typeface="Wingdings" pitchFamily="2" charset="2"/>
              <a:buChar char="ü"/>
              <a:tabLst/>
            </a:pPr>
            <a:r>
              <a:rPr kumimoji="0" lang="fa-IR" sz="2000" b="0" i="0" u="none" strike="noStrike" cap="none" normalizeH="0" baseline="0" dirty="0">
                <a:ln>
                  <a:noFill/>
                </a:ln>
                <a:solidFill>
                  <a:schemeClr val="tx1"/>
                </a:solidFill>
                <a:effectLst/>
                <a:latin typeface="Arial" pitchFamily="34" charset="0"/>
                <a:ea typeface="Calibri" pitchFamily="34" charset="0"/>
              </a:rPr>
              <a:t>  از به کار بردن خرده سنگ ها در دیوار باید خوداری شود . </a:t>
            </a:r>
            <a:endParaRPr kumimoji="0" lang="en-US" sz="20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
                <a:schemeClr val="accent3">
                  <a:lumMod val="60000"/>
                  <a:lumOff val="40000"/>
                </a:schemeClr>
              </a:buClr>
              <a:buSzTx/>
              <a:buFont typeface="Wingdings" pitchFamily="2" charset="2"/>
              <a:buChar char="ü"/>
              <a:tabLst/>
            </a:pPr>
            <a:r>
              <a:rPr kumimoji="0" lang="fa-IR" sz="2000" b="0" i="0" u="none" strike="noStrike" cap="none" normalizeH="0" baseline="0" dirty="0">
                <a:ln>
                  <a:noFill/>
                </a:ln>
                <a:solidFill>
                  <a:schemeClr val="tx1"/>
                </a:solidFill>
                <a:effectLst/>
                <a:latin typeface="Arial" pitchFamily="34" charset="0"/>
                <a:ea typeface="Calibri" pitchFamily="34" charset="0"/>
              </a:rPr>
              <a:t>  در صورتی که در دیوار از ملات استفاده شود ،هیچ سنگی نباید با سنگ زیرین خود تماس مستقیم</a:t>
            </a:r>
          </a:p>
          <a:p>
            <a:pPr marL="0" marR="0" lvl="0" indent="0" algn="r" defTabSz="914400" rtl="1" eaLnBrk="0" fontAlgn="base" latinLnBrk="0" hangingPunct="0">
              <a:lnSpc>
                <a:spcPct val="150000"/>
              </a:lnSpc>
              <a:spcBef>
                <a:spcPct val="0"/>
              </a:spcBef>
              <a:spcAft>
                <a:spcPct val="0"/>
              </a:spcAft>
              <a:buClr>
                <a:schemeClr val="accent3">
                  <a:lumMod val="60000"/>
                  <a:lumOff val="40000"/>
                </a:schemeClr>
              </a:buClr>
              <a:buSzTx/>
              <a:tabLst/>
            </a:pPr>
            <a:r>
              <a:rPr kumimoji="0" lang="fa-IR" sz="2000" b="0" i="0" u="none" strike="noStrike" cap="none" normalizeH="0" baseline="0" dirty="0">
                <a:ln>
                  <a:noFill/>
                </a:ln>
                <a:solidFill>
                  <a:schemeClr val="tx1"/>
                </a:solidFill>
                <a:effectLst/>
                <a:latin typeface="Arial" pitchFamily="34" charset="0"/>
                <a:ea typeface="Calibri" pitchFamily="34" charset="0"/>
              </a:rPr>
              <a:t>    داشته باشد و حتماً باید ملات بین دو سنگ وجود داشته باشد . </a:t>
            </a:r>
            <a:endParaRPr kumimoji="0" lang="fa-IR" sz="2000" b="0" i="0" u="none" strike="noStrike" cap="none" normalizeH="0" baseline="0" dirty="0">
              <a:ln>
                <a:noFill/>
              </a:ln>
              <a:solidFill>
                <a:schemeClr val="tx1"/>
              </a:solidFill>
              <a:effectLst/>
              <a:latin typeface="Arial" pitchFamily="34" charset="0"/>
            </a:endParaRPr>
          </a:p>
        </p:txBody>
      </p:sp>
    </p:spTree>
  </p:cSld>
  <p:clrMapOvr>
    <a:masterClrMapping/>
  </p:clrMapOvr>
  <p:transition>
    <p:split dir="in"/>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0100" y="714356"/>
            <a:ext cx="6976590" cy="646331"/>
          </a:xfrm>
          <a:prstGeom prst="rect">
            <a:avLst/>
          </a:prstGeom>
        </p:spPr>
        <p:txBody>
          <a:bodyPr wrap="none">
            <a:spAutoFit/>
          </a:bodyPr>
          <a:lstStyle/>
          <a:p>
            <a:pPr algn="r" rtl="1"/>
            <a:r>
              <a:rPr lang="fa-IR" sz="3600" dirty="0"/>
              <a:t>انواع دیوارهای سنگی از نظر شکل ظاهری :</a:t>
            </a:r>
            <a:endParaRPr lang="en-US" sz="3600" dirty="0"/>
          </a:p>
        </p:txBody>
      </p:sp>
      <p:sp>
        <p:nvSpPr>
          <p:cNvPr id="214017" name="Rectangle 1"/>
          <p:cNvSpPr>
            <a:spLocks noChangeArrowheads="1"/>
          </p:cNvSpPr>
          <p:nvPr/>
        </p:nvSpPr>
        <p:spPr bwMode="auto">
          <a:xfrm>
            <a:off x="357158" y="2500306"/>
            <a:ext cx="8429684"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rtl="1" fontAlgn="base">
              <a:lnSpc>
                <a:spcPct val="150000"/>
              </a:lnSpc>
              <a:spcBef>
                <a:spcPct val="0"/>
              </a:spcBef>
              <a:spcAft>
                <a:spcPct val="0"/>
              </a:spcAft>
            </a:pPr>
            <a:r>
              <a:rPr kumimoji="0" lang="fa-IR" sz="2400" b="0" i="0" u="none" strike="noStrike" cap="none" normalizeH="0" baseline="0" dirty="0">
                <a:ln>
                  <a:noFill/>
                </a:ln>
                <a:solidFill>
                  <a:schemeClr val="tx1"/>
                </a:solidFill>
                <a:effectLst/>
                <a:latin typeface="Arial" pitchFamily="34" charset="0"/>
                <a:ea typeface="Calibri" pitchFamily="34" charset="0"/>
              </a:rPr>
              <a:t>دیوارهای سنگی را بدون ملات ، با ملات</a:t>
            </a:r>
            <a:r>
              <a:rPr kumimoji="0" lang="fa-IR" sz="2400" b="0" i="0" u="none" strike="noStrike" cap="none" normalizeH="0" dirty="0">
                <a:ln>
                  <a:noFill/>
                </a:ln>
                <a:solidFill>
                  <a:schemeClr val="tx1"/>
                </a:solidFill>
                <a:effectLst/>
                <a:latin typeface="Arial" pitchFamily="34" charset="0"/>
                <a:ea typeface="Calibri" pitchFamily="34" charset="0"/>
              </a:rPr>
              <a:t> </a:t>
            </a:r>
            <a:r>
              <a:rPr kumimoji="0" lang="fa-IR" sz="2400" b="0" i="0" u="none" strike="noStrike" cap="none" normalizeH="0" baseline="0" dirty="0">
                <a:ln>
                  <a:noFill/>
                </a:ln>
                <a:solidFill>
                  <a:schemeClr val="tx1"/>
                </a:solidFill>
                <a:effectLst/>
                <a:latin typeface="Arial" pitchFamily="34" charset="0"/>
                <a:ea typeface="Calibri" pitchFamily="34" charset="0"/>
              </a:rPr>
              <a:t>و به شکل مختلط می سازند که هر کدام از این روشها ، مورد استفاده و کاربرد استفاده از دیوارهای سنگی برای جلوگیری از ریزش و حرکت کوه (کنار جاده ها) بسیار متداول است . اندازه ی ضخامت دیوار بستگی به مقدار نیروی </a:t>
            </a:r>
            <a:r>
              <a:rPr kumimoji="0" lang="en-US" sz="2400" b="0" i="0" u="none" strike="noStrike" cap="none" normalizeH="0" baseline="0" dirty="0">
                <a:ln>
                  <a:noFill/>
                </a:ln>
                <a:solidFill>
                  <a:schemeClr val="tx1"/>
                </a:solidFill>
                <a:effectLst/>
                <a:latin typeface="Arial" pitchFamily="34" charset="0"/>
                <a:ea typeface="Calibri" pitchFamily="34" charset="0"/>
              </a:rPr>
              <a:t>p</a:t>
            </a:r>
            <a:r>
              <a:rPr kumimoji="0" lang="fa-IR" sz="2400" b="0" i="0" u="none" strike="noStrike" cap="none" normalizeH="0" baseline="0" dirty="0">
                <a:ln>
                  <a:noFill/>
                </a:ln>
                <a:solidFill>
                  <a:schemeClr val="tx1"/>
                </a:solidFill>
                <a:effectLst/>
                <a:latin typeface="Arial" pitchFamily="34" charset="0"/>
                <a:ea typeface="Calibri" pitchFamily="34" charset="0"/>
              </a:rPr>
              <a:t> </a:t>
            </a:r>
            <a:r>
              <a:rPr lang="fa-IR" sz="2400" dirty="0">
                <a:latin typeface="Arial" pitchFamily="34" charset="0"/>
                <a:ea typeface="Calibri" pitchFamily="34" charset="0"/>
              </a:rPr>
              <a:t>، زاویه </a:t>
            </a:r>
            <a:r>
              <a:rPr kumimoji="0" lang="fa-IR" sz="2400" b="0" i="0" u="none" strike="noStrike" cap="none" normalizeH="0" baseline="0" dirty="0">
                <a:ln>
                  <a:noFill/>
                </a:ln>
                <a:solidFill>
                  <a:schemeClr val="tx1"/>
                </a:solidFill>
                <a:effectLst/>
                <a:latin typeface="Arial" pitchFamily="34" charset="0"/>
                <a:ea typeface="Calibri" pitchFamily="34" charset="0"/>
              </a:rPr>
              <a:t>نیروی وارده و مقاومت سنگ دارد .</a:t>
            </a:r>
            <a:endParaRPr kumimoji="0" lang="fa-IR" sz="2400" b="0" i="0" u="none" strike="noStrike" cap="none" normalizeH="0" baseline="0" dirty="0">
              <a:ln>
                <a:noFill/>
              </a:ln>
              <a:solidFill>
                <a:schemeClr val="tx1"/>
              </a:solidFill>
              <a:effectLst/>
              <a:latin typeface="Arial" pitchFamily="34" charset="0"/>
            </a:endParaRPr>
          </a:p>
        </p:txBody>
      </p:sp>
    </p:spTree>
  </p:cSld>
  <p:clrMapOvr>
    <a:masterClrMapping/>
  </p:clrMapOvr>
  <p:transition>
    <p:newsfla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71802" y="428604"/>
            <a:ext cx="5261377" cy="523220"/>
          </a:xfrm>
          <a:prstGeom prst="rect">
            <a:avLst/>
          </a:prstGeom>
        </p:spPr>
        <p:txBody>
          <a:bodyPr wrap="none">
            <a:spAutoFit/>
          </a:bodyPr>
          <a:lstStyle/>
          <a:p>
            <a:pPr marL="514350" indent="-514350" algn="r" rtl="1">
              <a:buClr>
                <a:schemeClr val="accent3">
                  <a:lumMod val="60000"/>
                  <a:lumOff val="40000"/>
                </a:schemeClr>
              </a:buClr>
              <a:buFont typeface="+mj-lt"/>
              <a:buAutoNum type="arabicParenR"/>
            </a:pPr>
            <a:r>
              <a:rPr lang="fa-IR" sz="2800" dirty="0"/>
              <a:t>خشکه چینی و گابیون کردن سنگ ها : </a:t>
            </a:r>
            <a:endParaRPr lang="en-US" sz="2800" dirty="0"/>
          </a:p>
        </p:txBody>
      </p:sp>
      <p:sp>
        <p:nvSpPr>
          <p:cNvPr id="215041" name="Rectangle 1"/>
          <p:cNvSpPr>
            <a:spLocks noChangeArrowheads="1"/>
          </p:cNvSpPr>
          <p:nvPr/>
        </p:nvSpPr>
        <p:spPr bwMode="auto">
          <a:xfrm>
            <a:off x="357158" y="1285860"/>
            <a:ext cx="8429684"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این نوع دیوارها را به صورت خشکه یعنی بدون ملات می سازند ، و چون باربر نیستند فقط به عنوان حصار و برای جلوگیری از ریزش آب شستگی مورد استفاده قرار می گیرند . خشکه چینی از نظر نمای ظاهری به دو صورت انجام می شود : </a:t>
            </a:r>
            <a:endParaRPr kumimoji="0" lang="fa-IR" sz="2000" b="0" i="0" u="none" strike="noStrike" cap="none" normalizeH="0" baseline="0" dirty="0">
              <a:ln>
                <a:noFill/>
              </a:ln>
              <a:solidFill>
                <a:schemeClr val="tx1"/>
              </a:solidFill>
              <a:effectLst/>
              <a:latin typeface="Arial" pitchFamily="34" charset="0"/>
            </a:endParaRPr>
          </a:p>
        </p:txBody>
      </p:sp>
      <p:sp>
        <p:nvSpPr>
          <p:cNvPr id="6" name="Rectangle 5"/>
          <p:cNvSpPr/>
          <p:nvPr/>
        </p:nvSpPr>
        <p:spPr>
          <a:xfrm>
            <a:off x="857224" y="3214686"/>
            <a:ext cx="7643866" cy="1065676"/>
          </a:xfrm>
          <a:prstGeom prst="rect">
            <a:avLst/>
          </a:prstGeom>
        </p:spPr>
        <p:txBody>
          <a:bodyPr wrap="square">
            <a:spAutoFit/>
          </a:bodyPr>
          <a:lstStyle/>
          <a:p>
            <a:pPr algn="r">
              <a:lnSpc>
                <a:spcPct val="150000"/>
              </a:lnSpc>
            </a:pPr>
            <a:r>
              <a:rPr lang="fa-IR" sz="2200" dirty="0"/>
              <a:t>الف : قلوه سنگ طبیعی رودخانه را بدون ایجاد تغییردر شکل آن در دیوار به کار می برند . حداقل قطر سنگ در این دیوار ،15 سانتی متر است .</a:t>
            </a:r>
            <a:endParaRPr lang="en-US" sz="2200" dirty="0"/>
          </a:p>
        </p:txBody>
      </p:sp>
      <p:sp>
        <p:nvSpPr>
          <p:cNvPr id="7" name="Rectangle 6"/>
          <p:cNvSpPr/>
          <p:nvPr/>
        </p:nvSpPr>
        <p:spPr>
          <a:xfrm>
            <a:off x="1000100" y="4786322"/>
            <a:ext cx="7429552" cy="1107996"/>
          </a:xfrm>
          <a:prstGeom prst="rect">
            <a:avLst/>
          </a:prstGeom>
        </p:spPr>
        <p:txBody>
          <a:bodyPr wrap="square">
            <a:spAutoFit/>
          </a:bodyPr>
          <a:lstStyle/>
          <a:p>
            <a:pPr algn="r">
              <a:lnSpc>
                <a:spcPct val="150000"/>
              </a:lnSpc>
            </a:pPr>
            <a:r>
              <a:rPr lang="fa-IR" sz="2200" dirty="0"/>
              <a:t>ب : سنگ کوهی را با پتک قواره می کنند و به صورت کله راسته روی هم قرار می دهند . به این نوع دیوار(( لاشه چینی )) هم گفته می شود .</a:t>
            </a:r>
            <a:endParaRPr lang="en-US" sz="2200"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
          <p:cNvSpPr>
            <a:spLocks noChangeArrowheads="1"/>
          </p:cNvSpPr>
          <p:nvPr/>
        </p:nvSpPr>
        <p:spPr bwMode="auto">
          <a:xfrm>
            <a:off x="214282" y="357166"/>
            <a:ext cx="8715436"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Arial" pitchFamily="34" charset="0"/>
                <a:ea typeface="Calibri" pitchFamily="34" charset="0"/>
              </a:rPr>
              <a:t>با رعایت این قواعد و نکات می توان دوام و پایداری دیوارهای خشکه چین را زیاد کرد :</a:t>
            </a:r>
            <a:endParaRPr kumimoji="0" lang="en-US" sz="24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Arial" pitchFamily="34" charset="0"/>
                <a:ea typeface="Calibri" pitchFamily="34" charset="0"/>
              </a:rPr>
              <a:t>الف – سنگ های بزرگ در رج های </a:t>
            </a:r>
            <a:r>
              <a:rPr lang="fa-IR" sz="2400" dirty="0">
                <a:latin typeface="Arial" pitchFamily="34" charset="0"/>
                <a:ea typeface="Calibri" pitchFamily="34" charset="0"/>
              </a:rPr>
              <a:t>زیر</a:t>
            </a:r>
            <a:r>
              <a:rPr kumimoji="0" lang="fa-IR" sz="2400" b="0" i="0" u="none" strike="noStrike" cap="none" normalizeH="0" baseline="0" dirty="0">
                <a:ln>
                  <a:noFill/>
                </a:ln>
                <a:solidFill>
                  <a:schemeClr val="tx1"/>
                </a:solidFill>
                <a:effectLst/>
                <a:latin typeface="Arial" pitchFamily="34" charset="0"/>
                <a:ea typeface="Calibri" pitchFamily="34" charset="0"/>
              </a:rPr>
              <a:t> و سنگ های کوچک در رج های بالا به کارروند .</a:t>
            </a:r>
            <a:endParaRPr kumimoji="0" lang="en-US" sz="24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Arial" pitchFamily="34" charset="0"/>
                <a:ea typeface="Calibri" pitchFamily="34" charset="0"/>
              </a:rPr>
              <a:t>ب - بین سنگ های بزرگ ، سنگ های کوچک به صورت پر چیده شوند .</a:t>
            </a:r>
            <a:endParaRPr kumimoji="0" lang="en-US" sz="24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Arial" pitchFamily="34" charset="0"/>
                <a:ea typeface="Calibri" pitchFamily="34" charset="0"/>
              </a:rPr>
              <a:t>ج - در هر 1/5متر ارتفاع باید یک بند افقی سراسری ایجاد شود و مانند آغاز کار ، دوباره سنگ های بزرگ چیده شوند .</a:t>
            </a:r>
            <a:endParaRPr kumimoji="0" lang="en-US" sz="24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Arial" pitchFamily="34" charset="0"/>
                <a:ea typeface="Calibri" pitchFamily="34" charset="0"/>
              </a:rPr>
              <a:t>د - از تورهای فلزی به نام ((گابیون )) استفاده شود. این تور ، دور تا دور دیوار سنگی را می پوشاند و مانع از حرکت و جابه جایی سنگ ها می شود . دوام دیوار بستگی به دوام تور دارد .جنس تور باید مرغوب و زنگ نزن (گالوانیزه ) باشد .</a:t>
            </a:r>
            <a:endParaRPr kumimoji="0" lang="fa-IR" sz="2400" b="0" i="0" u="none" strike="noStrike" cap="none" normalizeH="0" baseline="0" dirty="0">
              <a:ln>
                <a:noFill/>
              </a:ln>
              <a:solidFill>
                <a:schemeClr val="tx1"/>
              </a:solidFill>
              <a:effectLst/>
              <a:latin typeface="Arial"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00820" y="571480"/>
            <a:ext cx="2699778" cy="769441"/>
          </a:xfrm>
          <a:prstGeom prst="rect">
            <a:avLst/>
          </a:prstGeom>
        </p:spPr>
        <p:txBody>
          <a:bodyPr wrap="none">
            <a:spAutoFit/>
          </a:bodyPr>
          <a:lstStyle/>
          <a:p>
            <a:pPr algn="r" rtl="1"/>
            <a:r>
              <a:rPr lang="fa-IR" sz="4400" dirty="0"/>
              <a:t>انواع دیوار : </a:t>
            </a:r>
            <a:endParaRPr lang="en-US" sz="4400" dirty="0"/>
          </a:p>
        </p:txBody>
      </p:sp>
      <p:sp>
        <p:nvSpPr>
          <p:cNvPr id="199681" name="Rectangle 1"/>
          <p:cNvSpPr>
            <a:spLocks noChangeArrowheads="1"/>
          </p:cNvSpPr>
          <p:nvPr/>
        </p:nvSpPr>
        <p:spPr bwMode="auto">
          <a:xfrm>
            <a:off x="1785918" y="2285992"/>
            <a:ext cx="6929486"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Arial" pitchFamily="34" charset="0"/>
                <a:ea typeface="Calibri" pitchFamily="34" charset="0"/>
                <a:cs typeface="Arial" pitchFamily="34" charset="0"/>
              </a:rPr>
              <a:t>دیوار از نظر وظیفه ای که به عهده دارد ، به دو نوع ، دیوار باربر و دیوار غیر بار بر تقسیم می شود .</a:t>
            </a:r>
          </a:p>
          <a:p>
            <a:pPr lvl="0" algn="r" rtl="1" fontAlgn="base">
              <a:lnSpc>
                <a:spcPct val="150000"/>
              </a:lnSpc>
              <a:spcBef>
                <a:spcPct val="0"/>
              </a:spcBef>
              <a:spcAft>
                <a:spcPct val="0"/>
              </a:spcAft>
            </a:pPr>
            <a:r>
              <a:rPr kumimoji="0" lang="fa-IR" sz="2400" b="0" i="0" u="none" strike="noStrike" cap="none" normalizeH="0" baseline="0" dirty="0">
                <a:ln>
                  <a:noFill/>
                </a:ln>
                <a:solidFill>
                  <a:schemeClr val="tx1"/>
                </a:solidFill>
                <a:effectLst/>
                <a:latin typeface="Arial" pitchFamily="34" charset="0"/>
                <a:ea typeface="Calibri" pitchFamily="34" charset="0"/>
                <a:cs typeface="Arial" pitchFamily="34" charset="0"/>
              </a:rPr>
              <a:t>انواع مصالحی که برای ساختن دیوارها مورد استفاده قرار می گیرند عبارت اند از : آجر ، بلوک (سیمانی ،گچی ،آهکی ) </a:t>
            </a:r>
            <a:r>
              <a:rPr lang="fa-IR" sz="2400" dirty="0">
                <a:latin typeface="Arial" pitchFamily="34" charset="0"/>
                <a:ea typeface="Calibri" pitchFamily="34" charset="0"/>
                <a:cs typeface="Arial" pitchFamily="34" charset="0"/>
              </a:rPr>
              <a:t>، </a:t>
            </a:r>
            <a:r>
              <a:rPr kumimoji="0" lang="fa-IR" sz="2400" b="0" i="0" u="none" strike="noStrike" cap="none" normalizeH="0" baseline="0" dirty="0">
                <a:ln>
                  <a:noFill/>
                </a:ln>
                <a:solidFill>
                  <a:schemeClr val="tx1"/>
                </a:solidFill>
                <a:effectLst/>
                <a:latin typeface="Arial" pitchFamily="34" charset="0"/>
                <a:ea typeface="Calibri" pitchFamily="34" charset="0"/>
                <a:cs typeface="Arial" pitchFamily="34" charset="0"/>
              </a:rPr>
              <a:t>سنگ </a:t>
            </a:r>
            <a:r>
              <a:rPr lang="fa-IR" sz="2400" dirty="0">
                <a:latin typeface="Arial" pitchFamily="34" charset="0"/>
                <a:ea typeface="Calibri" pitchFamily="34" charset="0"/>
                <a:cs typeface="Arial" pitchFamily="34" charset="0"/>
              </a:rPr>
              <a:t>، </a:t>
            </a:r>
            <a:r>
              <a:rPr kumimoji="0" lang="fa-IR" sz="2400" b="0" i="0" u="none" strike="noStrike" cap="none" normalizeH="0" baseline="0" dirty="0">
                <a:ln>
                  <a:noFill/>
                </a:ln>
                <a:solidFill>
                  <a:schemeClr val="tx1"/>
                </a:solidFill>
                <a:effectLst/>
                <a:latin typeface="Arial" pitchFamily="34" charset="0"/>
                <a:ea typeface="Calibri" pitchFamily="34" charset="0"/>
                <a:cs typeface="Arial" pitchFamily="34" charset="0"/>
              </a:rPr>
              <a:t>بتن ، چوب ، فلز و گل .</a:t>
            </a:r>
            <a:endParaRPr kumimoji="0" lang="fa-IR"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72066" y="357166"/>
            <a:ext cx="3183885" cy="523220"/>
          </a:xfrm>
          <a:prstGeom prst="rect">
            <a:avLst/>
          </a:prstGeom>
        </p:spPr>
        <p:txBody>
          <a:bodyPr wrap="none">
            <a:spAutoFit/>
          </a:bodyPr>
          <a:lstStyle/>
          <a:p>
            <a:pPr algn="r" rtl="1"/>
            <a:r>
              <a:rPr lang="fa-IR" sz="2800" dirty="0">
                <a:solidFill>
                  <a:schemeClr val="accent3">
                    <a:lumMod val="60000"/>
                    <a:lumOff val="40000"/>
                  </a:schemeClr>
                </a:solidFill>
              </a:rPr>
              <a:t>2)  </a:t>
            </a:r>
            <a:r>
              <a:rPr lang="fa-IR" sz="2800" dirty="0"/>
              <a:t>لاشه چینی با ملات : </a:t>
            </a:r>
            <a:endParaRPr lang="en-US" sz="2800" dirty="0"/>
          </a:p>
        </p:txBody>
      </p:sp>
      <p:sp>
        <p:nvSpPr>
          <p:cNvPr id="217089" name="Rectangle 1"/>
          <p:cNvSpPr>
            <a:spLocks noChangeArrowheads="1"/>
          </p:cNvSpPr>
          <p:nvPr/>
        </p:nvSpPr>
        <p:spPr bwMode="auto">
          <a:xfrm>
            <a:off x="571472" y="1428736"/>
            <a:ext cx="8001056"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rtl="1" fontAlgn="base">
              <a:lnSpc>
                <a:spcPct val="150000"/>
              </a:lnSpc>
              <a:spcBef>
                <a:spcPct val="0"/>
              </a:spcBef>
              <a:spcAft>
                <a:spcPct val="0"/>
              </a:spcAft>
            </a:pPr>
            <a:r>
              <a:rPr kumimoji="0" lang="fa-IR" sz="2000" b="0" i="0" u="none" strike="noStrike" cap="none" normalizeH="0" baseline="0" dirty="0">
                <a:ln>
                  <a:noFill/>
                </a:ln>
                <a:solidFill>
                  <a:schemeClr val="tx1"/>
                </a:solidFill>
                <a:effectLst/>
                <a:latin typeface="Arial" pitchFamily="34" charset="0"/>
                <a:ea typeface="Calibri" pitchFamily="34" charset="0"/>
              </a:rPr>
              <a:t>این نوع دیوار یکی از رایج ترین و ارزانترین انواع دیوارهای سنگی است که با سرعت نسبتاً زیادی نیز ساخته می شود . معمولاً دیوارهای ساختمان های روستایی در مناطق کوهستانی یا نزدیک معادن سنگ ، از نوع لاشه چینی است . گوشه های تیزی و برنده ی سنگ ها را به کمک پتک از بین برده </a:t>
            </a:r>
            <a:r>
              <a:rPr lang="fa-IR" sz="2000" dirty="0">
                <a:latin typeface="Arial" pitchFamily="34" charset="0"/>
                <a:ea typeface="Calibri" pitchFamily="34" charset="0"/>
              </a:rPr>
              <a:t>، </a:t>
            </a:r>
            <a:r>
              <a:rPr kumimoji="0" lang="fa-IR" sz="2000" b="0" i="0" u="none" strike="noStrike" cap="none" normalizeH="0" baseline="0" dirty="0">
                <a:ln>
                  <a:noFill/>
                </a:ln>
                <a:solidFill>
                  <a:schemeClr val="tx1"/>
                </a:solidFill>
                <a:effectLst/>
                <a:latin typeface="Arial" pitchFamily="34" charset="0"/>
                <a:ea typeface="Calibri" pitchFamily="34" charset="0"/>
              </a:rPr>
              <a:t>قواره می کنند و با ملات ماسه سیمان یا باتارد این نوع دیوار را می سازند .</a:t>
            </a:r>
            <a:endParaRPr kumimoji="0" lang="en-US" sz="20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برای ازدیاد مقاومت در رج اول از سنگ های بزرگ استفاده می کنند و در نبش دیوار، سنگ بادبر به کار می برند . سنگ ها را به صورت کله راسته می چینند .باید به پیوند توجه کافی شود  تا با هم قفل و بست شوند . در هر 1/5متر ارتفاع یک بند افقی در تمام ضخامت دیوار به وجود می آورند . حداقل ضخامت دیوارهای باربر 50 سانتی متر و غیر باربر 45 سانتی متر است .</a:t>
            </a:r>
            <a:endParaRPr kumimoji="0" lang="fa-IR" sz="2000" b="0" i="0" u="none" strike="noStrike" cap="none" normalizeH="0" baseline="0" dirty="0">
              <a:ln>
                <a:noFill/>
              </a:ln>
              <a:solidFill>
                <a:schemeClr val="tx1"/>
              </a:solidFill>
              <a:effectLst/>
              <a:latin typeface="Arial"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86381" y="500042"/>
            <a:ext cx="2885726" cy="523220"/>
          </a:xfrm>
          <a:prstGeom prst="rect">
            <a:avLst/>
          </a:prstGeom>
        </p:spPr>
        <p:txBody>
          <a:bodyPr wrap="none">
            <a:spAutoFit/>
          </a:bodyPr>
          <a:lstStyle/>
          <a:p>
            <a:pPr algn="r" rtl="1"/>
            <a:r>
              <a:rPr lang="fa-IR" sz="2800" dirty="0">
                <a:solidFill>
                  <a:schemeClr val="accent3">
                    <a:lumMod val="60000"/>
                    <a:lumOff val="40000"/>
                  </a:schemeClr>
                </a:solidFill>
              </a:rPr>
              <a:t>3)  </a:t>
            </a:r>
            <a:r>
              <a:rPr lang="fa-IR" sz="2800" dirty="0"/>
              <a:t>سنگ چین مختلط :</a:t>
            </a:r>
            <a:endParaRPr lang="en-US" sz="2800" dirty="0"/>
          </a:p>
        </p:txBody>
      </p:sp>
      <p:sp>
        <p:nvSpPr>
          <p:cNvPr id="218113" name="Rectangle 1"/>
          <p:cNvSpPr>
            <a:spLocks noChangeArrowheads="1"/>
          </p:cNvSpPr>
          <p:nvPr/>
        </p:nvSpPr>
        <p:spPr bwMode="auto">
          <a:xfrm>
            <a:off x="714348" y="1500174"/>
            <a:ext cx="7572428" cy="10452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200" b="0" i="0" u="none" strike="noStrike" cap="none" normalizeH="0" baseline="0" dirty="0">
                <a:ln>
                  <a:noFill/>
                </a:ln>
                <a:solidFill>
                  <a:schemeClr val="tx1"/>
                </a:solidFill>
                <a:effectLst/>
                <a:latin typeface="Arial" pitchFamily="34" charset="0"/>
                <a:ea typeface="Calibri" pitchFamily="34" charset="0"/>
              </a:rPr>
              <a:t>این نوع دیوار به دو صورت (( مختلط سنگ و بتن )) و مختلط سنگ و آجر ساخته می شود :</a:t>
            </a:r>
            <a:endParaRPr kumimoji="0" lang="fa-IR" sz="2200" b="0" i="0" u="none" strike="noStrike" cap="none" normalizeH="0" baseline="0" dirty="0">
              <a:ln>
                <a:noFill/>
              </a:ln>
              <a:solidFill>
                <a:schemeClr val="tx1"/>
              </a:solidFill>
              <a:effectLst/>
              <a:latin typeface="Arial" pitchFamily="34" charset="0"/>
            </a:endParaRPr>
          </a:p>
        </p:txBody>
      </p:sp>
      <p:sp>
        <p:nvSpPr>
          <p:cNvPr id="5" name="Rectangle 4"/>
          <p:cNvSpPr/>
          <p:nvPr/>
        </p:nvSpPr>
        <p:spPr>
          <a:xfrm>
            <a:off x="5000628" y="3071810"/>
            <a:ext cx="3183884" cy="461665"/>
          </a:xfrm>
          <a:prstGeom prst="rect">
            <a:avLst/>
          </a:prstGeom>
        </p:spPr>
        <p:txBody>
          <a:bodyPr wrap="none">
            <a:spAutoFit/>
          </a:bodyPr>
          <a:lstStyle/>
          <a:p>
            <a:pPr algn="r" rtl="1"/>
            <a:r>
              <a:rPr lang="fa-IR" sz="2400" dirty="0"/>
              <a:t>الف- سنگ مختلط سنگ و بتن</a:t>
            </a:r>
            <a:endParaRPr lang="en-US" sz="2400" dirty="0"/>
          </a:p>
        </p:txBody>
      </p:sp>
      <p:sp>
        <p:nvSpPr>
          <p:cNvPr id="6" name="Rectangle 5"/>
          <p:cNvSpPr/>
          <p:nvPr/>
        </p:nvSpPr>
        <p:spPr>
          <a:xfrm>
            <a:off x="4695780" y="4214818"/>
            <a:ext cx="3584635" cy="461665"/>
          </a:xfrm>
          <a:prstGeom prst="rect">
            <a:avLst/>
          </a:prstGeom>
        </p:spPr>
        <p:txBody>
          <a:bodyPr wrap="none">
            <a:spAutoFit/>
          </a:bodyPr>
          <a:lstStyle/>
          <a:p>
            <a:pPr algn="r" rtl="1"/>
            <a:r>
              <a:rPr lang="fa-IR" sz="2400" dirty="0"/>
              <a:t>ب- سنگ چین مختلط سنگ و آجر</a:t>
            </a:r>
            <a:endParaRPr lang="en-US" sz="2400"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28926" y="428604"/>
            <a:ext cx="3672800" cy="584775"/>
          </a:xfrm>
          <a:prstGeom prst="rect">
            <a:avLst/>
          </a:prstGeom>
        </p:spPr>
        <p:txBody>
          <a:bodyPr wrap="none">
            <a:spAutoFit/>
          </a:bodyPr>
          <a:lstStyle/>
          <a:p>
            <a:pPr algn="r" rtl="1"/>
            <a:r>
              <a:rPr lang="fa-IR" sz="3200" dirty="0"/>
              <a:t>سنگ مختلط سنگ و بتن :</a:t>
            </a:r>
            <a:endParaRPr lang="en-US" sz="3200" dirty="0"/>
          </a:p>
        </p:txBody>
      </p:sp>
      <p:sp>
        <p:nvSpPr>
          <p:cNvPr id="4" name="Rectangle 3"/>
          <p:cNvSpPr/>
          <p:nvPr/>
        </p:nvSpPr>
        <p:spPr>
          <a:xfrm>
            <a:off x="857224" y="1785926"/>
            <a:ext cx="7429552" cy="3139321"/>
          </a:xfrm>
          <a:prstGeom prst="rect">
            <a:avLst/>
          </a:prstGeom>
        </p:spPr>
        <p:txBody>
          <a:bodyPr wrap="square">
            <a:spAutoFit/>
          </a:bodyPr>
          <a:lstStyle/>
          <a:p>
            <a:pPr algn="r" rtl="1">
              <a:lnSpc>
                <a:spcPct val="150000"/>
              </a:lnSpc>
            </a:pPr>
            <a:r>
              <a:rPr lang="fa-IR" sz="2200" dirty="0"/>
              <a:t>این دیوارها به صورت سنگ و بتن (نما سنگی و پشت کار بتن ) اجرا می شوند . طریقه ی ساخت این دیوار، تابع ارتفاع سنگ است . بدین معنی که بعد از نصب هر رج سنگی ، بلافاصله پشت آن را بتن ریزی و ویبره می کنند . بنابراین  ساخت بخش سنگی و بتنی دیوار هم زمان انجام می شود . این نوع دیوارها از مقاومت حرارتی و استحکام خوبی برخوردارند . (در محاسبه ی دیوار ، هر دو قسمت سنگی و بتنی را به عنوان عامل باربر در نظر می گیرند ) </a:t>
            </a:r>
            <a:endParaRPr lang="en-US" sz="2200" dirty="0"/>
          </a:p>
        </p:txBody>
      </p:sp>
    </p:spTree>
  </p:cSld>
  <p:clrMapOvr>
    <a:masterClrMapping/>
  </p:clrMapOvr>
  <p:transition>
    <p:cut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
          <p:cNvSpPr>
            <a:spLocks noChangeArrowheads="1"/>
          </p:cNvSpPr>
          <p:nvPr/>
        </p:nvSpPr>
        <p:spPr bwMode="auto">
          <a:xfrm>
            <a:off x="1285852" y="285728"/>
            <a:ext cx="707236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2800" b="0" i="0" u="none" strike="noStrike" cap="none" normalizeH="0" baseline="0" dirty="0">
                <a:ln>
                  <a:noFill/>
                </a:ln>
                <a:solidFill>
                  <a:schemeClr val="tx1"/>
                </a:solidFill>
                <a:effectLst/>
                <a:latin typeface="Arial" pitchFamily="34" charset="0"/>
                <a:ea typeface="Calibri" pitchFamily="34" charset="0"/>
              </a:rPr>
              <a:t>در ساختن این دیوارها باید چند نکته مورد توجه قرار گیرد :</a:t>
            </a:r>
            <a:endParaRPr kumimoji="0" lang="fa-IR" sz="2800" b="0" i="0" u="none" strike="noStrike" cap="none" normalizeH="0" baseline="0" dirty="0">
              <a:ln>
                <a:noFill/>
              </a:ln>
              <a:solidFill>
                <a:schemeClr val="tx1"/>
              </a:solidFill>
              <a:effectLst/>
              <a:latin typeface="Arial" pitchFamily="34" charset="0"/>
            </a:endParaRPr>
          </a:p>
        </p:txBody>
      </p:sp>
      <p:sp>
        <p:nvSpPr>
          <p:cNvPr id="219138" name="Rectangle 2"/>
          <p:cNvSpPr>
            <a:spLocks noChangeArrowheads="1"/>
          </p:cNvSpPr>
          <p:nvPr/>
        </p:nvSpPr>
        <p:spPr bwMode="auto">
          <a:xfrm>
            <a:off x="500034" y="1285860"/>
            <a:ext cx="8143932"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Calibri" pitchFamily="34" charset="0"/>
              </a:rPr>
              <a:t>1</a:t>
            </a:r>
            <a:r>
              <a:rPr kumimoji="0" lang="fa-IR" sz="2400" b="0" i="0" u="none" strike="noStrike" cap="none" normalizeH="0" baseline="0" dirty="0">
                <a:ln>
                  <a:noFill/>
                </a:ln>
                <a:solidFill>
                  <a:schemeClr val="tx1"/>
                </a:solidFill>
                <a:effectLst/>
                <a:latin typeface="Arial" pitchFamily="34" charset="0"/>
                <a:ea typeface="Calibri" pitchFamily="34" charset="0"/>
              </a:rPr>
              <a:t>- سنگ های مورد استفاده باید از جنس سخت و همساز با بتن و ملات ماسه سیمان باشند .</a:t>
            </a:r>
            <a:endParaRPr kumimoji="0" lang="en-US" sz="24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Arial" pitchFamily="34" charset="0"/>
                <a:ea typeface="Calibri" pitchFamily="34" charset="0"/>
              </a:rPr>
              <a:t>2- سنگ ها باید به صورت کله و راسته چیده شوند . (حداقل یک سنگ کله و 2 سنگ راسته )</a:t>
            </a:r>
            <a:endParaRPr kumimoji="0" lang="en-US" sz="24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Arial" pitchFamily="34" charset="0"/>
                <a:ea typeface="Calibri" pitchFamily="34" charset="0"/>
              </a:rPr>
              <a:t>3- حداقل ضخامت بتن در پشت سنگ های کله ،15 سانتی متر باشد . </a:t>
            </a:r>
            <a:endParaRPr kumimoji="0" lang="en-US" sz="24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Arial" pitchFamily="34" charset="0"/>
                <a:ea typeface="Calibri" pitchFamily="34" charset="0"/>
              </a:rPr>
              <a:t>4- ضخامت دیوار (بتن + سنگ )60 سانتی متر و در مواردی 55 سانتی متر باشد.</a:t>
            </a:r>
            <a:endParaRPr kumimoji="0" lang="en-US" sz="24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Arial" pitchFamily="34" charset="0"/>
                <a:ea typeface="Calibri" pitchFamily="34" charset="0"/>
              </a:rPr>
              <a:t>5- ملات مصرفی (در قسمت سنگی ) حتماً ماسه سیمان با حداقل 20 کیلوگرم سیمان در متر مکعب باشد . </a:t>
            </a:r>
            <a:endParaRPr kumimoji="0" lang="fa-IR" sz="2400" b="0" i="0" u="none" strike="noStrike" cap="none" normalizeH="0" baseline="0" dirty="0">
              <a:ln>
                <a:noFill/>
              </a:ln>
              <a:solidFill>
                <a:schemeClr val="tx1"/>
              </a:solidFill>
              <a:effectLst/>
              <a:latin typeface="Arial" pitchFamily="34" charset="0"/>
            </a:endParaRPr>
          </a:p>
        </p:txBody>
      </p:sp>
    </p:spTree>
  </p:cSld>
  <p:clrMapOvr>
    <a:masterClrMapping/>
  </p:clrMapOvr>
  <p:transition>
    <p:wheel spokes="8"/>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28926" y="357166"/>
            <a:ext cx="4520789" cy="584775"/>
          </a:xfrm>
          <a:prstGeom prst="rect">
            <a:avLst/>
          </a:prstGeom>
        </p:spPr>
        <p:txBody>
          <a:bodyPr wrap="none">
            <a:spAutoFit/>
          </a:bodyPr>
          <a:lstStyle/>
          <a:p>
            <a:pPr algn="r" rtl="1"/>
            <a:r>
              <a:rPr lang="fa-IR" sz="3200" dirty="0"/>
              <a:t>سنگ چین مختلط سنگ و آجر : </a:t>
            </a:r>
            <a:endParaRPr lang="en-US" sz="3200" dirty="0"/>
          </a:p>
        </p:txBody>
      </p:sp>
      <p:sp>
        <p:nvSpPr>
          <p:cNvPr id="221185" name="Rectangle 1"/>
          <p:cNvSpPr>
            <a:spLocks noChangeArrowheads="1"/>
          </p:cNvSpPr>
          <p:nvPr/>
        </p:nvSpPr>
        <p:spPr bwMode="auto">
          <a:xfrm>
            <a:off x="428596" y="1071546"/>
            <a:ext cx="8143900"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این نوع دیوار به صورت ترکیبی از سنگ در نما و آجر در پشت کار ، اجرا می شود . نکاتی که در ساخت این دیوارها باید مورد توجه قرار گیرد عبارت است از :</a:t>
            </a:r>
            <a:endParaRPr kumimoji="0" lang="en-US" sz="20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1- حداقل ارتفاع سنگ 13 سانتی متر و حداکثر ارتفاع (به طور مناسب )34 سانتی متر باشد.</a:t>
            </a:r>
            <a:endParaRPr kumimoji="0" lang="en-US" sz="20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2- ارتفاع سنگ با ارتفاع آجرها و ملات آنها هماهنگی داشته باشند .</a:t>
            </a:r>
            <a:endParaRPr kumimoji="0" lang="en-US" sz="20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3- سنگ ها به صورت کله و راسته (حداقل یک سنگ کله برای 2 سنگ راسته ) به کار برده</a:t>
            </a:r>
            <a:r>
              <a:rPr kumimoji="0" lang="fa-IR" sz="2000" b="0" i="0" u="none" strike="noStrike" cap="none" normalizeH="0" dirty="0">
                <a:ln>
                  <a:noFill/>
                </a:ln>
                <a:solidFill>
                  <a:schemeClr val="tx1"/>
                </a:solidFill>
                <a:effectLst/>
                <a:latin typeface="Arial" pitchFamily="34" charset="0"/>
                <a:ea typeface="Calibri" pitchFamily="34" charset="0"/>
              </a:rPr>
              <a:t> </a:t>
            </a:r>
            <a:r>
              <a:rPr kumimoji="0" lang="fa-IR" sz="2000" b="0" i="0" u="none" strike="noStrike" cap="none" normalizeH="0" baseline="0" dirty="0">
                <a:ln>
                  <a:noFill/>
                </a:ln>
                <a:solidFill>
                  <a:schemeClr val="tx1"/>
                </a:solidFill>
                <a:effectLst/>
                <a:latin typeface="Arial" pitchFamily="34" charset="0"/>
                <a:ea typeface="Calibri" pitchFamily="34" charset="0"/>
              </a:rPr>
              <a:t>شوند .</a:t>
            </a:r>
            <a:endParaRPr kumimoji="0" lang="en-US" sz="20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4- ضخامت دیوار آجری در پشت سنگ های کله حداقل نیم آجر باشد .</a:t>
            </a:r>
            <a:endParaRPr kumimoji="0" lang="en-US" sz="20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5- ضخامت دیوار حداقل 60 سانتی متر و در موارد استثنایی 50 سانتی متر باشد .</a:t>
            </a:r>
            <a:endParaRPr kumimoji="0" lang="en-US" sz="20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6- ملات مصرفی در قسمت آجری و سنگی یک نوع باشد .</a:t>
            </a:r>
            <a:endParaRPr kumimoji="0" lang="en-US" sz="20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000" b="0" i="0" u="none" strike="noStrike" cap="none" normalizeH="0" baseline="0" dirty="0">
                <a:ln>
                  <a:noFill/>
                </a:ln>
                <a:solidFill>
                  <a:schemeClr val="tx1"/>
                </a:solidFill>
                <a:effectLst/>
                <a:latin typeface="Arial" pitchFamily="34" charset="0"/>
                <a:ea typeface="Calibri" pitchFamily="34" charset="0"/>
              </a:rPr>
              <a:t>7- اجرای دیوار آجری و سنگی باید هم زمان انجام شود و هیچ گونه فضای خالی بین آجر و سنگ نباشد .</a:t>
            </a:r>
            <a:endParaRPr kumimoji="0" lang="fa-IR" sz="2000" b="0" i="0" u="none" strike="noStrike" cap="none" normalizeH="0" baseline="0" dirty="0">
              <a:ln>
                <a:noFill/>
              </a:ln>
              <a:solidFill>
                <a:schemeClr val="tx1"/>
              </a:solidFill>
              <a:effectLst/>
              <a:latin typeface="Arial" pitchFamily="34"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67054" y="142852"/>
            <a:ext cx="5859296" cy="523220"/>
          </a:xfrm>
          <a:prstGeom prst="rect">
            <a:avLst/>
          </a:prstGeom>
        </p:spPr>
        <p:txBody>
          <a:bodyPr wrap="none">
            <a:spAutoFit/>
          </a:bodyPr>
          <a:lstStyle/>
          <a:p>
            <a:pPr algn="r" rtl="1"/>
            <a:r>
              <a:rPr lang="fa-IR" sz="2800" dirty="0">
                <a:solidFill>
                  <a:schemeClr val="accent3">
                    <a:lumMod val="60000"/>
                    <a:lumOff val="40000"/>
                  </a:schemeClr>
                </a:solidFill>
              </a:rPr>
              <a:t>4)  </a:t>
            </a:r>
            <a:r>
              <a:rPr lang="fa-IR" sz="2800" dirty="0"/>
              <a:t>دیوار سنگی چند وجهی (نمای موازاییکی ) :</a:t>
            </a:r>
            <a:endParaRPr lang="en-US" sz="2800" dirty="0"/>
          </a:p>
        </p:txBody>
      </p:sp>
      <p:sp>
        <p:nvSpPr>
          <p:cNvPr id="4" name="Rectangle 3"/>
          <p:cNvSpPr/>
          <p:nvPr/>
        </p:nvSpPr>
        <p:spPr>
          <a:xfrm>
            <a:off x="357158" y="642918"/>
            <a:ext cx="8429684" cy="6055504"/>
          </a:xfrm>
          <a:prstGeom prst="rect">
            <a:avLst/>
          </a:prstGeom>
        </p:spPr>
        <p:txBody>
          <a:bodyPr wrap="square">
            <a:spAutoFit/>
          </a:bodyPr>
          <a:lstStyle/>
          <a:p>
            <a:pPr algn="r" rtl="1">
              <a:lnSpc>
                <a:spcPct val="150000"/>
              </a:lnSpc>
            </a:pPr>
            <a:r>
              <a:rPr lang="fa-IR" sz="2000" dirty="0"/>
              <a:t>سنگ های معدن را با پتک به صورت چند وجهی نامنظم در می آورند و با استفاده از ملات مرغوب دیواری به نام ((دیوارسنگی چند وجهی )) یا ((دیورا سنگی موازییکی )) می سازند . تمام سنگ های چند وجهی باید دارای ریشه ای حداقل برابر 25 سانتی متر باشند .از سنگ های لاشه و قواره ی بزرگتراز 15 سانتی متر ، می توان به عنوان سنگ های پر کننده در این دیوار استفاده کرد .زوایای سطح نمای سنگ های چند وجهی نباید از 90 درجه کم تر باشد . اندازه ی بار سنگ 4 سانتی متر است و در هر متر مربع از نمای این دیوار ، باید حداقل 2 سنگ عمقی ، با ریشه ی برابر35 سانتی متر به کار رود . این سنگ ها را، به خاطر چند وجهی بودن ، می توان با یکدیگر به طور متناسب جفت و جور کرد . با رعایت   نکات فنی و داشتن سلیقه ، می توان دیواری سنگی ساخت که علاوه بر استحکام کافی ، از زیبایی قابل توجهی نیز برخوردار باشد . یک نوع از این دیوارها با سنگ چند وجهی سر تراش ساخته می شود که با دقت در تراش اضلاع می توان بندها را 0/5تا 1/5سانتی متر گرفت . بار این سنگ ها 2 سانتی متر است و نسبت به نوع دیگر ظریف تر دیده می شود . این نوع دیوار به عنوان باربر و یا غیر باربر تزیینی در ساختمان ها دیوارهای حایل و پایه ی پل ها ساخته می شوند .</a:t>
            </a:r>
            <a:endParaRPr lang="en-US" sz="2000" dirty="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71604" y="428604"/>
            <a:ext cx="6870792" cy="584775"/>
          </a:xfrm>
          <a:prstGeom prst="rect">
            <a:avLst/>
          </a:prstGeom>
        </p:spPr>
        <p:txBody>
          <a:bodyPr wrap="none">
            <a:spAutoFit/>
          </a:bodyPr>
          <a:lstStyle/>
          <a:p>
            <a:pPr algn="r" rtl="1"/>
            <a:r>
              <a:rPr lang="fa-IR" sz="3200" dirty="0">
                <a:solidFill>
                  <a:schemeClr val="accent3">
                    <a:lumMod val="60000"/>
                    <a:lumOff val="40000"/>
                  </a:schemeClr>
                </a:solidFill>
              </a:rPr>
              <a:t>5)  </a:t>
            </a:r>
            <a:r>
              <a:rPr lang="fa-IR" sz="3200" dirty="0"/>
              <a:t>دیوار با سنگ بادبر ، بار رج های نامساوی : </a:t>
            </a:r>
            <a:endParaRPr lang="en-US" sz="3200" dirty="0"/>
          </a:p>
        </p:txBody>
      </p:sp>
      <p:sp>
        <p:nvSpPr>
          <p:cNvPr id="222209" name="Rectangle 1"/>
          <p:cNvSpPr>
            <a:spLocks noChangeArrowheads="1"/>
          </p:cNvSpPr>
          <p:nvPr/>
        </p:nvSpPr>
        <p:spPr bwMode="auto">
          <a:xfrm>
            <a:off x="642910" y="1428736"/>
            <a:ext cx="8000992" cy="46628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200" b="0" i="0" u="none" strike="noStrike" cap="none" normalizeH="0" baseline="0" dirty="0">
                <a:ln>
                  <a:noFill/>
                </a:ln>
                <a:solidFill>
                  <a:schemeClr val="tx1"/>
                </a:solidFill>
                <a:effectLst/>
                <a:latin typeface="Arial" pitchFamily="34" charset="0"/>
                <a:ea typeface="Calibri" pitchFamily="34" charset="0"/>
              </a:rPr>
              <a:t>این دیوار با سنگ های بادبر و قواره ساخته می شود . در میان دیوار و در فواصل بین سنگ های قواره و سنگ های بادبر می توان لاشه سنگ با قطر کم تر از 15 سانتی متر را به کار برد . در هر رج به ازای هر دو سنگ راسته ، حداقل یک سنگ کله و در هر متر مربع نمای دیوار حداقل یک سنگ عمقی به کار می رود . ارتفاع مناسب رج ها 15 تا 30 سانتی متر است . ارتفاع رج اول نباید از ارتفاع رج های بالا کم تر باشد .</a:t>
            </a:r>
            <a:endParaRPr kumimoji="0" lang="en-US" sz="2200" b="0" i="0" u="none" strike="noStrike" cap="none" normalizeH="0" baseline="0" dirty="0">
              <a:ln>
                <a:noFill/>
              </a:ln>
              <a:solidFill>
                <a:schemeClr val="tx1"/>
              </a:solidFill>
              <a:effectLst/>
              <a:latin typeface="Arial" pitchFamily="34" charset="0"/>
              <a:ea typeface="Calibri"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200" b="0" i="0" u="none" strike="noStrike" cap="none" normalizeH="0" baseline="0" dirty="0">
                <a:ln>
                  <a:noFill/>
                </a:ln>
                <a:solidFill>
                  <a:schemeClr val="tx1"/>
                </a:solidFill>
                <a:effectLst/>
                <a:latin typeface="Arial" pitchFamily="34" charset="0"/>
                <a:ea typeface="Calibri" pitchFamily="34" charset="0"/>
              </a:rPr>
              <a:t>نمای این نوع دیوار ، سنگ های کلنگی (پتکی ) است و اندازه ی بار سنگ حداکثر 4 سانتی متر است . حداقل ضخامت این دیوارها نیز 50 سانتی متر است به شرط رعایت اصول فنی در ساخت ، این دیوارمی تواند باربر باشد</a:t>
            </a:r>
            <a:r>
              <a:rPr kumimoji="0" lang="en-US" sz="2200" b="0" i="0" u="none" strike="noStrike" cap="none" normalizeH="0" baseline="0" dirty="0">
                <a:ln>
                  <a:noFill/>
                </a:ln>
                <a:solidFill>
                  <a:schemeClr val="tx1"/>
                </a:solidFill>
                <a:effectLst/>
                <a:latin typeface="Arial" pitchFamily="34" charset="0"/>
              </a:rPr>
              <a:t> </a:t>
            </a:r>
            <a:r>
              <a:rPr kumimoji="0" lang="fa-IR" sz="2200" b="0" i="0" u="none" strike="noStrike" cap="none" normalizeH="0" baseline="0" dirty="0">
                <a:ln>
                  <a:noFill/>
                </a:ln>
                <a:solidFill>
                  <a:schemeClr val="tx1"/>
                </a:solidFill>
                <a:effectLst/>
                <a:latin typeface="Arial" pitchFamily="34" charset="0"/>
              </a:rPr>
              <a:t>.</a:t>
            </a:r>
            <a:endParaRPr kumimoji="0" lang="en-US" sz="2200" b="0" i="0" u="none" strike="noStrike" cap="none" normalizeH="0" baseline="0" dirty="0">
              <a:ln>
                <a:noFill/>
              </a:ln>
              <a:solidFill>
                <a:schemeClr val="tx1"/>
              </a:solidFill>
              <a:effectLst/>
              <a:latin typeface="Arial" pitchFamily="34"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00232" y="571480"/>
            <a:ext cx="5992346" cy="584775"/>
          </a:xfrm>
          <a:prstGeom prst="rect">
            <a:avLst/>
          </a:prstGeom>
        </p:spPr>
        <p:txBody>
          <a:bodyPr wrap="none">
            <a:spAutoFit/>
          </a:bodyPr>
          <a:lstStyle/>
          <a:p>
            <a:pPr algn="r" rtl="1"/>
            <a:r>
              <a:rPr lang="fa-IR" sz="3200" dirty="0">
                <a:solidFill>
                  <a:schemeClr val="accent3">
                    <a:lumMod val="60000"/>
                    <a:lumOff val="40000"/>
                  </a:schemeClr>
                </a:solidFill>
              </a:rPr>
              <a:t>6)  </a:t>
            </a:r>
            <a:r>
              <a:rPr lang="fa-IR" sz="3200" dirty="0"/>
              <a:t>دیوار با سنگ بادبر ، به رج برده شده :</a:t>
            </a:r>
            <a:endParaRPr lang="en-US" sz="3200" dirty="0"/>
          </a:p>
        </p:txBody>
      </p:sp>
      <p:sp>
        <p:nvSpPr>
          <p:cNvPr id="4" name="Rectangle 3"/>
          <p:cNvSpPr/>
          <p:nvPr/>
        </p:nvSpPr>
        <p:spPr>
          <a:xfrm>
            <a:off x="571472" y="1785926"/>
            <a:ext cx="8143932" cy="3785652"/>
          </a:xfrm>
          <a:prstGeom prst="rect">
            <a:avLst/>
          </a:prstGeom>
        </p:spPr>
        <p:txBody>
          <a:bodyPr wrap="square">
            <a:spAutoFit/>
          </a:bodyPr>
          <a:lstStyle/>
          <a:p>
            <a:pPr algn="r" rtl="1">
              <a:lnSpc>
                <a:spcPct val="150000"/>
              </a:lnSpc>
            </a:pPr>
            <a:r>
              <a:rPr lang="fa-IR" sz="2000" dirty="0"/>
              <a:t>این دیوار را با سنگ بادبر و ملات می سازند . در ابتدا یا در گوشه ی دیوار ، سنگی به ارتفاع 30 تا45  سانتی متر قرار می دهند و با یک تا سه سنگ که روی هم می گذارند ( بین آنها ملات قرار می گیرد ) رج را ادامه می دهند . در هر رج ارتفاع سه سنگ روی هم و ملات بین آنها ، برابر با ارتفاع سنگ قبلی است . سنگ چینی باید طوری انجام شود که بند های برشی به وجود نیاید . برای مقاومت بیش تر دیوار از سنگ های بزرگتر ، در رج های زیرین استفاده می شود .</a:t>
            </a:r>
          </a:p>
          <a:p>
            <a:pPr algn="r" rtl="1">
              <a:lnSpc>
                <a:spcPct val="150000"/>
              </a:lnSpc>
            </a:pPr>
            <a:r>
              <a:rPr lang="fa-IR" sz="2000" dirty="0"/>
              <a:t>در این دیوار باید به ازای هر 2 سنگ راسته ، یک سنگ کله و در هر متر مربع نمای دیوار حداقل یک سنگ عمقی به کار رود . بار این سنگ حداکثر 4 سانتی متر است و ضخامت بندها در نما نباید از 4 سانتی متر بیش تر شود این دیوار رابا ضخامت حداقل 50 سانتی متر می سازند .</a:t>
            </a:r>
            <a:endParaRPr lang="en-US" sz="2000" dirty="0"/>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2976" y="428604"/>
            <a:ext cx="7383753" cy="584775"/>
          </a:xfrm>
          <a:prstGeom prst="rect">
            <a:avLst/>
          </a:prstGeom>
        </p:spPr>
        <p:txBody>
          <a:bodyPr wrap="none">
            <a:spAutoFit/>
          </a:bodyPr>
          <a:lstStyle/>
          <a:p>
            <a:pPr algn="r" rtl="1"/>
            <a:r>
              <a:rPr lang="fa-IR" sz="3200" dirty="0">
                <a:solidFill>
                  <a:schemeClr val="accent3">
                    <a:lumMod val="60000"/>
                    <a:lumOff val="40000"/>
                  </a:schemeClr>
                </a:solidFill>
              </a:rPr>
              <a:t>7)  </a:t>
            </a:r>
            <a:r>
              <a:rPr lang="fa-IR" sz="3200" dirty="0"/>
              <a:t>دیوار با سنگ بادبر سر تراش (بدون رج مرتب ):</a:t>
            </a:r>
            <a:endParaRPr lang="en-US" sz="3200" dirty="0"/>
          </a:p>
        </p:txBody>
      </p:sp>
      <p:sp>
        <p:nvSpPr>
          <p:cNvPr id="4" name="Rectangle 3"/>
          <p:cNvSpPr/>
          <p:nvPr/>
        </p:nvSpPr>
        <p:spPr>
          <a:xfrm>
            <a:off x="500034" y="1285860"/>
            <a:ext cx="8215370" cy="4662815"/>
          </a:xfrm>
          <a:prstGeom prst="rect">
            <a:avLst/>
          </a:prstGeom>
        </p:spPr>
        <p:txBody>
          <a:bodyPr wrap="square">
            <a:spAutoFit/>
          </a:bodyPr>
          <a:lstStyle/>
          <a:p>
            <a:pPr algn="r" rtl="1">
              <a:lnSpc>
                <a:spcPct val="150000"/>
              </a:lnSpc>
            </a:pPr>
            <a:r>
              <a:rPr lang="fa-IR" sz="2200" dirty="0"/>
              <a:t>این دیوار با استفاده از سنگ های سر تراش گونیا شده ساخته می شود . در پشت کار از سنگ های قواره یا لاشه استفاده می شود که هر دو قسمت به هم قفل و بست می شوند . در مجموع بافت دیوار منظم دیده می شود . ضخامت بندها بین 0/5تا 1/5سانتی متر است. باید ضخامت بند در سراسر دیوار ثابت باشد . بندها ی افقی و یا قائم در یک راستا نخواهند بود و هیچ بند قائمی نباید بیش تر از مجموع ارتفاع دو سنگ باشد . در هیچ حالتی نباید از تقاطع بندها ، چهارراه به وجود آید .حداکثر ارتفاع سنگ ها 30 سانتی متر و حداقل اندازه ی هر یک از اضلاع 8 سانتی متر است . حداکثر بار سنگ 2 سانتی متر و حداقل ضخامت این دیوار 45 سانتی متر است که به عنوان دیوار بار بر یک طرف نما استفاده می شود .</a:t>
            </a:r>
            <a:endParaRPr lang="en-US" sz="2200" dirty="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5786" y="500042"/>
            <a:ext cx="7871065" cy="584775"/>
          </a:xfrm>
          <a:prstGeom prst="rect">
            <a:avLst/>
          </a:prstGeom>
        </p:spPr>
        <p:txBody>
          <a:bodyPr wrap="none">
            <a:spAutoFit/>
          </a:bodyPr>
          <a:lstStyle/>
          <a:p>
            <a:pPr algn="r" rtl="1"/>
            <a:r>
              <a:rPr lang="fa-IR" sz="3200" dirty="0">
                <a:solidFill>
                  <a:schemeClr val="accent3">
                    <a:lumMod val="60000"/>
                    <a:lumOff val="40000"/>
                  </a:schemeClr>
                </a:solidFill>
              </a:rPr>
              <a:t>8)  </a:t>
            </a:r>
            <a:r>
              <a:rPr lang="fa-IR" sz="3200" dirty="0"/>
              <a:t>دیوار با سنگ بادبر سر تراش (با رج های مساوی ): </a:t>
            </a:r>
            <a:endParaRPr lang="en-US" sz="3200" dirty="0"/>
          </a:p>
        </p:txBody>
      </p:sp>
      <p:sp>
        <p:nvSpPr>
          <p:cNvPr id="4" name="Rectangle 3"/>
          <p:cNvSpPr/>
          <p:nvPr/>
        </p:nvSpPr>
        <p:spPr>
          <a:xfrm>
            <a:off x="500034" y="1571612"/>
            <a:ext cx="8215370" cy="4154984"/>
          </a:xfrm>
          <a:prstGeom prst="rect">
            <a:avLst/>
          </a:prstGeom>
        </p:spPr>
        <p:txBody>
          <a:bodyPr wrap="square">
            <a:spAutoFit/>
          </a:bodyPr>
          <a:lstStyle/>
          <a:p>
            <a:pPr algn="r" rtl="1">
              <a:lnSpc>
                <a:spcPct val="150000"/>
              </a:lnSpc>
            </a:pPr>
            <a:r>
              <a:rPr lang="fa-IR" sz="2200" dirty="0"/>
              <a:t>این دیوار با سنگ های سر تراش گونیا شده و قواره ساخته می شود . سنگ های سر تراش گونیایی ، به صورت راسته ، کله و عمقی ، نمای دیوار را تشکیل می دهند و سنگ های قواره در پشت آن ها با درگیری مناسب قرار می گیرند و پیوند خوبی رابه وجود می آورند . در این دیوار باید ارتفاع همه ی رج ها برابر و ارتفاع سنگ ها 15 تا 25 سانتی متر باشد . چون سنگ ها با ظرافت و دقت سر تراش گونیایی می شوند ، می توان بند ملات ها را 0/5تا 1/5 سانتی متر گرفت که به هر حال باید اندازه ی تمام بندها ثابت باشد .طول سنگ ها در نما بین 20تا 60 سانتی متر است . گاهی برای ظرافت کار ، نمای سنگ ها تیشه داری یا قلم کاری می شود . </a:t>
            </a:r>
            <a:endParaRPr lang="en-US" sz="2200" dirty="0"/>
          </a:p>
        </p:txBody>
      </p:sp>
    </p:spTree>
  </p:cSld>
  <p:clrMapOvr>
    <a:masterClrMapping/>
  </p:clrMapOvr>
  <p:transition>
    <p:cut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14744" y="357166"/>
            <a:ext cx="2343911" cy="830997"/>
          </a:xfrm>
          <a:prstGeom prst="rect">
            <a:avLst/>
          </a:prstGeom>
        </p:spPr>
        <p:txBody>
          <a:bodyPr wrap="none">
            <a:spAutoFit/>
          </a:bodyPr>
          <a:lstStyle/>
          <a:p>
            <a:pPr algn="r" rtl="1"/>
            <a:r>
              <a:rPr lang="fa-IR" sz="4800" dirty="0"/>
              <a:t>دیوار ها : </a:t>
            </a:r>
            <a:endParaRPr lang="en-US" sz="4800" dirty="0"/>
          </a:p>
        </p:txBody>
      </p:sp>
      <p:sp>
        <p:nvSpPr>
          <p:cNvPr id="4" name="Rectangle 3"/>
          <p:cNvSpPr/>
          <p:nvPr/>
        </p:nvSpPr>
        <p:spPr>
          <a:xfrm>
            <a:off x="4214810" y="2071678"/>
            <a:ext cx="4572000" cy="3108543"/>
          </a:xfrm>
          <a:prstGeom prst="rect">
            <a:avLst/>
          </a:prstGeom>
        </p:spPr>
        <p:txBody>
          <a:bodyPr>
            <a:spAutoFit/>
          </a:bodyPr>
          <a:lstStyle/>
          <a:p>
            <a:pPr algn="r">
              <a:buClr>
                <a:schemeClr val="accent3">
                  <a:lumMod val="60000"/>
                  <a:lumOff val="40000"/>
                </a:schemeClr>
              </a:buClr>
              <a:buFont typeface="Wingdings" pitchFamily="2" charset="2"/>
              <a:buChar char="ü"/>
            </a:pPr>
            <a:r>
              <a:rPr lang="fa-IR" sz="2800" dirty="0"/>
              <a:t>دیوار آجری </a:t>
            </a:r>
          </a:p>
          <a:p>
            <a:pPr algn="r">
              <a:buClr>
                <a:schemeClr val="accent3">
                  <a:lumMod val="60000"/>
                  <a:lumOff val="40000"/>
                </a:schemeClr>
              </a:buClr>
              <a:buFont typeface="Wingdings" pitchFamily="2" charset="2"/>
              <a:buChar char="ü"/>
            </a:pPr>
            <a:r>
              <a:rPr lang="fa-IR" sz="2800" dirty="0"/>
              <a:t>دیوار سنگی </a:t>
            </a:r>
          </a:p>
          <a:p>
            <a:pPr algn="r">
              <a:buClr>
                <a:schemeClr val="accent3">
                  <a:lumMod val="60000"/>
                  <a:lumOff val="40000"/>
                </a:schemeClr>
              </a:buClr>
              <a:buFont typeface="Wingdings" pitchFamily="2" charset="2"/>
              <a:buChar char="ü"/>
            </a:pPr>
            <a:r>
              <a:rPr lang="fa-IR" sz="2800" dirty="0"/>
              <a:t>دیوار بلوک بتنی </a:t>
            </a:r>
          </a:p>
          <a:p>
            <a:pPr algn="r">
              <a:buClr>
                <a:schemeClr val="accent3">
                  <a:lumMod val="60000"/>
                  <a:lumOff val="40000"/>
                </a:schemeClr>
              </a:buClr>
              <a:buFont typeface="Wingdings" pitchFamily="2" charset="2"/>
              <a:buChar char="ü"/>
            </a:pPr>
            <a:r>
              <a:rPr lang="fa-IR" sz="2800" dirty="0"/>
              <a:t> دیوار سیپورکس </a:t>
            </a:r>
          </a:p>
          <a:p>
            <a:pPr algn="r">
              <a:buClr>
                <a:schemeClr val="accent3">
                  <a:lumMod val="60000"/>
                  <a:lumOff val="40000"/>
                </a:schemeClr>
              </a:buClr>
              <a:buFont typeface="Wingdings" pitchFamily="2" charset="2"/>
              <a:buChar char="ü"/>
            </a:pPr>
            <a:r>
              <a:rPr lang="fa-IR" sz="2800" dirty="0"/>
              <a:t> ساندویچ پانل </a:t>
            </a:r>
          </a:p>
          <a:p>
            <a:pPr algn="r">
              <a:buClr>
                <a:schemeClr val="accent3">
                  <a:lumMod val="60000"/>
                  <a:lumOff val="40000"/>
                </a:schemeClr>
              </a:buClr>
              <a:buFont typeface="Wingdings" pitchFamily="2" charset="2"/>
              <a:buChar char="ü"/>
            </a:pPr>
            <a:r>
              <a:rPr lang="fa-IR" sz="2800" dirty="0"/>
              <a:t> تری دی پانل </a:t>
            </a:r>
          </a:p>
          <a:p>
            <a:pPr algn="r">
              <a:buClr>
                <a:schemeClr val="accent3">
                  <a:lumMod val="60000"/>
                  <a:lumOff val="40000"/>
                </a:schemeClr>
              </a:buClr>
              <a:buFont typeface="Wingdings" pitchFamily="2" charset="2"/>
              <a:buChar char="ü"/>
            </a:pPr>
            <a:r>
              <a:rPr lang="fa-IR" sz="2800" dirty="0"/>
              <a:t> پانل گچی  </a:t>
            </a:r>
          </a:p>
        </p:txBody>
      </p:sp>
    </p:spTree>
  </p:cSld>
  <p:clrMapOvr>
    <a:masterClrMapping/>
  </p:clrMapOvr>
  <p:transition>
    <p:newsfla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lnSpc>
                <a:spcPct val="150000"/>
              </a:lnSpc>
              <a:buNone/>
            </a:pPr>
            <a:r>
              <a:rPr lang="fa-IR" sz="2200" dirty="0"/>
              <a:t>1- وزن سنگ در حدودی باشد که یک نفر بتواند آنرا بردارد . </a:t>
            </a:r>
          </a:p>
          <a:p>
            <a:pPr algn="r" rtl="1">
              <a:lnSpc>
                <a:spcPct val="150000"/>
              </a:lnSpc>
              <a:buNone/>
            </a:pPr>
            <a:r>
              <a:rPr lang="fa-IR" sz="2200" dirty="0"/>
              <a:t>2- سنگ گوشه باید از بزرگترین سنگها انتخاب شود .</a:t>
            </a:r>
          </a:p>
          <a:p>
            <a:pPr algn="r" rtl="1">
              <a:lnSpc>
                <a:spcPct val="150000"/>
              </a:lnSpc>
              <a:buNone/>
            </a:pPr>
            <a:r>
              <a:rPr lang="fa-IR" sz="2200" dirty="0"/>
              <a:t>3- ضخامت دیوار سنگی نباید از 40 سانتی متر کمتر باشد .</a:t>
            </a:r>
          </a:p>
          <a:p>
            <a:pPr algn="r" rtl="1">
              <a:lnSpc>
                <a:spcPct val="150000"/>
              </a:lnSpc>
              <a:buNone/>
            </a:pPr>
            <a:r>
              <a:rPr lang="fa-IR" sz="2200" dirty="0"/>
              <a:t>4- سنگ چینی باید یکنواخت انجام شود .</a:t>
            </a:r>
          </a:p>
          <a:p>
            <a:pPr algn="r" rtl="1">
              <a:lnSpc>
                <a:spcPct val="150000"/>
              </a:lnSpc>
              <a:buNone/>
            </a:pPr>
            <a:r>
              <a:rPr lang="fa-IR" sz="2200" dirty="0"/>
              <a:t>5- بنایی نباید زیر دمای 5+ انجام شود .</a:t>
            </a:r>
          </a:p>
          <a:p>
            <a:pPr algn="r" rtl="1">
              <a:lnSpc>
                <a:spcPct val="150000"/>
              </a:lnSpc>
              <a:buNone/>
            </a:pPr>
            <a:r>
              <a:rPr lang="fa-IR" sz="2200" dirty="0"/>
              <a:t>6- خیساندن سنگ و مرطوب کردن آنها قبل از استفاده .</a:t>
            </a:r>
          </a:p>
          <a:p>
            <a:pPr algn="r" rtl="1">
              <a:lnSpc>
                <a:spcPct val="150000"/>
              </a:lnSpc>
              <a:buNone/>
            </a:pPr>
            <a:r>
              <a:rPr lang="fa-IR" sz="2200" dirty="0"/>
              <a:t>7- ترتیب قرار گرفتن سنگها به گونه ای باشد که رجهای متوالی بر هم منطبق نشود .</a:t>
            </a:r>
          </a:p>
          <a:p>
            <a:pPr algn="r" rtl="1">
              <a:lnSpc>
                <a:spcPct val="150000"/>
              </a:lnSpc>
              <a:buNone/>
            </a:pPr>
            <a:r>
              <a:rPr lang="fa-IR" sz="2200" dirty="0"/>
              <a:t>8- بند کشی</a:t>
            </a:r>
          </a:p>
        </p:txBody>
      </p:sp>
      <p:sp>
        <p:nvSpPr>
          <p:cNvPr id="2" name="Title 1"/>
          <p:cNvSpPr>
            <a:spLocks noGrp="1"/>
          </p:cNvSpPr>
          <p:nvPr>
            <p:ph type="title"/>
          </p:nvPr>
        </p:nvSpPr>
        <p:spPr/>
        <p:txBody>
          <a:bodyPr>
            <a:normAutofit/>
          </a:bodyPr>
          <a:lstStyle/>
          <a:p>
            <a:pPr algn="r" rtl="1"/>
            <a:r>
              <a:rPr lang="fa-IR" sz="4400" dirty="0">
                <a:cs typeface="+mn-cs"/>
              </a:rPr>
              <a:t>اصول کلی استفاده از سنگها</a:t>
            </a:r>
          </a:p>
        </p:txBody>
      </p:sp>
    </p:spTree>
  </p:cSld>
  <p:clrMapOvr>
    <a:masterClrMapping/>
  </p:clrMapOvr>
  <p:transition>
    <p:wedg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yh.JPG"/>
          <p:cNvPicPr>
            <a:picLocks noGrp="1" noChangeAspect="1"/>
          </p:cNvPicPr>
          <p:nvPr>
            <p:ph idx="1"/>
          </p:nvPr>
        </p:nvPicPr>
        <p:blipFill>
          <a:blip r:embed="rId2"/>
          <a:stretch>
            <a:fillRect/>
          </a:stretch>
        </p:blipFill>
        <p:spPr>
          <a:xfrm>
            <a:off x="500034" y="1571612"/>
            <a:ext cx="4163568" cy="2740152"/>
          </a:xfrm>
          <a:prstGeom prst="roundRect">
            <a:avLst>
              <a:gd name="adj" fmla="val 8594"/>
            </a:avLst>
          </a:prstGeom>
          <a:solidFill>
            <a:srgbClr val="FFFFFF">
              <a:shade val="85000"/>
            </a:srgbClr>
          </a:solidFill>
          <a:ln>
            <a:noFill/>
          </a:ln>
          <a:effectLst/>
        </p:spPr>
      </p:pic>
      <p:sp>
        <p:nvSpPr>
          <p:cNvPr id="2" name="Title 1"/>
          <p:cNvSpPr>
            <a:spLocks noGrp="1"/>
          </p:cNvSpPr>
          <p:nvPr>
            <p:ph type="title"/>
          </p:nvPr>
        </p:nvSpPr>
        <p:spPr/>
        <p:txBody>
          <a:bodyPr/>
          <a:lstStyle/>
          <a:p>
            <a:pPr algn="r"/>
            <a:r>
              <a:rPr lang="fa-IR" dirty="0"/>
              <a:t>جزییات اجرایی سنگها</a:t>
            </a:r>
          </a:p>
        </p:txBody>
      </p:sp>
      <p:pic>
        <p:nvPicPr>
          <p:cNvPr id="5" name="Picture 4" descr="adg.JPG"/>
          <p:cNvPicPr>
            <a:picLocks noChangeAspect="1"/>
          </p:cNvPicPr>
          <p:nvPr/>
        </p:nvPicPr>
        <p:blipFill>
          <a:blip r:embed="rId3"/>
          <a:stretch>
            <a:fillRect/>
          </a:stretch>
        </p:blipFill>
        <p:spPr>
          <a:xfrm>
            <a:off x="4929190" y="3429000"/>
            <a:ext cx="3994782" cy="2714644"/>
          </a:xfrm>
          <a:prstGeom prst="roundRect">
            <a:avLst>
              <a:gd name="adj" fmla="val 8594"/>
            </a:avLst>
          </a:prstGeom>
          <a:solidFill>
            <a:srgbClr val="FFFFFF">
              <a:shade val="85000"/>
            </a:srgbClr>
          </a:solidFill>
          <a:ln>
            <a:noFill/>
          </a:ln>
          <a:effectLst/>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7t.JPG"/>
          <p:cNvPicPr>
            <a:picLocks noGrp="1" noChangeAspect="1"/>
          </p:cNvPicPr>
          <p:nvPr>
            <p:ph idx="1"/>
          </p:nvPr>
        </p:nvPicPr>
        <p:blipFill>
          <a:blip r:embed="rId2"/>
          <a:stretch>
            <a:fillRect/>
          </a:stretch>
        </p:blipFill>
        <p:spPr>
          <a:xfrm>
            <a:off x="571472" y="500042"/>
            <a:ext cx="4342703" cy="2800616"/>
          </a:xfrm>
          <a:prstGeom prst="roundRect">
            <a:avLst>
              <a:gd name="adj" fmla="val 8594"/>
            </a:avLst>
          </a:prstGeom>
          <a:solidFill>
            <a:srgbClr val="FFFFFF">
              <a:shade val="85000"/>
            </a:srgbClr>
          </a:solidFill>
          <a:ln>
            <a:noFill/>
          </a:ln>
          <a:effectLst/>
        </p:spPr>
      </p:pic>
      <p:pic>
        <p:nvPicPr>
          <p:cNvPr id="5" name="Picture 4" descr="sdf.JPG"/>
          <p:cNvPicPr>
            <a:picLocks noChangeAspect="1"/>
          </p:cNvPicPr>
          <p:nvPr/>
        </p:nvPicPr>
        <p:blipFill>
          <a:blip r:embed="rId3"/>
          <a:stretch>
            <a:fillRect/>
          </a:stretch>
        </p:blipFill>
        <p:spPr>
          <a:xfrm>
            <a:off x="4429124" y="3143248"/>
            <a:ext cx="4378867" cy="3000396"/>
          </a:xfrm>
          <a:prstGeom prst="roundRect">
            <a:avLst>
              <a:gd name="adj" fmla="val 8594"/>
            </a:avLst>
          </a:prstGeom>
          <a:solidFill>
            <a:srgbClr val="FFFFFF">
              <a:shade val="85000"/>
            </a:srgbClr>
          </a:solidFill>
          <a:ln>
            <a:noFill/>
          </a:ln>
          <a:effectLst/>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2910" y="2000240"/>
            <a:ext cx="8229600" cy="3590746"/>
          </a:xfrm>
        </p:spPr>
        <p:txBody>
          <a:bodyPr>
            <a:normAutofit/>
          </a:bodyPr>
          <a:lstStyle/>
          <a:p>
            <a:pPr algn="r" rtl="1">
              <a:buNone/>
            </a:pPr>
            <a:r>
              <a:rPr lang="fa-IR" sz="2400" dirty="0"/>
              <a:t>ملات مصرفی در بنای با سنگ ، معمولا ملات ماسه سیمان است ، حداکثر</a:t>
            </a:r>
          </a:p>
          <a:p>
            <a:pPr algn="r" rtl="1">
              <a:buNone/>
            </a:pPr>
            <a:r>
              <a:rPr lang="fa-IR" sz="2400" dirty="0"/>
              <a:t>ضخامت مجاز ملات 4 سانتی متر است .</a:t>
            </a:r>
          </a:p>
        </p:txBody>
      </p:sp>
      <p:sp>
        <p:nvSpPr>
          <p:cNvPr id="2" name="Title 1"/>
          <p:cNvSpPr>
            <a:spLocks noGrp="1"/>
          </p:cNvSpPr>
          <p:nvPr>
            <p:ph type="title"/>
          </p:nvPr>
        </p:nvSpPr>
        <p:spPr>
          <a:xfrm>
            <a:off x="571472" y="214290"/>
            <a:ext cx="8229600" cy="1143000"/>
          </a:xfrm>
        </p:spPr>
        <p:txBody>
          <a:bodyPr>
            <a:normAutofit/>
          </a:bodyPr>
          <a:lstStyle/>
          <a:p>
            <a:pPr algn="r" rtl="1"/>
            <a:r>
              <a:rPr lang="fa-IR" sz="4400" dirty="0">
                <a:cs typeface="+mn-cs"/>
              </a:rPr>
              <a:t>ملات :</a:t>
            </a:r>
          </a:p>
        </p:txBody>
      </p:sp>
    </p:spTree>
  </p:cSld>
  <p:clrMapOvr>
    <a:masterClrMapping/>
  </p:clrMapOvr>
  <p:transition>
    <p:newsfla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buClr>
                <a:schemeClr val="accent3">
                  <a:lumMod val="60000"/>
                  <a:lumOff val="40000"/>
                </a:schemeClr>
              </a:buClr>
              <a:buFont typeface="Wingdings" pitchFamily="2" charset="2"/>
              <a:buChar char="ü"/>
            </a:pPr>
            <a:r>
              <a:rPr lang="fa-IR" sz="2400" dirty="0"/>
              <a:t>یکی از شیوه های نیمه صنعتی که با شرایط عمومی کشور مطابقت دارد. </a:t>
            </a:r>
          </a:p>
          <a:p>
            <a:pPr algn="r" rtl="1">
              <a:buNone/>
            </a:pPr>
            <a:endParaRPr lang="fa-IR" sz="2400" dirty="0"/>
          </a:p>
          <a:p>
            <a:pPr algn="r" rtl="1">
              <a:buClr>
                <a:schemeClr val="accent3">
                  <a:lumMod val="60000"/>
                  <a:lumOff val="40000"/>
                </a:schemeClr>
              </a:buClr>
              <a:buFont typeface="Wingdings" pitchFamily="2" charset="2"/>
              <a:buChar char="ü"/>
            </a:pPr>
            <a:r>
              <a:rPr lang="fa-IR" sz="2400" dirty="0"/>
              <a:t>در مقایسه با سایر ساختمانهای بنایی از امتیازاتی برخوردار است :</a:t>
            </a:r>
          </a:p>
          <a:p>
            <a:pPr algn="r" rtl="1">
              <a:buNone/>
            </a:pPr>
            <a:r>
              <a:rPr lang="fa-IR" sz="2400" dirty="0"/>
              <a:t>  1- کوتاه بودن زمان عملیات ساختمانی </a:t>
            </a:r>
          </a:p>
          <a:p>
            <a:pPr algn="r" rtl="1">
              <a:buNone/>
            </a:pPr>
            <a:r>
              <a:rPr lang="fa-IR" sz="2400" dirty="0"/>
              <a:t>  2- ایجاد عایق نسبی حرارتی و صوتی </a:t>
            </a:r>
          </a:p>
          <a:p>
            <a:pPr algn="r" rtl="1">
              <a:buNone/>
            </a:pPr>
            <a:r>
              <a:rPr lang="fa-IR" sz="2400" dirty="0"/>
              <a:t>  3- یکپارچگی و سبکی نسبی ساختمان </a:t>
            </a:r>
          </a:p>
          <a:p>
            <a:pPr algn="r" rtl="1">
              <a:buNone/>
            </a:pPr>
            <a:r>
              <a:rPr lang="fa-IR" sz="2400" dirty="0"/>
              <a:t>  4- اقتصادی بودن از نظر کاربرد مصالح و نیروی کار</a:t>
            </a:r>
          </a:p>
          <a:p>
            <a:pPr algn="r" rtl="1">
              <a:buNone/>
            </a:pPr>
            <a:endParaRPr lang="fa-IR" sz="1800" dirty="0"/>
          </a:p>
        </p:txBody>
      </p:sp>
      <p:sp>
        <p:nvSpPr>
          <p:cNvPr id="2" name="Title 1"/>
          <p:cNvSpPr>
            <a:spLocks noGrp="1"/>
          </p:cNvSpPr>
          <p:nvPr>
            <p:ph type="title"/>
          </p:nvPr>
        </p:nvSpPr>
        <p:spPr/>
        <p:txBody>
          <a:bodyPr>
            <a:normAutofit/>
          </a:bodyPr>
          <a:lstStyle/>
          <a:p>
            <a:pPr algn="r" rtl="1"/>
            <a:r>
              <a:rPr lang="fa-IR" sz="4400" dirty="0">
                <a:cs typeface="+mn-cs"/>
              </a:rPr>
              <a:t>دیوارهای بلوک بتنی </a:t>
            </a:r>
          </a:p>
        </p:txBody>
      </p:sp>
    </p:spTree>
  </p:cSld>
  <p:clrMapOvr>
    <a:masterClrMapping/>
  </p:clrMapOvr>
  <p:transition>
    <p:newsfla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000108"/>
            <a:ext cx="8258204" cy="3811650"/>
          </a:xfrm>
        </p:spPr>
        <p:txBody>
          <a:bodyPr>
            <a:normAutofit/>
          </a:bodyPr>
          <a:lstStyle/>
          <a:p>
            <a:pPr algn="r" rtl="1">
              <a:lnSpc>
                <a:spcPct val="150000"/>
              </a:lnSpc>
              <a:buNone/>
            </a:pPr>
            <a:r>
              <a:rPr lang="fa-IR" sz="2400" dirty="0"/>
              <a:t>   مواقعی که دیوار به منظور تقسیم فضا و یا جلوگیری از تحمل فشار و نیرو ساخته شود ، تماما از بلوکهای مجوف استفاده میشود .</a:t>
            </a:r>
          </a:p>
          <a:p>
            <a:pPr algn="r" rtl="1">
              <a:lnSpc>
                <a:spcPct val="150000"/>
              </a:lnSpc>
              <a:buNone/>
            </a:pPr>
            <a:r>
              <a:rPr lang="fa-IR" sz="2400" dirty="0"/>
              <a:t>  اگر احتیاج به دیوار باربر باشد در موقع چیدن آنها حفره های بلوکها را از بتن پر میکنند و گاهی برای مقاومت بیشتر از میلگرد فولادی استفاده میشود .</a:t>
            </a:r>
          </a:p>
        </p:txBody>
      </p:sp>
    </p:spTree>
  </p:cSld>
  <p:clrMapOvr>
    <a:masterClrMapping/>
  </p:clrMapOvr>
  <p:transition>
    <p:newsfla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buNone/>
            </a:pPr>
            <a:r>
              <a:rPr lang="fa-IR" dirty="0">
                <a:solidFill>
                  <a:schemeClr val="accent3">
                    <a:lumMod val="60000"/>
                    <a:lumOff val="40000"/>
                  </a:schemeClr>
                </a:solidFill>
              </a:rPr>
              <a:t>-</a:t>
            </a:r>
            <a:r>
              <a:rPr lang="fa-IR" dirty="0"/>
              <a:t> خیساندن بلوک </a:t>
            </a:r>
          </a:p>
          <a:p>
            <a:pPr algn="r" rtl="1">
              <a:buNone/>
            </a:pPr>
            <a:r>
              <a:rPr lang="fa-IR" dirty="0">
                <a:solidFill>
                  <a:schemeClr val="accent3">
                    <a:lumMod val="60000"/>
                    <a:lumOff val="40000"/>
                  </a:schemeClr>
                </a:solidFill>
              </a:rPr>
              <a:t>-</a:t>
            </a:r>
            <a:r>
              <a:rPr lang="fa-IR" dirty="0"/>
              <a:t> برای ساخت دیوار</a:t>
            </a:r>
            <a:r>
              <a:rPr lang="fa-IR" sz="2800" dirty="0"/>
              <a:t> </a:t>
            </a:r>
            <a:r>
              <a:rPr lang="fa-IR" dirty="0"/>
              <a:t>تقسیم ملات روی جدارهای خارجی پخش میشود و برای ساخت دیوار باربر</a:t>
            </a:r>
            <a:r>
              <a:rPr lang="fa-IR" sz="2800" dirty="0"/>
              <a:t> ،</a:t>
            </a:r>
            <a:r>
              <a:rPr lang="fa-IR" dirty="0"/>
              <a:t> ملات را روی کلیه سطوح ملات خور پخش میکنند .</a:t>
            </a:r>
          </a:p>
          <a:p>
            <a:pPr algn="r" rtl="1">
              <a:buNone/>
            </a:pPr>
            <a:r>
              <a:rPr lang="fa-IR" dirty="0">
                <a:solidFill>
                  <a:schemeClr val="accent3">
                    <a:lumMod val="60000"/>
                    <a:lumOff val="40000"/>
                  </a:schemeClr>
                </a:solidFill>
              </a:rPr>
              <a:t>-</a:t>
            </a:r>
            <a:r>
              <a:rPr lang="fa-IR" dirty="0"/>
              <a:t> دیوار بلوک بتنی با بلوکهایی اجرا شود که عرض</a:t>
            </a:r>
            <a:r>
              <a:rPr lang="en-US" dirty="0"/>
              <a:t> </a:t>
            </a:r>
            <a:r>
              <a:rPr lang="fa-IR" dirty="0"/>
              <a:t>آن مساوی دیوار باشد .</a:t>
            </a:r>
          </a:p>
          <a:p>
            <a:pPr algn="r" rtl="1">
              <a:buNone/>
            </a:pPr>
            <a:r>
              <a:rPr lang="fa-IR" dirty="0">
                <a:solidFill>
                  <a:schemeClr val="accent3">
                    <a:lumMod val="60000"/>
                    <a:lumOff val="40000"/>
                  </a:schemeClr>
                </a:solidFill>
              </a:rPr>
              <a:t>-</a:t>
            </a:r>
            <a:r>
              <a:rPr lang="fa-IR" dirty="0"/>
              <a:t> از قطعه کردن و یا خرد کردن بلوک پرهیز شود .</a:t>
            </a:r>
          </a:p>
          <a:p>
            <a:pPr algn="r" rtl="1">
              <a:buNone/>
            </a:pPr>
            <a:r>
              <a:rPr lang="fa-IR" dirty="0">
                <a:solidFill>
                  <a:schemeClr val="accent3">
                    <a:lumMod val="60000"/>
                    <a:lumOff val="40000"/>
                  </a:schemeClr>
                </a:solidFill>
              </a:rPr>
              <a:t>-</a:t>
            </a:r>
            <a:r>
              <a:rPr lang="fa-IR" dirty="0"/>
              <a:t> انتها و گوشه ی دیوار را باید قبل از قسمتهای میانی چید .</a:t>
            </a:r>
          </a:p>
          <a:p>
            <a:pPr algn="r" rtl="1">
              <a:buNone/>
            </a:pPr>
            <a:endParaRPr lang="fa-IR" dirty="0"/>
          </a:p>
        </p:txBody>
      </p:sp>
      <p:sp>
        <p:nvSpPr>
          <p:cNvPr id="2" name="Title 1"/>
          <p:cNvSpPr>
            <a:spLocks noGrp="1"/>
          </p:cNvSpPr>
          <p:nvPr>
            <p:ph type="title"/>
          </p:nvPr>
        </p:nvSpPr>
        <p:spPr/>
        <p:txBody>
          <a:bodyPr>
            <a:normAutofit/>
          </a:bodyPr>
          <a:lstStyle/>
          <a:p>
            <a:pPr algn="r" rtl="1"/>
            <a:r>
              <a:rPr lang="fa-IR" sz="4400" dirty="0">
                <a:cs typeface="+mn-cs"/>
              </a:rPr>
              <a:t>اصول کلی استفاده از بلوک بتنی </a:t>
            </a:r>
            <a:r>
              <a:rPr lang="en-US" sz="4400" dirty="0">
                <a:cs typeface="+mn-cs"/>
              </a:rPr>
              <a:t> </a:t>
            </a:r>
            <a:endParaRPr lang="fa-IR" sz="4400" dirty="0">
              <a:cs typeface="+mn-cs"/>
            </a:endParaRPr>
          </a:p>
        </p:txBody>
      </p:sp>
    </p:spTree>
  </p:cSld>
  <p:clrMapOvr>
    <a:masterClrMapping/>
  </p:clrMapOvr>
  <p:transition>
    <p:newsfla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buClr>
                <a:schemeClr val="accent3">
                  <a:lumMod val="60000"/>
                  <a:lumOff val="40000"/>
                </a:schemeClr>
              </a:buClr>
              <a:buFont typeface="Wingdings" pitchFamily="2" charset="2"/>
              <a:buChar char="ü"/>
            </a:pPr>
            <a:r>
              <a:rPr lang="fa-IR" sz="2400" dirty="0"/>
              <a:t>در ساختمانهای با مصالح بنایی حداکثر طبقات بدون احتساب زیرزمین محدود به 2 طبقه می باشد . </a:t>
            </a:r>
          </a:p>
          <a:p>
            <a:pPr algn="r" rtl="1">
              <a:buNone/>
            </a:pPr>
            <a:endParaRPr lang="fa-IR" sz="2400" dirty="0"/>
          </a:p>
          <a:p>
            <a:pPr algn="r" rtl="1">
              <a:buClr>
                <a:schemeClr val="accent3">
                  <a:lumMod val="60000"/>
                  <a:lumOff val="40000"/>
                </a:schemeClr>
              </a:buClr>
              <a:buFont typeface="Wingdings" pitchFamily="2" charset="2"/>
              <a:buChar char="ü"/>
            </a:pPr>
            <a:r>
              <a:rPr lang="fa-IR" sz="2400" dirty="0"/>
              <a:t>حداکثر ارتفاع طبقه محدود به 4متر می باشد . </a:t>
            </a:r>
          </a:p>
          <a:p>
            <a:pPr algn="r" rtl="1">
              <a:buNone/>
            </a:pPr>
            <a:endParaRPr lang="fa-IR" sz="2400" dirty="0"/>
          </a:p>
          <a:p>
            <a:pPr algn="r" rtl="1">
              <a:buClr>
                <a:schemeClr val="accent3">
                  <a:lumMod val="60000"/>
                  <a:lumOff val="40000"/>
                </a:schemeClr>
              </a:buClr>
              <a:buFont typeface="Wingdings" pitchFamily="2" charset="2"/>
              <a:buChar char="ü"/>
            </a:pPr>
            <a:r>
              <a:rPr lang="fa-IR" sz="2400" dirty="0"/>
              <a:t>حداکثر طول مجاز دیوار باربر 30 برابر ضخامت آن می باشد مشروط بر آنکه از 8 متر تجاوز نکند . </a:t>
            </a:r>
          </a:p>
        </p:txBody>
      </p:sp>
      <p:sp>
        <p:nvSpPr>
          <p:cNvPr id="2" name="Title 1"/>
          <p:cNvSpPr>
            <a:spLocks noGrp="1"/>
          </p:cNvSpPr>
          <p:nvPr>
            <p:ph type="title"/>
          </p:nvPr>
        </p:nvSpPr>
        <p:spPr/>
        <p:txBody>
          <a:bodyPr>
            <a:normAutofit/>
          </a:bodyPr>
          <a:lstStyle/>
          <a:p>
            <a:pPr algn="r"/>
            <a:r>
              <a:rPr lang="fa-IR" sz="3000" dirty="0">
                <a:cs typeface="+mn-cs"/>
              </a:rPr>
              <a:t>محدودیتهای موجود در ساختمانهای با مصالح بنایی </a:t>
            </a:r>
          </a:p>
        </p:txBody>
      </p:sp>
    </p:spTree>
  </p:cSld>
  <p:clrMapOvr>
    <a:masterClrMapping/>
  </p:clrMapOvr>
  <p:transition>
    <p:newsfla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JPG"/>
          <p:cNvPicPr>
            <a:picLocks noChangeAspect="1"/>
          </p:cNvPicPr>
          <p:nvPr/>
        </p:nvPicPr>
        <p:blipFill>
          <a:blip r:embed="rId2"/>
          <a:stretch>
            <a:fillRect/>
          </a:stretch>
        </p:blipFill>
        <p:spPr>
          <a:xfrm>
            <a:off x="2143108" y="4143380"/>
            <a:ext cx="3791712" cy="2063496"/>
          </a:xfrm>
          <a:prstGeom prst="roundRect">
            <a:avLst>
              <a:gd name="adj" fmla="val 8594"/>
            </a:avLst>
          </a:prstGeom>
          <a:solidFill>
            <a:srgbClr val="FFFFFF">
              <a:shade val="85000"/>
            </a:srgbClr>
          </a:solidFill>
          <a:ln>
            <a:noFill/>
          </a:ln>
          <a:effectLst/>
        </p:spPr>
      </p:pic>
      <p:sp>
        <p:nvSpPr>
          <p:cNvPr id="3" name="Content Placeholder 2"/>
          <p:cNvSpPr>
            <a:spLocks noGrp="1"/>
          </p:cNvSpPr>
          <p:nvPr>
            <p:ph idx="1"/>
          </p:nvPr>
        </p:nvSpPr>
        <p:spPr>
          <a:xfrm>
            <a:off x="457200" y="1571612"/>
            <a:ext cx="8186766" cy="4883196"/>
          </a:xfrm>
        </p:spPr>
        <p:txBody>
          <a:bodyPr/>
          <a:lstStyle/>
          <a:p>
            <a:pPr algn="r">
              <a:buNone/>
            </a:pPr>
            <a:endParaRPr lang="fa-IR" dirty="0"/>
          </a:p>
          <a:p>
            <a:pPr algn="r">
              <a:buNone/>
            </a:pPr>
            <a:r>
              <a:rPr lang="fa-IR" dirty="0"/>
              <a:t>  </a:t>
            </a:r>
          </a:p>
        </p:txBody>
      </p:sp>
      <p:sp>
        <p:nvSpPr>
          <p:cNvPr id="2" name="Title 1"/>
          <p:cNvSpPr>
            <a:spLocks noGrp="1"/>
          </p:cNvSpPr>
          <p:nvPr>
            <p:ph type="title"/>
          </p:nvPr>
        </p:nvSpPr>
        <p:spPr/>
        <p:txBody>
          <a:bodyPr>
            <a:normAutofit/>
          </a:bodyPr>
          <a:lstStyle/>
          <a:p>
            <a:pPr algn="r"/>
            <a:r>
              <a:rPr lang="fa-IR" sz="4000" dirty="0">
                <a:cs typeface="+mn-cs"/>
              </a:rPr>
              <a:t>جزییات اجرای دیوار بلوک بتنی </a:t>
            </a:r>
          </a:p>
        </p:txBody>
      </p:sp>
      <p:pic>
        <p:nvPicPr>
          <p:cNvPr id="4" name="Picture 3" descr="kl,.JPG"/>
          <p:cNvPicPr>
            <a:picLocks noChangeAspect="1"/>
          </p:cNvPicPr>
          <p:nvPr/>
        </p:nvPicPr>
        <p:blipFill>
          <a:blip r:embed="rId3"/>
          <a:stretch>
            <a:fillRect/>
          </a:stretch>
        </p:blipFill>
        <p:spPr>
          <a:xfrm>
            <a:off x="785786" y="1500174"/>
            <a:ext cx="4337304" cy="1676400"/>
          </a:xfrm>
          <a:prstGeom prst="roundRect">
            <a:avLst>
              <a:gd name="adj" fmla="val 8594"/>
            </a:avLst>
          </a:prstGeom>
          <a:solidFill>
            <a:srgbClr val="FFFFFF">
              <a:shade val="85000"/>
            </a:srgbClr>
          </a:solidFill>
          <a:ln>
            <a:noFill/>
          </a:ln>
          <a:effectLst/>
        </p:spPr>
      </p:pic>
      <p:pic>
        <p:nvPicPr>
          <p:cNvPr id="5" name="Picture 4" descr="km.JPG"/>
          <p:cNvPicPr>
            <a:picLocks noChangeAspect="1"/>
          </p:cNvPicPr>
          <p:nvPr/>
        </p:nvPicPr>
        <p:blipFill>
          <a:blip r:embed="rId4"/>
          <a:stretch>
            <a:fillRect/>
          </a:stretch>
        </p:blipFill>
        <p:spPr>
          <a:xfrm>
            <a:off x="5072066" y="2428868"/>
            <a:ext cx="3708786" cy="2357454"/>
          </a:xfrm>
          <a:prstGeom prst="roundRect">
            <a:avLst>
              <a:gd name="adj" fmla="val 8594"/>
            </a:avLst>
          </a:prstGeom>
          <a:solidFill>
            <a:srgbClr val="FFFFFF">
              <a:shade val="85000"/>
            </a:srgbClr>
          </a:solidFill>
          <a:ln>
            <a:noFill/>
          </a:ln>
          <a:effectLst/>
        </p:spPr>
      </p:pic>
    </p:spTree>
  </p:cSld>
  <p:clrMapOvr>
    <a:masterClrMapping/>
  </p:clrMapOvr>
  <p:transition>
    <p:newsfla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00298" y="285728"/>
            <a:ext cx="5078634" cy="584775"/>
          </a:xfrm>
          <a:prstGeom prst="rect">
            <a:avLst/>
          </a:prstGeom>
        </p:spPr>
        <p:txBody>
          <a:bodyPr wrap="none">
            <a:spAutoFit/>
          </a:bodyPr>
          <a:lstStyle/>
          <a:p>
            <a:pPr algn="r" rtl="1"/>
            <a:r>
              <a:rPr lang="fa-IR" sz="3200" dirty="0"/>
              <a:t>دیوارهای جدا کننده با قطعات سبک :</a:t>
            </a:r>
            <a:endParaRPr lang="en-US" sz="3200" dirty="0"/>
          </a:p>
        </p:txBody>
      </p:sp>
      <p:sp>
        <p:nvSpPr>
          <p:cNvPr id="4" name="Rectangle 3"/>
          <p:cNvSpPr/>
          <p:nvPr/>
        </p:nvSpPr>
        <p:spPr>
          <a:xfrm>
            <a:off x="428596" y="928670"/>
            <a:ext cx="8358246" cy="5309146"/>
          </a:xfrm>
          <a:prstGeom prst="rect">
            <a:avLst/>
          </a:prstGeom>
        </p:spPr>
        <p:txBody>
          <a:bodyPr wrap="square">
            <a:spAutoFit/>
          </a:bodyPr>
          <a:lstStyle/>
          <a:p>
            <a:pPr algn="r" rtl="1">
              <a:lnSpc>
                <a:spcPct val="150000"/>
              </a:lnSpc>
            </a:pPr>
            <a:r>
              <a:rPr lang="fa-IR" sz="2200" dirty="0"/>
              <a:t>دیوارهای جدا کننده هیچ سهمی از باربری سازه را به عهده ندارند و فقط برای تقسیم بندی و به وجود آوردن فضاهای مورد نیاز ساخته می شوند . طراحی و اجرای این نوع دیوار باید طوری باشد که بتواند وزن خود </a:t>
            </a:r>
            <a:r>
              <a:rPr lang="fa-IR" sz="2400" dirty="0"/>
              <a:t>، </a:t>
            </a:r>
            <a:r>
              <a:rPr lang="fa-IR" sz="2200" dirty="0"/>
              <a:t>وزن در و پنجره و تجهیزات نصب شده ی احتمالی را تحمل نماید . همچنین باید بارهای ضربه ای وارده از جمله ضربات ناشی از بسته شدن درها و پنجره ها و یا تنه انسان را تحمل نماید . دیوارهای جدا کننده احتیاج به پی سازی ندارند و معمولاً روی کف نصب می شوند واز بالا هم به زیر سقف می چسبند . هر چه مصالحی که در این دیوارها مصرف می شود متراکم تر باشد دیوار از نظر عایق صوتی نامناسب تر وهر قدر متخلخل تر باشد عایق مناسب تری خواهد بود . به طور کلی دیوارهای جدا کننده از مصالح سبک ساخته می شوند و این سبکی در وزن کل ساختمان موثر است و هزینه را پایین می آورد .</a:t>
            </a:r>
            <a:endParaRPr lang="en-US" sz="2200" dirty="0"/>
          </a:p>
        </p:txBody>
      </p:sp>
    </p:spTree>
  </p:cSld>
  <p:clrMapOvr>
    <a:masterClrMapping/>
  </p:clrMapOvr>
  <p:transition>
    <p:newsfla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71472" y="1643050"/>
            <a:ext cx="8229600" cy="4525963"/>
          </a:xfrm>
        </p:spPr>
        <p:txBody>
          <a:bodyPr/>
          <a:lstStyle/>
          <a:p>
            <a:pPr algn="r">
              <a:buNone/>
            </a:pPr>
            <a:r>
              <a:rPr lang="en-US" dirty="0"/>
              <a:t>          : </a:t>
            </a:r>
            <a:r>
              <a:rPr lang="fa-IR" dirty="0"/>
              <a:t>آجر باید دارای چهار خصوصیت مهم باشد</a:t>
            </a:r>
          </a:p>
          <a:p>
            <a:pPr algn="r">
              <a:buNone/>
            </a:pPr>
            <a:endParaRPr lang="fa-IR" dirty="0"/>
          </a:p>
          <a:p>
            <a:pPr algn="r">
              <a:buNone/>
            </a:pPr>
            <a:r>
              <a:rPr lang="fa-IR" sz="2400" dirty="0">
                <a:solidFill>
                  <a:schemeClr val="accent2">
                    <a:lumMod val="60000"/>
                    <a:lumOff val="40000"/>
                  </a:schemeClr>
                </a:solidFill>
              </a:rPr>
              <a:t>1-</a:t>
            </a:r>
            <a:r>
              <a:rPr lang="fa-IR" dirty="0"/>
              <a:t> </a:t>
            </a:r>
            <a:r>
              <a:rPr lang="fa-IR" sz="2400" dirty="0"/>
              <a:t>مقاوم در برابر یخبندان</a:t>
            </a:r>
          </a:p>
          <a:p>
            <a:pPr algn="r">
              <a:buNone/>
            </a:pPr>
            <a:r>
              <a:rPr lang="fa-IR" sz="2400" dirty="0">
                <a:solidFill>
                  <a:schemeClr val="accent2">
                    <a:lumMod val="60000"/>
                    <a:lumOff val="40000"/>
                  </a:schemeClr>
                </a:solidFill>
              </a:rPr>
              <a:t>2-</a:t>
            </a:r>
            <a:r>
              <a:rPr lang="fa-IR" sz="2400" dirty="0"/>
              <a:t> تخلخل در آب</a:t>
            </a:r>
          </a:p>
          <a:p>
            <a:pPr algn="r">
              <a:buNone/>
            </a:pPr>
            <a:r>
              <a:rPr lang="fa-IR" sz="2400" dirty="0">
                <a:solidFill>
                  <a:schemeClr val="accent2">
                    <a:lumMod val="60000"/>
                    <a:lumOff val="40000"/>
                  </a:schemeClr>
                </a:solidFill>
              </a:rPr>
              <a:t>3-</a:t>
            </a:r>
            <a:r>
              <a:rPr lang="fa-IR" sz="2400" dirty="0"/>
              <a:t> مقاومت مکانیکی</a:t>
            </a:r>
          </a:p>
          <a:p>
            <a:pPr algn="r">
              <a:buNone/>
            </a:pPr>
            <a:r>
              <a:rPr lang="en-US" sz="2400" dirty="0"/>
              <a:t>                            </a:t>
            </a:r>
            <a:r>
              <a:rPr lang="fa-IR" sz="2400" dirty="0">
                <a:solidFill>
                  <a:schemeClr val="accent2">
                    <a:lumMod val="60000"/>
                    <a:lumOff val="40000"/>
                  </a:schemeClr>
                </a:solidFill>
              </a:rPr>
              <a:t>4-</a:t>
            </a:r>
            <a:r>
              <a:rPr lang="fa-IR" sz="2400" dirty="0"/>
              <a:t> ابعاد صحیح</a:t>
            </a:r>
          </a:p>
        </p:txBody>
      </p:sp>
      <p:sp>
        <p:nvSpPr>
          <p:cNvPr id="4" name="Title 3"/>
          <p:cNvSpPr>
            <a:spLocks noGrp="1"/>
          </p:cNvSpPr>
          <p:nvPr>
            <p:ph type="title"/>
          </p:nvPr>
        </p:nvSpPr>
        <p:spPr/>
        <p:txBody>
          <a:bodyPr>
            <a:normAutofit/>
          </a:bodyPr>
          <a:lstStyle/>
          <a:p>
            <a:pPr algn="r"/>
            <a:r>
              <a:rPr lang="fa-IR" sz="4400" dirty="0">
                <a:effectLst>
                  <a:outerShdw blurRad="38100" dist="38100" dir="2700000" algn="tl">
                    <a:srgbClr val="000000">
                      <a:alpha val="43137"/>
                    </a:srgbClr>
                  </a:outerShdw>
                </a:effectLst>
                <a:cs typeface="+mn-cs"/>
              </a:rPr>
              <a:t>دیوار آجری</a:t>
            </a:r>
          </a:p>
        </p:txBody>
      </p:sp>
    </p:spTree>
  </p:cSld>
  <p:clrMapOvr>
    <a:masterClrMapping/>
  </p:clrMapOvr>
  <p:transition>
    <p:diamon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8662" y="785794"/>
            <a:ext cx="7358098" cy="523220"/>
          </a:xfrm>
          <a:prstGeom prst="rect">
            <a:avLst/>
          </a:prstGeom>
        </p:spPr>
        <p:txBody>
          <a:bodyPr wrap="square">
            <a:spAutoFit/>
          </a:bodyPr>
          <a:lstStyle/>
          <a:p>
            <a:pPr algn="r" rtl="1"/>
            <a:r>
              <a:rPr lang="fa-IR" sz="2800" dirty="0"/>
              <a:t>دیوار های جدا کننده را می توان به سه دسته کلی تقسیم کرد : </a:t>
            </a:r>
            <a:endParaRPr lang="en-US" sz="2800" dirty="0"/>
          </a:p>
        </p:txBody>
      </p:sp>
      <p:sp>
        <p:nvSpPr>
          <p:cNvPr id="224257" name="Rectangle 1"/>
          <p:cNvSpPr>
            <a:spLocks noChangeArrowheads="1"/>
          </p:cNvSpPr>
          <p:nvPr/>
        </p:nvSpPr>
        <p:spPr bwMode="auto">
          <a:xfrm>
            <a:off x="357158" y="2214554"/>
            <a:ext cx="8286808" cy="26314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200" b="0" i="0" u="none" strike="noStrike" cap="none" normalizeH="0" baseline="0" dirty="0">
                <a:ln>
                  <a:noFill/>
                </a:ln>
                <a:solidFill>
                  <a:schemeClr val="tx1"/>
                </a:solidFill>
                <a:effectLst/>
                <a:latin typeface="Arial" pitchFamily="34" charset="0"/>
                <a:ea typeface="Calibri" pitchFamily="34" charset="0"/>
              </a:rPr>
              <a:t>الف – دیوارهایی که کاملاً محکم ساخته می شوند و ثابت می مانند ، مانند دیوارهای با مصالح ساختمانی .</a:t>
            </a:r>
            <a:endParaRPr kumimoji="0" lang="en-US" sz="22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200" b="0" i="0" u="none" strike="noStrike" cap="none" normalizeH="0" baseline="0" dirty="0">
                <a:ln>
                  <a:noFill/>
                </a:ln>
                <a:solidFill>
                  <a:schemeClr val="tx1"/>
                </a:solidFill>
                <a:effectLst/>
                <a:latin typeface="Arial" pitchFamily="34" charset="0"/>
                <a:ea typeface="Calibri" pitchFamily="34" charset="0"/>
              </a:rPr>
              <a:t>ب - دیوارهایی که با قطعات ثابت ولی قابل تعویض ساخته می شوند مانند پانل های چوبی قابل نصب وجمع شدن .</a:t>
            </a:r>
            <a:endParaRPr kumimoji="0" lang="en-US" sz="2200" b="0" i="0" u="none" strike="noStrike" cap="none" normalizeH="0" baseline="0" dirty="0">
              <a:ln>
                <a:noFill/>
              </a:ln>
              <a:solidFill>
                <a:schemeClr val="tx1"/>
              </a:solidFill>
              <a:effectLst/>
              <a:latin typeface="Arial"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a-IR" sz="2200" b="0" i="0" u="none" strike="noStrike" cap="none" normalizeH="0" baseline="0" dirty="0">
                <a:ln>
                  <a:noFill/>
                </a:ln>
                <a:solidFill>
                  <a:schemeClr val="tx1"/>
                </a:solidFill>
                <a:effectLst/>
                <a:latin typeface="Arial" pitchFamily="34" charset="0"/>
                <a:ea typeface="Calibri" pitchFamily="34" charset="0"/>
              </a:rPr>
              <a:t>ج - جدا کننده هایی که روی ریل حرکت می کنند یا دیوارها ی تاشو .</a:t>
            </a:r>
            <a:endParaRPr kumimoji="0" lang="fa-IR" sz="2200" b="0" i="0" u="none" strike="noStrike" cap="none" normalizeH="0" baseline="0" dirty="0">
              <a:ln>
                <a:noFill/>
              </a:ln>
              <a:solidFill>
                <a:schemeClr val="tx1"/>
              </a:solidFill>
              <a:effectLst/>
              <a:latin typeface="Arial" pitchFamily="34" charset="0"/>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4257">
                                            <p:txEl>
                                              <p:pRg st="0" end="0"/>
                                            </p:txEl>
                                          </p:spTgt>
                                        </p:tgtEl>
                                        <p:attrNameLst>
                                          <p:attrName>style.visibility</p:attrName>
                                        </p:attrNameLst>
                                      </p:cBhvr>
                                      <p:to>
                                        <p:strVal val="visible"/>
                                      </p:to>
                                    </p:set>
                                    <p:animEffect transition="in" filter="fade">
                                      <p:cBhvr>
                                        <p:cTn id="7" dur="2000"/>
                                        <p:tgtEl>
                                          <p:spTgt spid="22425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4257">
                                            <p:txEl>
                                              <p:pRg st="1" end="1"/>
                                            </p:txEl>
                                          </p:spTgt>
                                        </p:tgtEl>
                                        <p:attrNameLst>
                                          <p:attrName>style.visibility</p:attrName>
                                        </p:attrNameLst>
                                      </p:cBhvr>
                                      <p:to>
                                        <p:strVal val="visible"/>
                                      </p:to>
                                    </p:set>
                                    <p:animEffect transition="in" filter="fade">
                                      <p:cBhvr>
                                        <p:cTn id="10" dur="2000"/>
                                        <p:tgtEl>
                                          <p:spTgt spid="22425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4257">
                                            <p:txEl>
                                              <p:pRg st="2" end="2"/>
                                            </p:txEl>
                                          </p:spTgt>
                                        </p:tgtEl>
                                        <p:attrNameLst>
                                          <p:attrName>style.visibility</p:attrName>
                                        </p:attrNameLst>
                                      </p:cBhvr>
                                      <p:to>
                                        <p:strVal val="visible"/>
                                      </p:to>
                                    </p:set>
                                    <p:animEffect transition="in" filter="fade">
                                      <p:cBhvr>
                                        <p:cTn id="13" dur="2000"/>
                                        <p:tgtEl>
                                          <p:spTgt spid="2242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7" grpId="0"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14942" y="428604"/>
            <a:ext cx="2452916" cy="646331"/>
          </a:xfrm>
          <a:prstGeom prst="rect">
            <a:avLst/>
          </a:prstGeom>
        </p:spPr>
        <p:txBody>
          <a:bodyPr wrap="none">
            <a:spAutoFit/>
          </a:bodyPr>
          <a:lstStyle/>
          <a:p>
            <a:pPr algn="r" rtl="1"/>
            <a:r>
              <a:rPr lang="fa-IR" sz="3600" dirty="0"/>
              <a:t>آجرهای سفال :</a:t>
            </a:r>
            <a:endParaRPr lang="en-US" sz="3600" dirty="0"/>
          </a:p>
        </p:txBody>
      </p:sp>
      <p:sp>
        <p:nvSpPr>
          <p:cNvPr id="10" name="Rectangle 9"/>
          <p:cNvSpPr/>
          <p:nvPr/>
        </p:nvSpPr>
        <p:spPr>
          <a:xfrm>
            <a:off x="642910" y="1357298"/>
            <a:ext cx="8072494" cy="3647152"/>
          </a:xfrm>
          <a:prstGeom prst="rect">
            <a:avLst/>
          </a:prstGeom>
        </p:spPr>
        <p:txBody>
          <a:bodyPr wrap="square">
            <a:spAutoFit/>
          </a:bodyPr>
          <a:lstStyle/>
          <a:p>
            <a:pPr algn="r" rtl="1">
              <a:lnSpc>
                <a:spcPct val="150000"/>
              </a:lnSpc>
            </a:pPr>
            <a:r>
              <a:rPr lang="fa-IR" sz="2200" dirty="0"/>
              <a:t>آجرسفال توخالی با قالب زنی خاک رس و حرارت دادن آن در کوره ساخته می شود . این نوع آجرها نسبتاً سبک وزن اند عمدتاً در دیوارهای تقسیم کننده و غیر باربر مورد استفاده قرار می گیرند در برابر آسیب های ناشی از آتش سوز ی مقاومت خوبی دارند واز نظر عایق بندی حرارتی ضعیف هستند همچنین سطوح آنها شیاردار است تا با اندود دیوار درگیری کافی داشته باشند . اندازه ی متداول آنها 8×20×50 و 8×20×50 و 10×20×24 سانتی متر می باشد .</a:t>
            </a:r>
            <a:endParaRPr lang="en-US" sz="2200" dirty="0"/>
          </a:p>
          <a:p>
            <a:pPr algn="r" rtl="1">
              <a:lnSpc>
                <a:spcPct val="150000"/>
              </a:lnSpc>
            </a:pPr>
            <a:r>
              <a:rPr lang="fa-IR" sz="2200" dirty="0"/>
              <a:t>نرخ سفال در بازار عددی 1170 و 1750 ریال می باشد .</a:t>
            </a:r>
            <a:endParaRPr lang="en-US" sz="2200" dirty="0"/>
          </a:p>
        </p:txBody>
      </p:sp>
    </p:spTree>
  </p:cSld>
  <p:clrMapOvr>
    <a:masterClrMapping/>
  </p:clrMapOvr>
  <p:transition>
    <p:newsfla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643050"/>
            <a:ext cx="8229600" cy="3000397"/>
          </a:xfrm>
        </p:spPr>
        <p:txBody>
          <a:bodyPr>
            <a:normAutofit/>
          </a:bodyPr>
          <a:lstStyle/>
          <a:p>
            <a:pPr algn="r" rtl="1">
              <a:lnSpc>
                <a:spcPct val="150000"/>
              </a:lnSpc>
              <a:buNone/>
            </a:pPr>
            <a:endParaRPr lang="fa-IR" sz="2400" dirty="0"/>
          </a:p>
          <a:p>
            <a:pPr algn="r" rtl="1">
              <a:lnSpc>
                <a:spcPct val="150000"/>
              </a:lnSpc>
              <a:buNone/>
            </a:pPr>
            <a:r>
              <a:rPr lang="fa-IR" sz="2400" dirty="0"/>
              <a:t>سبکی این قطعات به علت به کارگیری گرد آلومینیوم در مصالح سیپورکس است. </a:t>
            </a:r>
          </a:p>
          <a:p>
            <a:pPr algn="r" rtl="1">
              <a:lnSpc>
                <a:spcPct val="150000"/>
              </a:lnSpc>
              <a:buNone/>
            </a:pPr>
            <a:endParaRPr lang="fa-IR" sz="2400" dirty="0"/>
          </a:p>
          <a:p>
            <a:pPr algn="r" rtl="1">
              <a:lnSpc>
                <a:spcPct val="150000"/>
              </a:lnSpc>
              <a:buNone/>
            </a:pPr>
            <a:r>
              <a:rPr lang="fa-IR" sz="2400" dirty="0"/>
              <a:t>مقاومت بتن سبک بین25 تا 40  کیلوگرم بر سانتیمتر مربع است که مقاومت متوسط آن</a:t>
            </a:r>
            <a:r>
              <a:rPr lang="en-US" sz="2400" dirty="0"/>
              <a:t> </a:t>
            </a:r>
            <a:r>
              <a:rPr lang="fa-IR" sz="2400" dirty="0"/>
              <a:t>35 کیلوگرم بر سانتیمتر مربع است</a:t>
            </a:r>
            <a:r>
              <a:rPr lang="en-US" sz="2400" dirty="0"/>
              <a:t> </a:t>
            </a:r>
            <a:r>
              <a:rPr lang="fa-IR" sz="2400" dirty="0"/>
              <a:t>.</a:t>
            </a:r>
          </a:p>
        </p:txBody>
      </p:sp>
      <p:sp>
        <p:nvSpPr>
          <p:cNvPr id="2" name="Title 1"/>
          <p:cNvSpPr>
            <a:spLocks noGrp="1"/>
          </p:cNvSpPr>
          <p:nvPr>
            <p:ph type="title"/>
          </p:nvPr>
        </p:nvSpPr>
        <p:spPr/>
        <p:txBody>
          <a:bodyPr>
            <a:normAutofit/>
          </a:bodyPr>
          <a:lstStyle/>
          <a:p>
            <a:pPr algn="r" rtl="1"/>
            <a:r>
              <a:rPr lang="fa-IR" sz="3600" dirty="0">
                <a:cs typeface="+mn-cs"/>
              </a:rPr>
              <a:t>دیوارسازی با قطعات بتن سبک (سیپورکس)</a:t>
            </a:r>
          </a:p>
        </p:txBody>
      </p:sp>
    </p:spTree>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785926"/>
            <a:ext cx="8229600" cy="4525963"/>
          </a:xfrm>
        </p:spPr>
        <p:txBody>
          <a:bodyPr>
            <a:normAutofit/>
          </a:bodyPr>
          <a:lstStyle/>
          <a:p>
            <a:pPr algn="r" rtl="1">
              <a:buClr>
                <a:schemeClr val="accent3">
                  <a:lumMod val="60000"/>
                  <a:lumOff val="40000"/>
                </a:schemeClr>
              </a:buClr>
              <a:buFont typeface="Wingdings" pitchFamily="2" charset="2"/>
              <a:buChar char="ü"/>
            </a:pPr>
            <a:r>
              <a:rPr lang="en-US" sz="2800" dirty="0"/>
              <a:t> </a:t>
            </a:r>
            <a:r>
              <a:rPr lang="fa-IR" sz="2800" dirty="0"/>
              <a:t>ماسه سیلیسی </a:t>
            </a:r>
          </a:p>
          <a:p>
            <a:pPr algn="r" rtl="1">
              <a:buClr>
                <a:schemeClr val="accent3">
                  <a:lumMod val="60000"/>
                  <a:lumOff val="40000"/>
                </a:schemeClr>
              </a:buClr>
              <a:buFont typeface="Wingdings" pitchFamily="2" charset="2"/>
              <a:buChar char="ü"/>
            </a:pPr>
            <a:r>
              <a:rPr lang="en-US" sz="2800" dirty="0"/>
              <a:t> </a:t>
            </a:r>
            <a:r>
              <a:rPr lang="fa-IR" sz="2800" dirty="0"/>
              <a:t>آهک </a:t>
            </a:r>
          </a:p>
          <a:p>
            <a:pPr algn="r" rtl="1">
              <a:buClr>
                <a:schemeClr val="accent3">
                  <a:lumMod val="60000"/>
                  <a:lumOff val="40000"/>
                </a:schemeClr>
              </a:buClr>
              <a:buFont typeface="Wingdings" pitchFamily="2" charset="2"/>
              <a:buChar char="ü"/>
            </a:pPr>
            <a:r>
              <a:rPr lang="en-US" sz="2800" dirty="0"/>
              <a:t> </a:t>
            </a:r>
            <a:r>
              <a:rPr lang="fa-IR" sz="2800" dirty="0"/>
              <a:t>سیمان </a:t>
            </a:r>
          </a:p>
          <a:p>
            <a:pPr algn="r" rtl="1">
              <a:buClr>
                <a:schemeClr val="accent3">
                  <a:lumMod val="60000"/>
                  <a:lumOff val="40000"/>
                </a:schemeClr>
              </a:buClr>
              <a:buFont typeface="Wingdings" pitchFamily="2" charset="2"/>
              <a:buChar char="ü"/>
            </a:pPr>
            <a:r>
              <a:rPr lang="en-US" sz="2800" dirty="0"/>
              <a:t> </a:t>
            </a:r>
            <a:r>
              <a:rPr lang="fa-IR" sz="2800" dirty="0"/>
              <a:t>گرد آلومینیوم </a:t>
            </a:r>
          </a:p>
        </p:txBody>
      </p:sp>
      <p:sp>
        <p:nvSpPr>
          <p:cNvPr id="2" name="Title 1"/>
          <p:cNvSpPr>
            <a:spLocks noGrp="1"/>
          </p:cNvSpPr>
          <p:nvPr>
            <p:ph type="title"/>
          </p:nvPr>
        </p:nvSpPr>
        <p:spPr/>
        <p:txBody>
          <a:bodyPr>
            <a:normAutofit/>
          </a:bodyPr>
          <a:lstStyle/>
          <a:p>
            <a:pPr algn="r" rtl="1"/>
            <a:r>
              <a:rPr lang="fa-IR" sz="4400" dirty="0">
                <a:cs typeface="+mn-cs"/>
              </a:rPr>
              <a:t>مواد تشکیل دهنده سیپورکس</a:t>
            </a:r>
          </a:p>
        </p:txBody>
      </p:sp>
    </p:spTree>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2910" y="1928802"/>
            <a:ext cx="8229600" cy="4525963"/>
          </a:xfrm>
        </p:spPr>
        <p:txBody>
          <a:bodyPr>
            <a:normAutofit/>
          </a:bodyPr>
          <a:lstStyle/>
          <a:p>
            <a:pPr algn="r" rtl="1">
              <a:buNone/>
            </a:pPr>
            <a:r>
              <a:rPr lang="fa-IR" sz="2400" dirty="0"/>
              <a:t>با ترکیب مواد متشکله </a:t>
            </a:r>
            <a:r>
              <a:rPr lang="en-US" sz="2400" dirty="0"/>
              <a:t>)</a:t>
            </a:r>
            <a:r>
              <a:rPr lang="fa-IR" sz="2400" dirty="0"/>
              <a:t>ماسه سیلیسی – آهک – سیمان – گرد آلمنیوم ) ، به</a:t>
            </a:r>
          </a:p>
          <a:p>
            <a:pPr algn="r" rtl="1">
              <a:buNone/>
            </a:pPr>
            <a:r>
              <a:rPr lang="fa-IR" sz="2400" dirty="0"/>
              <a:t>نسبت مشخص ، مخلوط مورد نیاز به دست میاید . </a:t>
            </a:r>
          </a:p>
          <a:p>
            <a:pPr algn="r" rtl="1">
              <a:buNone/>
            </a:pPr>
            <a:endParaRPr lang="fa-IR" sz="2400" dirty="0"/>
          </a:p>
          <a:p>
            <a:pPr algn="r" rtl="1">
              <a:buNone/>
            </a:pPr>
            <a:r>
              <a:rPr lang="fa-IR" sz="2400" dirty="0"/>
              <a:t>مواد متشکله را در قالبهای بزرگ چرب شده ریخته و در شرایط185</a:t>
            </a:r>
            <a:r>
              <a:rPr lang="en-US" sz="2400" dirty="0"/>
              <a:t> </a:t>
            </a:r>
            <a:r>
              <a:rPr lang="fa-IR" sz="2400" dirty="0"/>
              <a:t>درجه </a:t>
            </a:r>
            <a:endParaRPr lang="en-US" sz="2400" dirty="0"/>
          </a:p>
          <a:p>
            <a:pPr algn="r" rtl="1">
              <a:buNone/>
            </a:pPr>
            <a:r>
              <a:rPr lang="fa-IR" sz="2400" dirty="0"/>
              <a:t>سانتیگراد بخار آب جوش و با فشار 15</a:t>
            </a:r>
            <a:r>
              <a:rPr lang="en-US" sz="2400" dirty="0"/>
              <a:t> </a:t>
            </a:r>
            <a:r>
              <a:rPr lang="fa-IR" sz="2400" dirty="0"/>
              <a:t>اتمسفر به مدت 17ساعت پخته میشود .</a:t>
            </a:r>
          </a:p>
          <a:p>
            <a:pPr algn="r" rtl="1">
              <a:buNone/>
            </a:pPr>
            <a:endParaRPr lang="fa-IR" sz="2400" dirty="0"/>
          </a:p>
          <a:p>
            <a:pPr algn="r" rtl="1">
              <a:buNone/>
            </a:pPr>
            <a:r>
              <a:rPr lang="fa-IR" sz="2400" dirty="0"/>
              <a:t>در کارگاه قطعات سیپورکس در اندازه و ضخامت دلخواه توسط اره بریده شده و مورد استفاده قرار میگیرد . </a:t>
            </a:r>
          </a:p>
        </p:txBody>
      </p:sp>
      <p:sp>
        <p:nvSpPr>
          <p:cNvPr id="2" name="Title 1"/>
          <p:cNvSpPr>
            <a:spLocks noGrp="1"/>
          </p:cNvSpPr>
          <p:nvPr>
            <p:ph type="title"/>
          </p:nvPr>
        </p:nvSpPr>
        <p:spPr/>
        <p:txBody>
          <a:bodyPr>
            <a:normAutofit/>
          </a:bodyPr>
          <a:lstStyle/>
          <a:p>
            <a:pPr algn="r" rtl="1"/>
            <a:r>
              <a:rPr lang="fa-IR" sz="4400" dirty="0">
                <a:cs typeface="+mn-cs"/>
              </a:rPr>
              <a:t>روش تولید سیپورکس </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071678"/>
            <a:ext cx="8229600" cy="4525963"/>
          </a:xfrm>
        </p:spPr>
        <p:txBody>
          <a:bodyPr/>
          <a:lstStyle/>
          <a:p>
            <a:pPr algn="r" rtl="1">
              <a:buNone/>
            </a:pPr>
            <a:r>
              <a:rPr lang="fa-IR" sz="2400" dirty="0"/>
              <a:t>قطعات سیپورکس با ملات ماسه و سیمان و آهک که ملات باتارد نام دارد به</a:t>
            </a:r>
          </a:p>
          <a:p>
            <a:pPr algn="r" rtl="1">
              <a:buNone/>
            </a:pPr>
            <a:r>
              <a:rPr lang="fa-IR" sz="2400" dirty="0"/>
              <a:t>نسبت مشخص بین قطعات به کار میرود . </a:t>
            </a:r>
          </a:p>
          <a:p>
            <a:pPr algn="r" rtl="1">
              <a:buNone/>
            </a:pPr>
            <a:endParaRPr lang="fa-IR" sz="2400" dirty="0"/>
          </a:p>
          <a:p>
            <a:pPr algn="r" rtl="1">
              <a:buNone/>
            </a:pPr>
            <a:r>
              <a:rPr lang="fa-IR" sz="2400" dirty="0"/>
              <a:t>وجود ملات باتارد سبب همگن بودن با مصالح قطعات سیپورکس میگردد ، که در</a:t>
            </a:r>
          </a:p>
          <a:p>
            <a:pPr algn="r" rtl="1">
              <a:buNone/>
            </a:pPr>
            <a:r>
              <a:rPr lang="fa-IR" sz="2400" dirty="0"/>
              <a:t>نتیجه دیوارسازی بدون هیچگونه نقیصه ای ساخته میشود </a:t>
            </a:r>
            <a:r>
              <a:rPr lang="fa-IR" dirty="0"/>
              <a:t>.</a:t>
            </a:r>
          </a:p>
        </p:txBody>
      </p:sp>
      <p:sp>
        <p:nvSpPr>
          <p:cNvPr id="2" name="Title 1"/>
          <p:cNvSpPr>
            <a:spLocks noGrp="1"/>
          </p:cNvSpPr>
          <p:nvPr>
            <p:ph type="title"/>
          </p:nvPr>
        </p:nvSpPr>
        <p:spPr/>
        <p:txBody>
          <a:bodyPr>
            <a:normAutofit/>
          </a:bodyPr>
          <a:lstStyle/>
          <a:p>
            <a:pPr algn="r" rtl="1"/>
            <a:r>
              <a:rPr lang="fa-IR" sz="4400" dirty="0">
                <a:cs typeface="+mn-cs"/>
              </a:rPr>
              <a:t>بنایی با قطعات سیپورکس </a:t>
            </a:r>
          </a:p>
        </p:txBody>
      </p:sp>
    </p:spTree>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f.JPG"/>
          <p:cNvPicPr>
            <a:picLocks noGrp="1" noChangeAspect="1"/>
          </p:cNvPicPr>
          <p:nvPr>
            <p:ph idx="1"/>
          </p:nvPr>
        </p:nvPicPr>
        <p:blipFill>
          <a:blip r:embed="rId2"/>
          <a:stretch>
            <a:fillRect/>
          </a:stretch>
        </p:blipFill>
        <p:spPr>
          <a:xfrm>
            <a:off x="2643174" y="1500174"/>
            <a:ext cx="4424828" cy="4424828"/>
          </a:xfrm>
          <a:prstGeom prst="roundRect">
            <a:avLst>
              <a:gd name="adj" fmla="val 8594"/>
            </a:avLst>
          </a:prstGeom>
          <a:solidFill>
            <a:srgbClr val="FFFFFF">
              <a:shade val="85000"/>
            </a:srgbClr>
          </a:solidFill>
          <a:ln>
            <a:noFill/>
          </a:ln>
          <a:effectLst/>
        </p:spPr>
      </p:pic>
      <p:sp>
        <p:nvSpPr>
          <p:cNvPr id="2" name="Title 1"/>
          <p:cNvSpPr>
            <a:spLocks noGrp="1"/>
          </p:cNvSpPr>
          <p:nvPr>
            <p:ph type="title"/>
          </p:nvPr>
        </p:nvSpPr>
        <p:spPr/>
        <p:txBody>
          <a:bodyPr/>
          <a:lstStyle/>
          <a:p>
            <a:pPr algn="ctr"/>
            <a:r>
              <a:rPr lang="fa-IR" dirty="0"/>
              <a:t>جزییات اتصال دیوار سیپورکس</a:t>
            </a:r>
          </a:p>
        </p:txBody>
      </p:sp>
    </p:spTree>
  </p:cSld>
  <p:clrMapOvr>
    <a:masterClrMapping/>
  </p:clrMapOvr>
  <p:transition>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buClr>
                <a:schemeClr val="accent3">
                  <a:lumMod val="60000"/>
                  <a:lumOff val="40000"/>
                </a:schemeClr>
              </a:buClr>
              <a:buFont typeface="Wingdings" pitchFamily="2" charset="2"/>
              <a:buChar char="ü"/>
            </a:pPr>
            <a:r>
              <a:rPr lang="fa-IR" sz="2200" dirty="0"/>
              <a:t>قطعات ساندویچ پانل به ضخامت 15،</a:t>
            </a:r>
            <a:r>
              <a:rPr lang="en-US" sz="2200" dirty="0"/>
              <a:t> </a:t>
            </a:r>
            <a:r>
              <a:rPr lang="fa-IR" sz="2200" dirty="0"/>
              <a:t>10،</a:t>
            </a:r>
            <a:r>
              <a:rPr lang="en-US" sz="2200" dirty="0"/>
              <a:t> </a:t>
            </a:r>
            <a:r>
              <a:rPr lang="fa-IR" sz="2200" dirty="0"/>
              <a:t>6،</a:t>
            </a:r>
            <a:r>
              <a:rPr lang="en-US" sz="2200" dirty="0"/>
              <a:t> </a:t>
            </a:r>
            <a:r>
              <a:rPr lang="fa-IR" sz="2200" dirty="0"/>
              <a:t>4 و عرض 103 سانتیمتر می </a:t>
            </a:r>
          </a:p>
          <a:p>
            <a:pPr algn="r" rtl="1">
              <a:buNone/>
            </a:pPr>
            <a:r>
              <a:rPr lang="fa-IR" sz="2200" dirty="0"/>
              <a:t>    باشد .</a:t>
            </a:r>
            <a:br>
              <a:rPr lang="fa-IR" sz="2200" dirty="0"/>
            </a:br>
            <a:endParaRPr lang="fa-IR" sz="2200" dirty="0"/>
          </a:p>
          <a:p>
            <a:pPr algn="r" rtl="1">
              <a:buClr>
                <a:schemeClr val="accent3">
                  <a:lumMod val="60000"/>
                  <a:lumOff val="40000"/>
                </a:schemeClr>
              </a:buClr>
              <a:buFont typeface="Wingdings" pitchFamily="2" charset="2"/>
              <a:buChar char="ü"/>
            </a:pPr>
            <a:r>
              <a:rPr lang="fa-IR" sz="2200" dirty="0"/>
              <a:t>در دو طرف پانل ورق فلزی فرم داده شده ای قرار می گیرد .</a:t>
            </a:r>
          </a:p>
          <a:p>
            <a:pPr algn="r" rtl="1">
              <a:buNone/>
            </a:pPr>
            <a:endParaRPr lang="fa-IR" sz="2200" dirty="0"/>
          </a:p>
          <a:p>
            <a:pPr algn="r" rtl="1">
              <a:buClr>
                <a:schemeClr val="accent3">
                  <a:lumMod val="60000"/>
                  <a:lumOff val="40000"/>
                </a:schemeClr>
              </a:buClr>
              <a:buFont typeface="Wingdings" pitchFamily="2" charset="2"/>
              <a:buChar char="ü"/>
            </a:pPr>
            <a:r>
              <a:rPr lang="fa-IR" sz="2200" dirty="0"/>
              <a:t>از خواص فیزیکی این پانل اسفنجی و فشرده بودن آن است .</a:t>
            </a:r>
            <a:r>
              <a:rPr lang="en-US" sz="2200" dirty="0"/>
              <a:t> </a:t>
            </a:r>
          </a:p>
        </p:txBody>
      </p:sp>
      <p:sp>
        <p:nvSpPr>
          <p:cNvPr id="2" name="Title 1"/>
          <p:cNvSpPr>
            <a:spLocks noGrp="1"/>
          </p:cNvSpPr>
          <p:nvPr>
            <p:ph type="title"/>
          </p:nvPr>
        </p:nvSpPr>
        <p:spPr/>
        <p:txBody>
          <a:bodyPr>
            <a:normAutofit/>
          </a:bodyPr>
          <a:lstStyle/>
          <a:p>
            <a:pPr algn="r" rtl="1"/>
            <a:r>
              <a:rPr lang="fa-IR" sz="4400" dirty="0">
                <a:cs typeface="+mn-cs"/>
              </a:rPr>
              <a:t>   ساندویچ پانل</a:t>
            </a:r>
            <a:endParaRPr lang="en-US" sz="4400" dirty="0">
              <a:cs typeface="+mn-cs"/>
            </a:endParaRPr>
          </a:p>
        </p:txBody>
      </p:sp>
      <p:sp>
        <p:nvSpPr>
          <p:cNvPr id="4" name="4-Point Star 3"/>
          <p:cNvSpPr/>
          <p:nvPr/>
        </p:nvSpPr>
        <p:spPr>
          <a:xfrm>
            <a:off x="1928794" y="4929198"/>
            <a:ext cx="571504" cy="500066"/>
          </a:xfrm>
          <a:prstGeom prst="star4">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4000" dirty="0"/>
          </a:p>
        </p:txBody>
      </p:sp>
    </p:spTree>
  </p:cSld>
  <p:clrMapOvr>
    <a:masterClrMapping/>
  </p:clrMapOvr>
  <p:transition>
    <p:newsfla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500174"/>
            <a:ext cx="8229600" cy="4525963"/>
          </a:xfrm>
        </p:spPr>
        <p:txBody>
          <a:bodyPr>
            <a:normAutofit/>
          </a:bodyPr>
          <a:lstStyle/>
          <a:p>
            <a:pPr algn="r" rtl="1">
              <a:buClr>
                <a:schemeClr val="accent3">
                  <a:lumMod val="60000"/>
                  <a:lumOff val="40000"/>
                </a:schemeClr>
              </a:buClr>
              <a:buFont typeface="Wingdings" pitchFamily="2" charset="2"/>
              <a:buChar char="v"/>
            </a:pPr>
            <a:r>
              <a:rPr lang="fa-IR" sz="2200" dirty="0"/>
              <a:t>واحد های مسکونی</a:t>
            </a:r>
          </a:p>
          <a:p>
            <a:pPr algn="r" rtl="1">
              <a:buClr>
                <a:schemeClr val="accent3">
                  <a:lumMod val="60000"/>
                  <a:lumOff val="40000"/>
                </a:schemeClr>
              </a:buClr>
              <a:buFont typeface="Wingdings" pitchFamily="2" charset="2"/>
              <a:buChar char="v"/>
            </a:pPr>
            <a:r>
              <a:rPr lang="fa-IR" sz="2200" dirty="0"/>
              <a:t>ساختمان های ویلایی </a:t>
            </a:r>
          </a:p>
          <a:p>
            <a:pPr algn="r" rtl="1">
              <a:buClr>
                <a:schemeClr val="accent3">
                  <a:lumMod val="60000"/>
                  <a:lumOff val="40000"/>
                </a:schemeClr>
              </a:buClr>
              <a:buFont typeface="Wingdings" pitchFamily="2" charset="2"/>
              <a:buChar char="v"/>
            </a:pPr>
            <a:r>
              <a:rPr lang="fa-IR" sz="2200" dirty="0"/>
              <a:t>اطاقکهای کوتاه و بدون سقف در ادارات</a:t>
            </a:r>
          </a:p>
          <a:p>
            <a:pPr algn="r" rtl="1">
              <a:buClr>
                <a:schemeClr val="accent3">
                  <a:lumMod val="60000"/>
                  <a:lumOff val="40000"/>
                </a:schemeClr>
              </a:buClr>
              <a:buFont typeface="Wingdings" pitchFamily="2" charset="2"/>
              <a:buChar char="v"/>
            </a:pPr>
            <a:r>
              <a:rPr lang="fa-IR" sz="2200" dirty="0"/>
              <a:t>پوشش سوله های کوچک و بزرگ</a:t>
            </a:r>
          </a:p>
          <a:p>
            <a:pPr algn="r" rtl="1">
              <a:buClr>
                <a:schemeClr val="accent3">
                  <a:lumMod val="60000"/>
                  <a:lumOff val="40000"/>
                </a:schemeClr>
              </a:buClr>
              <a:buFont typeface="Wingdings" pitchFamily="2" charset="2"/>
              <a:buChar char="v"/>
            </a:pPr>
            <a:r>
              <a:rPr lang="fa-IR" sz="2200" dirty="0"/>
              <a:t>سرد خانه های مواد غذایی</a:t>
            </a:r>
          </a:p>
          <a:p>
            <a:pPr algn="r" rtl="1">
              <a:buClr>
                <a:schemeClr val="accent3">
                  <a:lumMod val="60000"/>
                  <a:lumOff val="40000"/>
                </a:schemeClr>
              </a:buClr>
              <a:buFont typeface="Wingdings" pitchFamily="2" charset="2"/>
              <a:buChar char="v"/>
            </a:pPr>
            <a:r>
              <a:rPr lang="fa-IR" sz="2200" dirty="0"/>
              <a:t>استخرهای سرپوشیده</a:t>
            </a:r>
          </a:p>
          <a:p>
            <a:pPr algn="r" rtl="1">
              <a:buClr>
                <a:schemeClr val="accent3">
                  <a:lumMod val="60000"/>
                  <a:lumOff val="40000"/>
                </a:schemeClr>
              </a:buClr>
              <a:buFont typeface="Wingdings" pitchFamily="2" charset="2"/>
              <a:buChar char="v"/>
            </a:pPr>
            <a:r>
              <a:rPr lang="fa-IR" sz="2200" dirty="0"/>
              <a:t>استادیوم های ورزشی</a:t>
            </a:r>
          </a:p>
          <a:p>
            <a:pPr algn="r" rtl="1">
              <a:buNone/>
            </a:pPr>
            <a:r>
              <a:rPr lang="fa-IR" sz="2200" dirty="0"/>
              <a:t>   و ...</a:t>
            </a:r>
            <a:endParaRPr lang="en-US" sz="2200" dirty="0"/>
          </a:p>
        </p:txBody>
      </p:sp>
      <p:sp>
        <p:nvSpPr>
          <p:cNvPr id="2" name="Title 1"/>
          <p:cNvSpPr>
            <a:spLocks noGrp="1"/>
          </p:cNvSpPr>
          <p:nvPr>
            <p:ph type="title"/>
          </p:nvPr>
        </p:nvSpPr>
        <p:spPr/>
        <p:txBody>
          <a:bodyPr>
            <a:normAutofit/>
          </a:bodyPr>
          <a:lstStyle/>
          <a:p>
            <a:pPr algn="r" rtl="1"/>
            <a:r>
              <a:rPr lang="fa-IR" sz="4400" dirty="0">
                <a:cs typeface="+mn-cs"/>
              </a:rPr>
              <a:t>موارد استفاده ساندویچ پانل</a:t>
            </a:r>
            <a:endParaRPr lang="en-US" sz="4400" dirty="0">
              <a:cs typeface="+mn-cs"/>
            </a:endParaRPr>
          </a:p>
        </p:txBody>
      </p:sp>
      <p:pic>
        <p:nvPicPr>
          <p:cNvPr id="4" name="Picture 3" descr="Picture1.gif"/>
          <p:cNvPicPr>
            <a:picLocks noChangeAspect="1"/>
          </p:cNvPicPr>
          <p:nvPr/>
        </p:nvPicPr>
        <p:blipFill>
          <a:blip r:embed="rId2"/>
          <a:stretch>
            <a:fillRect/>
          </a:stretch>
        </p:blipFill>
        <p:spPr>
          <a:xfrm>
            <a:off x="285720" y="1571612"/>
            <a:ext cx="2250297" cy="1500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Picture2.gif"/>
          <p:cNvPicPr>
            <a:picLocks noChangeAspect="1"/>
          </p:cNvPicPr>
          <p:nvPr/>
        </p:nvPicPr>
        <p:blipFill>
          <a:blip r:embed="rId3"/>
          <a:stretch>
            <a:fillRect/>
          </a:stretch>
        </p:blipFill>
        <p:spPr>
          <a:xfrm>
            <a:off x="1975349" y="3571876"/>
            <a:ext cx="2174444" cy="1500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Picture3.gif"/>
          <p:cNvPicPr>
            <a:picLocks noChangeAspect="1"/>
          </p:cNvPicPr>
          <p:nvPr/>
        </p:nvPicPr>
        <p:blipFill>
          <a:blip r:embed="rId4"/>
          <a:stretch>
            <a:fillRect/>
          </a:stretch>
        </p:blipFill>
        <p:spPr>
          <a:xfrm>
            <a:off x="4286247" y="5072073"/>
            <a:ext cx="2286017" cy="14419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plus/>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buNone/>
            </a:pPr>
            <a:r>
              <a:rPr lang="fa-IR" sz="2200" dirty="0">
                <a:solidFill>
                  <a:schemeClr val="accent3">
                    <a:lumMod val="60000"/>
                    <a:lumOff val="40000"/>
                  </a:schemeClr>
                </a:solidFill>
              </a:rPr>
              <a:t>1-	</a:t>
            </a:r>
            <a:r>
              <a:rPr lang="fa-IR" sz="2200" dirty="0"/>
              <a:t> در نبش ها دو نبشی فولادی ، یکی برای دو نبش خارجی در نما و دیگری در محل</a:t>
            </a:r>
          </a:p>
          <a:p>
            <a:pPr algn="r" rtl="1">
              <a:buNone/>
            </a:pPr>
            <a:r>
              <a:rPr lang="en-US" sz="2200" dirty="0"/>
              <a:t>  </a:t>
            </a:r>
            <a:r>
              <a:rPr lang="fa-IR" sz="2200" dirty="0"/>
              <a:t> تقاطع و گوشه داخلی به کار می رود . </a:t>
            </a:r>
          </a:p>
          <a:p>
            <a:pPr algn="r" rtl="1">
              <a:buNone/>
            </a:pPr>
            <a:endParaRPr lang="en-US" sz="2200" dirty="0"/>
          </a:p>
          <a:p>
            <a:pPr algn="r" rtl="1">
              <a:buNone/>
            </a:pPr>
            <a:endParaRPr lang="fa-IR" sz="2200" dirty="0"/>
          </a:p>
          <a:p>
            <a:pPr algn="r" rtl="1">
              <a:buNone/>
            </a:pPr>
            <a:endParaRPr lang="fa-IR" sz="2200" dirty="0"/>
          </a:p>
          <a:p>
            <a:pPr algn="r" rtl="1">
              <a:buNone/>
            </a:pPr>
            <a:endParaRPr lang="fa-IR" sz="2200" dirty="0"/>
          </a:p>
          <a:p>
            <a:pPr algn="r" rtl="1">
              <a:buNone/>
            </a:pPr>
            <a:r>
              <a:rPr lang="fa-IR" sz="2200" dirty="0">
                <a:solidFill>
                  <a:schemeClr val="accent3">
                    <a:lumMod val="60000"/>
                    <a:lumOff val="40000"/>
                  </a:schemeClr>
                </a:solidFill>
              </a:rPr>
              <a:t>2-</a:t>
            </a:r>
            <a:r>
              <a:rPr lang="fa-IR" sz="2200" dirty="0"/>
              <a:t> پانل ها در ارتفاعی مشخص که پیرو نقشه تهیه شده به شکل فاق و زبانه (نری </a:t>
            </a:r>
            <a:r>
              <a:rPr lang="en-US" sz="2200" dirty="0"/>
              <a:t>      </a:t>
            </a:r>
            <a:r>
              <a:rPr lang="fa-IR" sz="2200" dirty="0"/>
              <a:t>و مادگی) در یکدیگر نشست می کنند</a:t>
            </a:r>
            <a:r>
              <a:rPr lang="en-US" sz="2200" dirty="0"/>
              <a:t> </a:t>
            </a:r>
            <a:r>
              <a:rPr lang="fa-IR" sz="2200" dirty="0"/>
              <a:t>.</a:t>
            </a:r>
            <a:r>
              <a:rPr lang="en-US" sz="2200" dirty="0"/>
              <a:t>  </a:t>
            </a:r>
            <a:endParaRPr lang="fa-IR" sz="2200" dirty="0"/>
          </a:p>
        </p:txBody>
      </p:sp>
      <p:sp>
        <p:nvSpPr>
          <p:cNvPr id="2" name="Title 1"/>
          <p:cNvSpPr>
            <a:spLocks noGrp="1"/>
          </p:cNvSpPr>
          <p:nvPr>
            <p:ph type="title"/>
          </p:nvPr>
        </p:nvSpPr>
        <p:spPr/>
        <p:txBody>
          <a:bodyPr>
            <a:normAutofit/>
          </a:bodyPr>
          <a:lstStyle/>
          <a:p>
            <a:pPr algn="r" rtl="1"/>
            <a:r>
              <a:rPr lang="fa-IR" sz="4400" dirty="0">
                <a:cs typeface="+mn-cs"/>
              </a:rPr>
              <a:t>شیوه های اجرایی ساندویچ پانل</a:t>
            </a:r>
            <a:endParaRPr lang="en-US" sz="4400" dirty="0">
              <a:cs typeface="+mn-cs"/>
            </a:endParaRPr>
          </a:p>
        </p:txBody>
      </p:sp>
      <p:pic>
        <p:nvPicPr>
          <p:cNvPr id="4" name="Picture 3" descr="opjun.JPG"/>
          <p:cNvPicPr>
            <a:picLocks noChangeAspect="1"/>
          </p:cNvPicPr>
          <p:nvPr/>
        </p:nvPicPr>
        <p:blipFill>
          <a:blip r:embed="rId2" cstate="print"/>
          <a:stretch>
            <a:fillRect/>
          </a:stretch>
        </p:blipFill>
        <p:spPr>
          <a:xfrm>
            <a:off x="214282" y="1928802"/>
            <a:ext cx="1428760" cy="1832304"/>
          </a:xfrm>
          <a:prstGeom prst="roundRect">
            <a:avLst>
              <a:gd name="adj" fmla="val 8594"/>
            </a:avLst>
          </a:prstGeom>
          <a:solidFill>
            <a:srgbClr val="FFFFFF">
              <a:shade val="85000"/>
            </a:srgbClr>
          </a:solidFill>
          <a:ln>
            <a:noFill/>
          </a:ln>
          <a:effectLst/>
        </p:spPr>
      </p:pic>
      <p:pic>
        <p:nvPicPr>
          <p:cNvPr id="5" name="Picture 4" descr="lkjm.JPG"/>
          <p:cNvPicPr>
            <a:picLocks noChangeAspect="1"/>
          </p:cNvPicPr>
          <p:nvPr/>
        </p:nvPicPr>
        <p:blipFill>
          <a:blip r:embed="rId3"/>
          <a:stretch>
            <a:fillRect/>
          </a:stretch>
        </p:blipFill>
        <p:spPr>
          <a:xfrm>
            <a:off x="3000364" y="4643446"/>
            <a:ext cx="4373880" cy="1676400"/>
          </a:xfrm>
          <a:prstGeom prst="roundRect">
            <a:avLst>
              <a:gd name="adj" fmla="val 8594"/>
            </a:avLst>
          </a:prstGeom>
          <a:solidFill>
            <a:srgbClr val="FFFFFF">
              <a:shade val="85000"/>
            </a:srgbClr>
          </a:solidFill>
          <a:ln>
            <a:noFill/>
          </a:ln>
          <a:effec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0" y="214290"/>
            <a:ext cx="3765774" cy="738664"/>
          </a:xfrm>
          <a:prstGeom prst="rect">
            <a:avLst/>
          </a:prstGeom>
        </p:spPr>
        <p:txBody>
          <a:bodyPr wrap="none">
            <a:spAutoFit/>
          </a:bodyPr>
          <a:lstStyle/>
          <a:p>
            <a:r>
              <a:rPr lang="fa-IR" sz="4200" b="1" dirty="0">
                <a:solidFill>
                  <a:schemeClr val="tx2"/>
                </a:solidFill>
                <a:effectLst>
                  <a:outerShdw blurRad="38100" dist="38100" dir="2700000" algn="tl">
                    <a:srgbClr val="000000">
                      <a:alpha val="43137"/>
                    </a:srgbClr>
                  </a:outerShdw>
                </a:effectLst>
              </a:rPr>
              <a:t>دیوار باربر آجری : </a:t>
            </a:r>
            <a:endParaRPr lang="en-US" sz="4200" b="1" dirty="0">
              <a:solidFill>
                <a:schemeClr val="tx2"/>
              </a:solidFill>
              <a:effectLst>
                <a:outerShdw blurRad="38100" dist="38100" dir="2700000" algn="tl">
                  <a:srgbClr val="000000">
                    <a:alpha val="43137"/>
                  </a:srgbClr>
                </a:outerShdw>
              </a:effectLst>
            </a:endParaRPr>
          </a:p>
        </p:txBody>
      </p:sp>
      <p:sp>
        <p:nvSpPr>
          <p:cNvPr id="201730" name="Rectangle 2"/>
          <p:cNvSpPr>
            <a:spLocks noChangeArrowheads="1"/>
          </p:cNvSpPr>
          <p:nvPr/>
        </p:nvSpPr>
        <p:spPr bwMode="auto">
          <a:xfrm>
            <a:off x="285720" y="1000108"/>
            <a:ext cx="8501122"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rtl="1" fontAlgn="base">
              <a:lnSpc>
                <a:spcPct val="150000"/>
              </a:lnSpc>
              <a:spcBef>
                <a:spcPct val="0"/>
              </a:spcBef>
              <a:spcAft>
                <a:spcPct val="0"/>
              </a:spcAft>
            </a:pPr>
            <a:r>
              <a:rPr kumimoji="0" lang="fa-IR" sz="2400" b="0" i="0" u="none" strike="noStrike" cap="none" normalizeH="0" baseline="0" dirty="0">
                <a:ln>
                  <a:noFill/>
                </a:ln>
                <a:solidFill>
                  <a:schemeClr val="tx2"/>
                </a:solidFill>
                <a:effectLst/>
                <a:latin typeface="Arial" pitchFamily="34" charset="0"/>
                <a:ea typeface="Calibri" pitchFamily="34" charset="0"/>
              </a:rPr>
              <a:t>دیواری است که با آجر توپر و ملا</a:t>
            </a:r>
            <a:r>
              <a:rPr lang="fa-IR" sz="2400" dirty="0">
                <a:solidFill>
                  <a:schemeClr val="tx2"/>
                </a:solidFill>
                <a:latin typeface="Arial" pitchFamily="34" charset="0"/>
                <a:ea typeface="Calibri" pitchFamily="34" charset="0"/>
              </a:rPr>
              <a:t>ت</a:t>
            </a:r>
            <a:r>
              <a:rPr kumimoji="0" lang="fa-IR" sz="2400" b="0" i="0" u="none" strike="noStrike" cap="none" normalizeH="0" baseline="0" dirty="0">
                <a:ln>
                  <a:noFill/>
                </a:ln>
                <a:solidFill>
                  <a:schemeClr val="tx2"/>
                </a:solidFill>
                <a:effectLst/>
                <a:latin typeface="Arial" pitchFamily="34" charset="0"/>
                <a:ea typeface="Calibri" pitchFamily="34" charset="0"/>
              </a:rPr>
              <a:t> ساخته می شود.این دیوار، وزن سقف ساختمان و سایر بارهای وارد را تحمل کرده و به پی منتقل می کند .ابعاد آجرها در کشورها و حتی مناطق مختلف متفاوت است . اندازه ی مناسب برای آجر آن است که طولش دو برابر عرض به اضافه ی یک سانتی متر (ضخامت بند ملات ) باشد . هر چه ابعاد آجر بزرگتر باشد ، مقاومت آجر کاری نیز بیش تر می شود ، زیرا مقاومت آجر از ملات آن بیش تر است ؛ علاوه بر این سرعت دیوار چینی هم بیش تر می شود . البته اگر ابعاد آجر از مقداری معین بیش تر باشد ، کار کردن با آن مشکل است و از نظر اقتصادی هم به صرفه نیست .آجری که برای دیوار سازی به کار می رود ،باید مقاوم و مرغوب باشد و ملات مصرفی آن نیز می تواند ماسه آهک</a:t>
            </a:r>
            <a:r>
              <a:rPr kumimoji="0" lang="fa-IR" sz="2400" b="0" i="0" u="none" strike="noStrike" cap="none" normalizeH="0" dirty="0">
                <a:ln>
                  <a:noFill/>
                </a:ln>
                <a:solidFill>
                  <a:schemeClr val="tx2"/>
                </a:solidFill>
                <a:effectLst/>
                <a:latin typeface="Arial" pitchFamily="34" charset="0"/>
                <a:ea typeface="Calibri" pitchFamily="34" charset="0"/>
              </a:rPr>
              <a:t> </a:t>
            </a:r>
            <a:r>
              <a:rPr lang="fa-IR" sz="2400" dirty="0">
                <a:solidFill>
                  <a:schemeClr val="tx2"/>
                </a:solidFill>
                <a:latin typeface="Arial" pitchFamily="34" charset="0"/>
                <a:ea typeface="Calibri" pitchFamily="34" charset="0"/>
              </a:rPr>
              <a:t>، </a:t>
            </a:r>
            <a:r>
              <a:rPr kumimoji="0" lang="fa-IR" sz="2400" b="0" i="0" u="none" strike="noStrike" cap="none" normalizeH="0" baseline="0" dirty="0">
                <a:ln>
                  <a:noFill/>
                </a:ln>
                <a:solidFill>
                  <a:schemeClr val="tx2"/>
                </a:solidFill>
                <a:effectLst/>
                <a:latin typeface="Arial" pitchFamily="34" charset="0"/>
                <a:ea typeface="Calibri" pitchFamily="34" charset="0"/>
              </a:rPr>
              <a:t>باتارد یا ماسه سیمان باشد .</a:t>
            </a:r>
            <a:endParaRPr kumimoji="0" lang="fa-IR" sz="2400" b="0" i="0" u="none" strike="noStrike" cap="none" normalizeH="0" baseline="0" dirty="0">
              <a:ln>
                <a:noFill/>
              </a:ln>
              <a:solidFill>
                <a:schemeClr val="tx2"/>
              </a:solidFill>
              <a:effectLst/>
              <a:latin typeface="Arial" pitchFamily="34"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a:buNone/>
            </a:pPr>
            <a:endParaRPr lang="fa-IR" dirty="0"/>
          </a:p>
          <a:p>
            <a:pPr algn="r">
              <a:buNone/>
            </a:pPr>
            <a:endParaRPr lang="fa-IR" dirty="0"/>
          </a:p>
          <a:p>
            <a:pPr algn="r">
              <a:buNone/>
            </a:pPr>
            <a:endParaRPr lang="en-US" dirty="0"/>
          </a:p>
        </p:txBody>
      </p:sp>
      <p:sp>
        <p:nvSpPr>
          <p:cNvPr id="2" name="Title 1"/>
          <p:cNvSpPr>
            <a:spLocks noGrp="1"/>
          </p:cNvSpPr>
          <p:nvPr>
            <p:ph type="title"/>
          </p:nvPr>
        </p:nvSpPr>
        <p:spPr/>
        <p:txBody>
          <a:bodyPr>
            <a:normAutofit/>
          </a:bodyPr>
          <a:lstStyle/>
          <a:p>
            <a:pPr algn="r"/>
            <a:r>
              <a:rPr lang="fa-IR" sz="4400" dirty="0">
                <a:cs typeface="+mn-cs"/>
              </a:rPr>
              <a:t>جزییاتی از اتصالات ساندویچ پانلها</a:t>
            </a:r>
            <a:endParaRPr lang="en-US" sz="4400" dirty="0">
              <a:cs typeface="+mn-cs"/>
            </a:endParaRPr>
          </a:p>
        </p:txBody>
      </p:sp>
      <p:pic>
        <p:nvPicPr>
          <p:cNvPr id="4" name="Picture 3" descr="ln.JPG"/>
          <p:cNvPicPr>
            <a:picLocks noChangeAspect="1"/>
          </p:cNvPicPr>
          <p:nvPr/>
        </p:nvPicPr>
        <p:blipFill>
          <a:blip r:embed="rId2"/>
          <a:stretch>
            <a:fillRect/>
          </a:stretch>
        </p:blipFill>
        <p:spPr>
          <a:xfrm>
            <a:off x="714349" y="1571612"/>
            <a:ext cx="4071965" cy="2981076"/>
          </a:xfrm>
          <a:prstGeom prst="roundRect">
            <a:avLst>
              <a:gd name="adj" fmla="val 8594"/>
            </a:avLst>
          </a:prstGeom>
          <a:solidFill>
            <a:srgbClr val="FFFFFF">
              <a:shade val="85000"/>
            </a:srgbClr>
          </a:solidFill>
          <a:ln>
            <a:noFill/>
          </a:ln>
          <a:effectLst/>
        </p:spPr>
      </p:pic>
      <p:pic>
        <p:nvPicPr>
          <p:cNvPr id="5" name="Picture 4" descr="m.JPG"/>
          <p:cNvPicPr>
            <a:picLocks noChangeAspect="1"/>
          </p:cNvPicPr>
          <p:nvPr/>
        </p:nvPicPr>
        <p:blipFill>
          <a:blip r:embed="rId3"/>
          <a:stretch>
            <a:fillRect/>
          </a:stretch>
        </p:blipFill>
        <p:spPr>
          <a:xfrm>
            <a:off x="5357818" y="2071678"/>
            <a:ext cx="3370028" cy="3991533"/>
          </a:xfrm>
          <a:prstGeom prst="roundRect">
            <a:avLst>
              <a:gd name="adj" fmla="val 8594"/>
            </a:avLst>
          </a:prstGeom>
          <a:solidFill>
            <a:srgbClr val="FFFFFF">
              <a:shade val="85000"/>
            </a:srgbClr>
          </a:solidFill>
          <a:ln>
            <a:noFill/>
          </a:ln>
          <a:effectLst/>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a:buClr>
                <a:schemeClr val="accent3">
                  <a:lumMod val="60000"/>
                  <a:lumOff val="40000"/>
                </a:schemeClr>
              </a:buClr>
              <a:buFont typeface="Wingdings" pitchFamily="2" charset="2"/>
              <a:buChar char="ü"/>
            </a:pPr>
            <a:endParaRPr lang="en-US" sz="2000" dirty="0"/>
          </a:p>
          <a:p>
            <a:pPr algn="r">
              <a:buClr>
                <a:schemeClr val="accent3">
                  <a:lumMod val="60000"/>
                  <a:lumOff val="40000"/>
                </a:schemeClr>
              </a:buClr>
              <a:buFont typeface="Wingdings" pitchFamily="2" charset="2"/>
              <a:buChar char="ü"/>
            </a:pPr>
            <a:r>
              <a:rPr lang="en-US" sz="2000" dirty="0"/>
              <a:t> </a:t>
            </a:r>
            <a:r>
              <a:rPr lang="fa-IR" sz="2000" dirty="0"/>
              <a:t>عایق در برابر صدا</a:t>
            </a:r>
          </a:p>
          <a:p>
            <a:pPr algn="r">
              <a:buClr>
                <a:schemeClr val="accent3">
                  <a:lumMod val="60000"/>
                  <a:lumOff val="40000"/>
                </a:schemeClr>
              </a:buClr>
              <a:buFont typeface="Wingdings" pitchFamily="2" charset="2"/>
              <a:buChar char="ü"/>
            </a:pPr>
            <a:r>
              <a:rPr lang="en-US" sz="2000" dirty="0"/>
              <a:t> </a:t>
            </a:r>
            <a:r>
              <a:rPr lang="fa-IR" sz="2000" dirty="0"/>
              <a:t>عایق در برابر سرما و گرما</a:t>
            </a:r>
            <a:endParaRPr lang="en-US" sz="2000" dirty="0"/>
          </a:p>
          <a:p>
            <a:pPr algn="r">
              <a:buClr>
                <a:schemeClr val="accent3">
                  <a:lumMod val="60000"/>
                  <a:lumOff val="40000"/>
                </a:schemeClr>
              </a:buClr>
              <a:buFont typeface="Wingdings" pitchFamily="2" charset="2"/>
              <a:buChar char="ü"/>
            </a:pPr>
            <a:r>
              <a:rPr lang="en-US" sz="2000" dirty="0"/>
              <a:t> </a:t>
            </a:r>
            <a:r>
              <a:rPr lang="fa-IR" sz="2000" dirty="0"/>
              <a:t>عایق در برابر رطوبت</a:t>
            </a:r>
          </a:p>
          <a:p>
            <a:pPr algn="r">
              <a:buClr>
                <a:schemeClr val="accent3">
                  <a:lumMod val="60000"/>
                  <a:lumOff val="40000"/>
                </a:schemeClr>
              </a:buClr>
              <a:buFont typeface="Wingdings" pitchFamily="2" charset="2"/>
              <a:buChar char="ü"/>
            </a:pPr>
            <a:r>
              <a:rPr lang="en-US" sz="2000" dirty="0"/>
              <a:t> </a:t>
            </a:r>
            <a:r>
              <a:rPr lang="fa-IR" sz="2000" dirty="0"/>
              <a:t>وزن سبک</a:t>
            </a:r>
          </a:p>
          <a:p>
            <a:pPr algn="r">
              <a:buClr>
                <a:schemeClr val="accent3">
                  <a:lumMod val="60000"/>
                  <a:lumOff val="40000"/>
                </a:schemeClr>
              </a:buClr>
              <a:buFont typeface="Wingdings" pitchFamily="2" charset="2"/>
              <a:buChar char="ü"/>
            </a:pPr>
            <a:r>
              <a:rPr lang="en-US" sz="2000" dirty="0"/>
              <a:t> </a:t>
            </a:r>
            <a:r>
              <a:rPr lang="fa-IR" sz="2000" dirty="0"/>
              <a:t>اتصال خوب</a:t>
            </a:r>
          </a:p>
          <a:p>
            <a:pPr algn="r">
              <a:buClr>
                <a:schemeClr val="accent3">
                  <a:lumMod val="60000"/>
                  <a:lumOff val="40000"/>
                </a:schemeClr>
              </a:buClr>
              <a:buFont typeface="Wingdings" pitchFamily="2" charset="2"/>
              <a:buChar char="ü"/>
            </a:pPr>
            <a:r>
              <a:rPr lang="en-US" sz="2000" dirty="0"/>
              <a:t> </a:t>
            </a:r>
            <a:r>
              <a:rPr lang="fa-IR" sz="2000" dirty="0"/>
              <a:t>حمل و نقل آسان</a:t>
            </a:r>
          </a:p>
          <a:p>
            <a:pPr algn="r">
              <a:buClr>
                <a:schemeClr val="accent3">
                  <a:lumMod val="60000"/>
                  <a:lumOff val="40000"/>
                </a:schemeClr>
              </a:buClr>
              <a:buFont typeface="Wingdings" pitchFamily="2" charset="2"/>
              <a:buChar char="ü"/>
            </a:pPr>
            <a:r>
              <a:rPr lang="en-US" sz="2000" dirty="0"/>
              <a:t> </a:t>
            </a:r>
            <a:r>
              <a:rPr lang="fa-IR" sz="2000" dirty="0"/>
              <a:t>سرعت در نصب</a:t>
            </a:r>
          </a:p>
          <a:p>
            <a:pPr algn="r">
              <a:buClr>
                <a:schemeClr val="accent3">
                  <a:lumMod val="60000"/>
                  <a:lumOff val="40000"/>
                </a:schemeClr>
              </a:buClr>
              <a:buFont typeface="Wingdings" pitchFamily="2" charset="2"/>
              <a:buChar char="ü"/>
            </a:pPr>
            <a:r>
              <a:rPr lang="en-US" sz="2000" dirty="0"/>
              <a:t> </a:t>
            </a:r>
            <a:r>
              <a:rPr lang="fa-IR" sz="2000" dirty="0"/>
              <a:t>قیمت مناسب </a:t>
            </a:r>
          </a:p>
          <a:p>
            <a:pPr algn="r">
              <a:buClr>
                <a:schemeClr val="accent3">
                  <a:lumMod val="60000"/>
                  <a:lumOff val="40000"/>
                </a:schemeClr>
              </a:buClr>
              <a:buFont typeface="Wingdings" pitchFamily="2" charset="2"/>
              <a:buChar char="ü"/>
            </a:pPr>
            <a:r>
              <a:rPr lang="en-US" sz="2000" dirty="0"/>
              <a:t> </a:t>
            </a:r>
            <a:r>
              <a:rPr lang="fa-IR" sz="2000" dirty="0"/>
              <a:t>تحمل بار</a:t>
            </a:r>
            <a:endParaRPr lang="en-US" sz="2000" dirty="0"/>
          </a:p>
          <a:p>
            <a:pPr algn="r">
              <a:buClr>
                <a:schemeClr val="accent3">
                  <a:lumMod val="60000"/>
                  <a:lumOff val="40000"/>
                </a:schemeClr>
              </a:buClr>
              <a:buFont typeface="Wingdings" pitchFamily="2" charset="2"/>
              <a:buChar char="ü"/>
            </a:pPr>
            <a:r>
              <a:rPr lang="en-US" sz="2000" dirty="0"/>
              <a:t>E.P.S </a:t>
            </a:r>
            <a:r>
              <a:rPr lang="fa-IR" sz="2000" dirty="0"/>
              <a:t>چسبندگی</a:t>
            </a:r>
            <a:r>
              <a:rPr lang="en-US" sz="2000" dirty="0"/>
              <a:t>  </a:t>
            </a:r>
          </a:p>
        </p:txBody>
      </p:sp>
      <p:sp>
        <p:nvSpPr>
          <p:cNvPr id="2" name="Title 1"/>
          <p:cNvSpPr>
            <a:spLocks noGrp="1"/>
          </p:cNvSpPr>
          <p:nvPr>
            <p:ph type="title"/>
          </p:nvPr>
        </p:nvSpPr>
        <p:spPr/>
        <p:txBody>
          <a:bodyPr>
            <a:normAutofit/>
          </a:bodyPr>
          <a:lstStyle/>
          <a:p>
            <a:pPr algn="r" rtl="1"/>
            <a:r>
              <a:rPr lang="fa-IR" sz="4400" dirty="0">
                <a:cs typeface="+mn-cs"/>
              </a:rPr>
              <a:t>مزایای ساندویچ پانلها</a:t>
            </a:r>
            <a:endParaRPr lang="en-US" sz="4400" dirty="0">
              <a:cs typeface="+mn-cs"/>
            </a:endParaRPr>
          </a:p>
        </p:txBody>
      </p:sp>
      <p:pic>
        <p:nvPicPr>
          <p:cNvPr id="4" name="Picture 3" descr="Picture9.gif"/>
          <p:cNvPicPr>
            <a:picLocks noChangeAspect="1"/>
          </p:cNvPicPr>
          <p:nvPr/>
        </p:nvPicPr>
        <p:blipFill>
          <a:blip r:embed="rId2"/>
          <a:stretch>
            <a:fillRect/>
          </a:stretch>
        </p:blipFill>
        <p:spPr>
          <a:xfrm>
            <a:off x="928662" y="1571612"/>
            <a:ext cx="1091054" cy="857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Picture10.gif"/>
          <p:cNvPicPr>
            <a:picLocks noChangeAspect="1"/>
          </p:cNvPicPr>
          <p:nvPr/>
        </p:nvPicPr>
        <p:blipFill>
          <a:blip r:embed="rId3"/>
          <a:stretch>
            <a:fillRect/>
          </a:stretch>
        </p:blipFill>
        <p:spPr>
          <a:xfrm>
            <a:off x="2000232" y="2714626"/>
            <a:ext cx="1171575" cy="857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Picture11.gif"/>
          <p:cNvPicPr>
            <a:picLocks noChangeAspect="1"/>
          </p:cNvPicPr>
          <p:nvPr/>
        </p:nvPicPr>
        <p:blipFill>
          <a:blip r:embed="rId4"/>
          <a:stretch>
            <a:fillRect/>
          </a:stretch>
        </p:blipFill>
        <p:spPr>
          <a:xfrm>
            <a:off x="3000364" y="3900497"/>
            <a:ext cx="1143000" cy="885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Picture13.gif"/>
          <p:cNvPicPr>
            <a:picLocks noChangeAspect="1"/>
          </p:cNvPicPr>
          <p:nvPr/>
        </p:nvPicPr>
        <p:blipFill>
          <a:blip r:embed="rId5"/>
          <a:stretch>
            <a:fillRect/>
          </a:stretch>
        </p:blipFill>
        <p:spPr>
          <a:xfrm>
            <a:off x="4071934" y="5091130"/>
            <a:ext cx="11811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Picture22.jpg"/>
          <p:cNvPicPr>
            <a:picLocks noChangeAspect="1"/>
          </p:cNvPicPr>
          <p:nvPr/>
        </p:nvPicPr>
        <p:blipFill>
          <a:blip r:embed="rId6"/>
          <a:stretch>
            <a:fillRect/>
          </a:stretch>
        </p:blipFill>
        <p:spPr>
          <a:xfrm>
            <a:off x="857225" y="4429132"/>
            <a:ext cx="1402816" cy="10181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newsfla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332037"/>
            <a:ext cx="8229600" cy="4525963"/>
          </a:xfrm>
        </p:spPr>
        <p:txBody>
          <a:bodyPr>
            <a:normAutofit/>
          </a:bodyPr>
          <a:lstStyle/>
          <a:p>
            <a:pPr algn="r" rtl="1">
              <a:buNone/>
            </a:pPr>
            <a:r>
              <a:rPr lang="fa-IR" sz="2400" dirty="0"/>
              <a:t>این پانلها تشکیل شده از:</a:t>
            </a:r>
          </a:p>
          <a:p>
            <a:pPr algn="r" rtl="1">
              <a:buNone/>
            </a:pPr>
            <a:r>
              <a:rPr lang="fa-IR" sz="2400" dirty="0">
                <a:solidFill>
                  <a:schemeClr val="accent3">
                    <a:lumMod val="60000"/>
                    <a:lumOff val="40000"/>
                  </a:schemeClr>
                </a:solidFill>
              </a:rPr>
              <a:t>1-</a:t>
            </a:r>
            <a:r>
              <a:rPr lang="en-US" sz="2400" dirty="0">
                <a:solidFill>
                  <a:schemeClr val="accent3">
                    <a:lumMod val="60000"/>
                    <a:lumOff val="40000"/>
                  </a:schemeClr>
                </a:solidFill>
              </a:rPr>
              <a:t> </a:t>
            </a:r>
            <a:r>
              <a:rPr lang="fa-IR" sz="2400" dirty="0"/>
              <a:t>هسته مرکزی که معمولا از پلی استایرن یا پلی اورتان و یا عایق پشم سنگ و به ضخامتهای   5 تا 10 سانتیمتر میباشد. </a:t>
            </a:r>
          </a:p>
          <a:p>
            <a:pPr algn="r" rtl="1">
              <a:buNone/>
            </a:pPr>
            <a:r>
              <a:rPr lang="fa-IR" sz="2400" dirty="0">
                <a:solidFill>
                  <a:schemeClr val="accent3">
                    <a:lumMod val="60000"/>
                    <a:lumOff val="40000"/>
                  </a:schemeClr>
                </a:solidFill>
              </a:rPr>
              <a:t>2-</a:t>
            </a:r>
            <a:r>
              <a:rPr lang="en-US" sz="2400" dirty="0">
                <a:solidFill>
                  <a:schemeClr val="accent3">
                    <a:lumMod val="60000"/>
                    <a:lumOff val="40000"/>
                  </a:schemeClr>
                </a:solidFill>
              </a:rPr>
              <a:t> </a:t>
            </a:r>
            <a:r>
              <a:rPr lang="fa-IR" sz="2400" dirty="0"/>
              <a:t>دو شبکه فولادی از مفتول به ضخامت 3 میلیمتر چشمه های 8 در 8 سانتیمتر و به فاصله 1 تا 2 سانتیمتر از هسته مرکزی قرار دارد. </a:t>
            </a:r>
          </a:p>
          <a:p>
            <a:pPr algn="r" rtl="1">
              <a:buNone/>
            </a:pPr>
            <a:r>
              <a:rPr lang="fa-IR" sz="2400" dirty="0">
                <a:solidFill>
                  <a:schemeClr val="accent3">
                    <a:lumMod val="60000"/>
                    <a:lumOff val="40000"/>
                  </a:schemeClr>
                </a:solidFill>
              </a:rPr>
              <a:t>3-</a:t>
            </a:r>
            <a:r>
              <a:rPr lang="en-US" sz="2400" dirty="0">
                <a:solidFill>
                  <a:schemeClr val="accent3">
                    <a:lumMod val="60000"/>
                    <a:lumOff val="40000"/>
                  </a:schemeClr>
                </a:solidFill>
              </a:rPr>
              <a:t> </a:t>
            </a:r>
            <a:r>
              <a:rPr lang="fa-IR" sz="2400" dirty="0"/>
              <a:t>پس از نصب از دو طرف در نوع دیواری با بتن ریزدانه و یا بتن سبک به ضخامت 3 الی 4 سانتیمتر پوشش می گردد.</a:t>
            </a:r>
            <a:endParaRPr lang="en-US" sz="2400" dirty="0"/>
          </a:p>
        </p:txBody>
      </p:sp>
      <p:sp>
        <p:nvSpPr>
          <p:cNvPr id="2" name="Title 1"/>
          <p:cNvSpPr>
            <a:spLocks noGrp="1"/>
          </p:cNvSpPr>
          <p:nvPr>
            <p:ph type="title"/>
          </p:nvPr>
        </p:nvSpPr>
        <p:spPr>
          <a:xfrm>
            <a:off x="285720" y="285728"/>
            <a:ext cx="8229600" cy="1399032"/>
          </a:xfrm>
        </p:spPr>
        <p:txBody>
          <a:bodyPr>
            <a:normAutofit/>
          </a:bodyPr>
          <a:lstStyle/>
          <a:p>
            <a:pPr algn="r"/>
            <a:r>
              <a:rPr lang="fa-IR" sz="4400" dirty="0">
                <a:cs typeface="+mn-cs"/>
              </a:rPr>
              <a:t>    تری دی پانل ها</a:t>
            </a:r>
            <a:endParaRPr lang="en-US" sz="4400" dirty="0">
              <a:cs typeface="+mn-cs"/>
            </a:endParaRPr>
          </a:p>
        </p:txBody>
      </p:sp>
      <p:pic>
        <p:nvPicPr>
          <p:cNvPr id="6" name="Picture 5" descr="8aun0d0.jpg"/>
          <p:cNvPicPr>
            <a:picLocks noChangeAspect="1"/>
          </p:cNvPicPr>
          <p:nvPr/>
        </p:nvPicPr>
        <p:blipFill>
          <a:blip r:embed="rId2"/>
          <a:stretch>
            <a:fillRect/>
          </a:stretch>
        </p:blipFill>
        <p:spPr>
          <a:xfrm>
            <a:off x="285720" y="214290"/>
            <a:ext cx="3786214" cy="1881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trips dir="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10gl4bk.jpg"/>
          <p:cNvPicPr>
            <a:picLocks noGrp="1" noChangeAspect="1"/>
          </p:cNvPicPr>
          <p:nvPr>
            <p:ph idx="1"/>
          </p:nvPr>
        </p:nvPicPr>
        <p:blipFill>
          <a:blip r:embed="rId2"/>
          <a:stretch>
            <a:fillRect/>
          </a:stretch>
        </p:blipFill>
        <p:spPr>
          <a:xfrm>
            <a:off x="571472" y="1428736"/>
            <a:ext cx="1571636" cy="2095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normAutofit/>
          </a:bodyPr>
          <a:lstStyle/>
          <a:p>
            <a:pPr algn="r"/>
            <a:r>
              <a:rPr lang="fa-IR" sz="4400" dirty="0">
                <a:cs typeface="+mn-cs"/>
              </a:rPr>
              <a:t>تصاویری از تری دی پانلها</a:t>
            </a:r>
            <a:endParaRPr lang="en-US" sz="4400" dirty="0">
              <a:cs typeface="+mn-cs"/>
            </a:endParaRPr>
          </a:p>
        </p:txBody>
      </p:sp>
      <p:pic>
        <p:nvPicPr>
          <p:cNvPr id="11" name="Picture 10" descr="34s31hh.jpg"/>
          <p:cNvPicPr>
            <a:picLocks noChangeAspect="1"/>
          </p:cNvPicPr>
          <p:nvPr/>
        </p:nvPicPr>
        <p:blipFill>
          <a:blip r:embed="rId3"/>
          <a:stretch>
            <a:fillRect/>
          </a:stretch>
        </p:blipFill>
        <p:spPr>
          <a:xfrm>
            <a:off x="3214678" y="1643050"/>
            <a:ext cx="2222501" cy="16668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atsrwn.jpg"/>
          <p:cNvPicPr>
            <a:picLocks noChangeAspect="1"/>
          </p:cNvPicPr>
          <p:nvPr/>
        </p:nvPicPr>
        <p:blipFill>
          <a:blip r:embed="rId4"/>
          <a:stretch>
            <a:fillRect/>
          </a:stretch>
        </p:blipFill>
        <p:spPr>
          <a:xfrm>
            <a:off x="5072066" y="4714884"/>
            <a:ext cx="2214578" cy="16609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ntbv9.jpg"/>
          <p:cNvPicPr>
            <a:picLocks noChangeAspect="1"/>
          </p:cNvPicPr>
          <p:nvPr/>
        </p:nvPicPr>
        <p:blipFill>
          <a:blip r:embed="rId5"/>
          <a:stretch>
            <a:fillRect/>
          </a:stretch>
        </p:blipFill>
        <p:spPr>
          <a:xfrm>
            <a:off x="6429388" y="1785926"/>
            <a:ext cx="1714512" cy="2286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zsprnr.jpg"/>
          <p:cNvPicPr>
            <a:picLocks noChangeAspect="1"/>
          </p:cNvPicPr>
          <p:nvPr/>
        </p:nvPicPr>
        <p:blipFill>
          <a:blip r:embed="rId6"/>
          <a:stretch>
            <a:fillRect/>
          </a:stretch>
        </p:blipFill>
        <p:spPr>
          <a:xfrm>
            <a:off x="2428860" y="3714752"/>
            <a:ext cx="1768090" cy="235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785926"/>
            <a:ext cx="8229600" cy="4525963"/>
          </a:xfrm>
        </p:spPr>
        <p:txBody>
          <a:bodyPr>
            <a:normAutofit/>
          </a:bodyPr>
          <a:lstStyle/>
          <a:p>
            <a:pPr algn="r" rtl="1">
              <a:buNone/>
            </a:pPr>
            <a:endParaRPr lang="fa-IR" sz="2800" dirty="0"/>
          </a:p>
          <a:p>
            <a:pPr algn="r" rtl="1">
              <a:buNone/>
            </a:pPr>
            <a:r>
              <a:rPr lang="fa-IR" sz="2800" dirty="0">
                <a:solidFill>
                  <a:schemeClr val="accent3">
                    <a:lumMod val="60000"/>
                    <a:lumOff val="40000"/>
                  </a:schemeClr>
                </a:solidFill>
              </a:rPr>
              <a:t>1-</a:t>
            </a:r>
            <a:r>
              <a:rPr lang="fa-IR" sz="2800" dirty="0"/>
              <a:t> دیواری باربر</a:t>
            </a:r>
          </a:p>
          <a:p>
            <a:pPr algn="r" rtl="1">
              <a:buNone/>
            </a:pPr>
            <a:r>
              <a:rPr lang="fa-IR" sz="2800" dirty="0">
                <a:solidFill>
                  <a:schemeClr val="accent3">
                    <a:lumMod val="60000"/>
                    <a:lumOff val="40000"/>
                  </a:schemeClr>
                </a:solidFill>
              </a:rPr>
              <a:t>2-</a:t>
            </a:r>
            <a:r>
              <a:rPr lang="fa-IR" sz="2800" dirty="0"/>
              <a:t> دیواری غیر باربر</a:t>
            </a:r>
            <a:endParaRPr lang="en-US" sz="2800" dirty="0"/>
          </a:p>
        </p:txBody>
      </p:sp>
      <p:sp>
        <p:nvSpPr>
          <p:cNvPr id="2" name="Title 1"/>
          <p:cNvSpPr>
            <a:spLocks noGrp="1"/>
          </p:cNvSpPr>
          <p:nvPr>
            <p:ph type="title"/>
          </p:nvPr>
        </p:nvSpPr>
        <p:spPr>
          <a:xfrm>
            <a:off x="500034" y="357166"/>
            <a:ext cx="8229600" cy="1143000"/>
          </a:xfrm>
        </p:spPr>
        <p:txBody>
          <a:bodyPr>
            <a:normAutofit/>
          </a:bodyPr>
          <a:lstStyle/>
          <a:p>
            <a:pPr algn="r"/>
            <a:r>
              <a:rPr lang="en-US" sz="4400" dirty="0">
                <a:cs typeface="+mn-cs"/>
              </a:rPr>
              <a:t>(3D panel)</a:t>
            </a:r>
            <a:r>
              <a:rPr lang="fa-IR" sz="4400" dirty="0">
                <a:cs typeface="+mn-cs"/>
              </a:rPr>
              <a:t>انواع پانل های سه بعدی </a:t>
            </a:r>
            <a:endParaRPr lang="en-US" sz="4400" dirty="0">
              <a:cs typeface="+mn-cs"/>
            </a:endParaRPr>
          </a:p>
        </p:txBody>
      </p:sp>
    </p:spTree>
  </p:cSld>
  <p:clrMapOvr>
    <a:masterClrMapping/>
  </p:clrMapOvr>
  <p:transition>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buClr>
                <a:schemeClr val="accent3">
                  <a:lumMod val="60000"/>
                  <a:lumOff val="40000"/>
                </a:schemeClr>
              </a:buClr>
              <a:buFont typeface="Wingdings" pitchFamily="2" charset="2"/>
              <a:buChar char="ü"/>
            </a:pPr>
            <a:r>
              <a:rPr lang="fa-IR" sz="2400" dirty="0"/>
              <a:t>وزن کم مقاوم در برابر زلزله</a:t>
            </a:r>
          </a:p>
          <a:p>
            <a:pPr algn="r" rtl="1">
              <a:buClr>
                <a:schemeClr val="accent3">
                  <a:lumMod val="60000"/>
                  <a:lumOff val="40000"/>
                </a:schemeClr>
              </a:buClr>
              <a:buFont typeface="Wingdings" pitchFamily="2" charset="2"/>
              <a:buChar char="ü"/>
            </a:pPr>
            <a:r>
              <a:rPr lang="fa-IR" sz="2400" dirty="0"/>
              <a:t>احتیاج به نیروی انسانی کم</a:t>
            </a:r>
          </a:p>
          <a:p>
            <a:pPr algn="r" rtl="1">
              <a:buClr>
                <a:schemeClr val="accent3">
                  <a:lumMod val="60000"/>
                  <a:lumOff val="40000"/>
                </a:schemeClr>
              </a:buClr>
              <a:buFont typeface="Wingdings" pitchFamily="2" charset="2"/>
              <a:buChar char="ü"/>
            </a:pPr>
            <a:r>
              <a:rPr lang="fa-IR" sz="2400" dirty="0"/>
              <a:t>عایق حرارتی و صوتی مناسب </a:t>
            </a:r>
          </a:p>
          <a:p>
            <a:pPr algn="r" rtl="1">
              <a:buClr>
                <a:schemeClr val="accent3">
                  <a:lumMod val="60000"/>
                  <a:lumOff val="40000"/>
                </a:schemeClr>
              </a:buClr>
              <a:buFont typeface="Wingdings" pitchFamily="2" charset="2"/>
              <a:buChar char="ü"/>
            </a:pPr>
            <a:r>
              <a:rPr lang="fa-IR" sz="2400" dirty="0"/>
              <a:t>اتصال خوب </a:t>
            </a:r>
          </a:p>
          <a:p>
            <a:pPr algn="r" rtl="1">
              <a:buClr>
                <a:schemeClr val="accent3">
                  <a:lumMod val="60000"/>
                  <a:lumOff val="40000"/>
                </a:schemeClr>
              </a:buClr>
              <a:buFont typeface="Wingdings" pitchFamily="2" charset="2"/>
              <a:buChar char="ü"/>
            </a:pPr>
            <a:r>
              <a:rPr lang="fa-IR" sz="2400" dirty="0"/>
              <a:t>حمل و نقل آسان</a:t>
            </a:r>
          </a:p>
          <a:p>
            <a:pPr algn="r" rtl="1">
              <a:buClr>
                <a:schemeClr val="accent3">
                  <a:lumMod val="60000"/>
                  <a:lumOff val="40000"/>
                </a:schemeClr>
              </a:buClr>
              <a:buFont typeface="Wingdings" pitchFamily="2" charset="2"/>
              <a:buChar char="ü"/>
            </a:pPr>
            <a:r>
              <a:rPr lang="fa-IR" sz="2400" dirty="0"/>
              <a:t>استحکام و یکپارچگی مطلوب</a:t>
            </a:r>
          </a:p>
          <a:p>
            <a:pPr algn="r" rtl="1">
              <a:buClr>
                <a:schemeClr val="accent3">
                  <a:lumMod val="60000"/>
                  <a:lumOff val="40000"/>
                </a:schemeClr>
              </a:buClr>
              <a:buFont typeface="Wingdings" pitchFamily="2" charset="2"/>
              <a:buChar char="ü"/>
            </a:pPr>
            <a:r>
              <a:rPr lang="fa-IR" sz="2400" dirty="0"/>
              <a:t>سرعت در نصب</a:t>
            </a:r>
          </a:p>
          <a:p>
            <a:pPr algn="r" rtl="1">
              <a:buClr>
                <a:schemeClr val="accent3">
                  <a:lumMod val="60000"/>
                  <a:lumOff val="40000"/>
                </a:schemeClr>
              </a:buClr>
              <a:buFont typeface="Wingdings" pitchFamily="2" charset="2"/>
              <a:buChar char="ü"/>
            </a:pPr>
            <a:r>
              <a:rPr lang="fa-IR" sz="2400" dirty="0"/>
              <a:t>عدم نیاز به نعل درگاه</a:t>
            </a:r>
          </a:p>
          <a:p>
            <a:pPr algn="r" rtl="1">
              <a:buClr>
                <a:schemeClr val="accent3">
                  <a:lumMod val="60000"/>
                  <a:lumOff val="40000"/>
                </a:schemeClr>
              </a:buClr>
              <a:buFont typeface="Wingdings" pitchFamily="2" charset="2"/>
              <a:buChar char="ü"/>
            </a:pPr>
            <a:r>
              <a:rPr lang="fa-IR" sz="2400" dirty="0"/>
              <a:t>ایجاد تسهیلات در لوله کشی تاسیسات</a:t>
            </a:r>
          </a:p>
          <a:p>
            <a:pPr algn="r" rtl="1">
              <a:buClr>
                <a:schemeClr val="accent3">
                  <a:lumMod val="60000"/>
                  <a:lumOff val="40000"/>
                </a:schemeClr>
              </a:buClr>
              <a:buFont typeface="Wingdings" pitchFamily="2" charset="2"/>
              <a:buChar char="ü"/>
            </a:pPr>
            <a:r>
              <a:rPr lang="fa-IR" sz="2400" dirty="0"/>
              <a:t>قیمت بسیار مناسب</a:t>
            </a:r>
          </a:p>
        </p:txBody>
      </p:sp>
      <p:sp>
        <p:nvSpPr>
          <p:cNvPr id="2" name="Title 1"/>
          <p:cNvSpPr>
            <a:spLocks noGrp="1"/>
          </p:cNvSpPr>
          <p:nvPr>
            <p:ph type="title"/>
          </p:nvPr>
        </p:nvSpPr>
        <p:spPr/>
        <p:txBody>
          <a:bodyPr>
            <a:normAutofit/>
          </a:bodyPr>
          <a:lstStyle/>
          <a:p>
            <a:pPr algn="r"/>
            <a:r>
              <a:rPr lang="fa-IR" sz="4400" dirty="0">
                <a:cs typeface="+mn-cs"/>
              </a:rPr>
              <a:t>مزایای تری دی پانل ها</a:t>
            </a:r>
            <a:endParaRPr lang="en-US" sz="4400" dirty="0">
              <a:cs typeface="+mn-cs"/>
            </a:endParaRPr>
          </a:p>
        </p:txBody>
      </p:sp>
    </p:spTree>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85926"/>
            <a:ext cx="8229600" cy="4572000"/>
          </a:xfrm>
        </p:spPr>
        <p:txBody>
          <a:bodyPr>
            <a:normAutofit/>
          </a:bodyPr>
          <a:lstStyle/>
          <a:p>
            <a:pPr algn="r" rtl="1">
              <a:buClr>
                <a:schemeClr val="accent3">
                  <a:lumMod val="60000"/>
                  <a:lumOff val="40000"/>
                </a:schemeClr>
              </a:buClr>
              <a:buSzPct val="95000"/>
              <a:buFont typeface="Lucida Sans Unicode" pitchFamily="34" charset="0"/>
              <a:buChar char="×"/>
            </a:pPr>
            <a:r>
              <a:rPr lang="fa-IR" sz="2400" dirty="0"/>
              <a:t>محدودیت ارتفاع ساختمان و دهانه های سقف</a:t>
            </a:r>
          </a:p>
          <a:p>
            <a:pPr algn="r" rtl="1">
              <a:buClr>
                <a:schemeClr val="accent3">
                  <a:lumMod val="60000"/>
                  <a:lumOff val="40000"/>
                </a:schemeClr>
              </a:buClr>
              <a:buSzPct val="95000"/>
              <a:buFont typeface="Lucida Sans Unicode" pitchFamily="34" charset="0"/>
              <a:buChar char="×"/>
            </a:pPr>
            <a:r>
              <a:rPr lang="fa-IR" sz="2400" dirty="0"/>
              <a:t>ضخامت بالای دیوارهای داخلی در مقایسه با دیگر تیغه های متداول</a:t>
            </a:r>
          </a:p>
          <a:p>
            <a:pPr algn="r" rtl="1">
              <a:buClr>
                <a:schemeClr val="accent3">
                  <a:lumMod val="60000"/>
                  <a:lumOff val="40000"/>
                </a:schemeClr>
              </a:buClr>
              <a:buSzPct val="95000"/>
              <a:buFont typeface="Lucida Sans Unicode" pitchFamily="34" charset="0"/>
              <a:buChar char="×"/>
            </a:pPr>
            <a:r>
              <a:rPr lang="fa-IR" sz="2400" dirty="0"/>
              <a:t>محدودیت ابعاد بازشوها</a:t>
            </a:r>
          </a:p>
          <a:p>
            <a:pPr algn="r" rtl="1">
              <a:buClr>
                <a:schemeClr val="accent3">
                  <a:lumMod val="60000"/>
                  <a:lumOff val="40000"/>
                </a:schemeClr>
              </a:buClr>
              <a:buSzPct val="95000"/>
              <a:buFont typeface="Lucida Sans Unicode" pitchFamily="34" charset="0"/>
              <a:buChar char="×"/>
            </a:pPr>
            <a:r>
              <a:rPr lang="fa-IR" sz="2400" dirty="0"/>
              <a:t>عدم امکان بازیافت مصالح و استفاده مجدد</a:t>
            </a:r>
          </a:p>
          <a:p>
            <a:pPr algn="r" rtl="1">
              <a:buClr>
                <a:schemeClr val="accent3">
                  <a:lumMod val="60000"/>
                  <a:lumOff val="40000"/>
                </a:schemeClr>
              </a:buClr>
              <a:buSzPct val="95000"/>
              <a:buFont typeface="Lucida Sans Unicode" pitchFamily="34" charset="0"/>
              <a:buChar char="×"/>
            </a:pPr>
            <a:r>
              <a:rPr lang="fa-IR" sz="2400" dirty="0"/>
              <a:t>وجود محدودیت های جدی فصلی در اجرا</a:t>
            </a:r>
          </a:p>
          <a:p>
            <a:pPr algn="r" rtl="1">
              <a:buClr>
                <a:schemeClr val="accent3">
                  <a:lumMod val="60000"/>
                  <a:lumOff val="40000"/>
                </a:schemeClr>
              </a:buClr>
              <a:buSzPct val="95000"/>
              <a:buFont typeface="Lucida Sans Unicode" pitchFamily="34" charset="0"/>
              <a:buChar char="×"/>
            </a:pPr>
            <a:r>
              <a:rPr lang="fa-IR" sz="2400" dirty="0"/>
              <a:t>عدم وجود امکان دسترسی به تاسیسات مکانیکی و برقی در حالت اجرای توکار مدارها</a:t>
            </a:r>
          </a:p>
        </p:txBody>
      </p:sp>
      <p:sp>
        <p:nvSpPr>
          <p:cNvPr id="2" name="Title 1"/>
          <p:cNvSpPr>
            <a:spLocks noGrp="1"/>
          </p:cNvSpPr>
          <p:nvPr>
            <p:ph type="title"/>
          </p:nvPr>
        </p:nvSpPr>
        <p:spPr/>
        <p:txBody>
          <a:bodyPr>
            <a:normAutofit/>
          </a:bodyPr>
          <a:lstStyle/>
          <a:p>
            <a:pPr algn="r"/>
            <a:r>
              <a:rPr lang="fa-IR" sz="4400" dirty="0">
                <a:cs typeface="+mn-cs"/>
              </a:rPr>
              <a:t>معایب تری دی پانل ها</a:t>
            </a:r>
            <a:endParaRPr lang="en-US" sz="4400" dirty="0">
              <a:cs typeface="+mn-cs"/>
            </a:endParaRPr>
          </a:p>
        </p:txBody>
      </p:sp>
    </p:spTree>
  </p:cSld>
  <p:clrMapOvr>
    <a:masterClrMapping/>
  </p:clrMapOvr>
  <p:transition>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785926"/>
            <a:ext cx="8229600" cy="4525963"/>
          </a:xfrm>
        </p:spPr>
        <p:txBody>
          <a:bodyPr>
            <a:normAutofit/>
          </a:bodyPr>
          <a:lstStyle/>
          <a:p>
            <a:pPr algn="r" rtl="1">
              <a:buNone/>
            </a:pPr>
            <a:r>
              <a:rPr lang="fa-IR" sz="2800" dirty="0"/>
              <a:t>اتصال دو قطعه پانل</a:t>
            </a:r>
            <a:endParaRPr lang="en-US" sz="2800" dirty="0"/>
          </a:p>
        </p:txBody>
      </p:sp>
      <p:sp>
        <p:nvSpPr>
          <p:cNvPr id="2" name="Title 1"/>
          <p:cNvSpPr>
            <a:spLocks noGrp="1"/>
          </p:cNvSpPr>
          <p:nvPr>
            <p:ph type="title"/>
          </p:nvPr>
        </p:nvSpPr>
        <p:spPr/>
        <p:txBody>
          <a:bodyPr>
            <a:normAutofit/>
          </a:bodyPr>
          <a:lstStyle/>
          <a:p>
            <a:pPr algn="r" rtl="1"/>
            <a:r>
              <a:rPr lang="fa-IR" sz="4400" dirty="0">
                <a:cs typeface="+mn-cs"/>
              </a:rPr>
              <a:t>جزییات اجرایی تری دی پانل ها</a:t>
            </a:r>
            <a:endParaRPr lang="en-US" sz="4400" dirty="0">
              <a:cs typeface="+mn-cs"/>
            </a:endParaRPr>
          </a:p>
        </p:txBody>
      </p:sp>
      <p:pic>
        <p:nvPicPr>
          <p:cNvPr id="4" name="Picture 3" descr="image-ADBC_4A6C0CA6.jpg"/>
          <p:cNvPicPr>
            <a:picLocks noChangeAspect="1"/>
          </p:cNvPicPr>
          <p:nvPr/>
        </p:nvPicPr>
        <p:blipFill>
          <a:blip r:embed="rId2"/>
          <a:stretch>
            <a:fillRect/>
          </a:stretch>
        </p:blipFill>
        <p:spPr>
          <a:xfrm>
            <a:off x="1285852" y="2714620"/>
            <a:ext cx="5536994" cy="3286148"/>
          </a:xfrm>
          <a:prstGeom prst="roundRect">
            <a:avLst>
              <a:gd name="adj" fmla="val 8594"/>
            </a:avLst>
          </a:prstGeom>
          <a:solidFill>
            <a:srgbClr val="FFFFFF">
              <a:shade val="85000"/>
            </a:srgbClr>
          </a:solidFill>
          <a:ln>
            <a:noFill/>
          </a:ln>
          <a:effectLst/>
        </p:spPr>
      </p:pic>
    </p:spTree>
  </p:cSld>
  <p:clrMapOvr>
    <a:masterClrMapping/>
  </p:clrMapOvr>
  <p:transition>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72" y="1071546"/>
            <a:ext cx="8258204" cy="5026072"/>
          </a:xfrm>
        </p:spPr>
        <p:txBody>
          <a:bodyPr>
            <a:normAutofit/>
          </a:bodyPr>
          <a:lstStyle/>
          <a:p>
            <a:pPr algn="r" rtl="1">
              <a:buNone/>
            </a:pPr>
            <a:r>
              <a:rPr lang="fa-IR" sz="2800" dirty="0"/>
              <a:t>اتصال پانل با قاب فلزی پنجره</a:t>
            </a:r>
            <a:endParaRPr lang="en-US" sz="2800" dirty="0"/>
          </a:p>
        </p:txBody>
      </p:sp>
      <p:pic>
        <p:nvPicPr>
          <p:cNvPr id="4" name="Picture 3" descr="image-DA87_4A6C0E42.jpg"/>
          <p:cNvPicPr>
            <a:picLocks noChangeAspect="1"/>
          </p:cNvPicPr>
          <p:nvPr/>
        </p:nvPicPr>
        <p:blipFill>
          <a:blip r:embed="rId2"/>
          <a:stretch>
            <a:fillRect/>
          </a:stretch>
        </p:blipFill>
        <p:spPr>
          <a:xfrm>
            <a:off x="857224" y="2500306"/>
            <a:ext cx="7289736" cy="2982525"/>
          </a:xfrm>
          <a:prstGeom prst="roundRect">
            <a:avLst>
              <a:gd name="adj" fmla="val 8594"/>
            </a:avLst>
          </a:prstGeom>
          <a:solidFill>
            <a:srgbClr val="FFFFFF">
              <a:shade val="85000"/>
            </a:srgbClr>
          </a:solidFill>
          <a:ln>
            <a:noFill/>
          </a:ln>
          <a:effectLst/>
        </p:spPr>
      </p:pic>
    </p:spTree>
  </p:cSld>
  <p:clrMapOvr>
    <a:masterClrMapping/>
  </p:clrMapOvr>
  <p:transition>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928670"/>
            <a:ext cx="8186766" cy="4954634"/>
          </a:xfrm>
        </p:spPr>
        <p:txBody>
          <a:bodyPr>
            <a:normAutofit/>
          </a:bodyPr>
          <a:lstStyle/>
          <a:p>
            <a:pPr algn="r" rtl="1">
              <a:buNone/>
            </a:pPr>
            <a:r>
              <a:rPr lang="fa-IR" sz="2800" dirty="0"/>
              <a:t>اتصال دو پانل دیواری غیر باربر در کنج</a:t>
            </a:r>
          </a:p>
          <a:p>
            <a:pPr algn="r" rtl="1">
              <a:buNone/>
            </a:pPr>
            <a:endParaRPr lang="en-US" sz="2800" dirty="0"/>
          </a:p>
        </p:txBody>
      </p:sp>
      <p:pic>
        <p:nvPicPr>
          <p:cNvPr id="4" name="Picture 3" descr="image-C261_4A6C0E42.jpg"/>
          <p:cNvPicPr>
            <a:picLocks noChangeAspect="1"/>
          </p:cNvPicPr>
          <p:nvPr/>
        </p:nvPicPr>
        <p:blipFill>
          <a:blip r:embed="rId2"/>
          <a:stretch>
            <a:fillRect/>
          </a:stretch>
        </p:blipFill>
        <p:spPr>
          <a:xfrm>
            <a:off x="1884373" y="2285992"/>
            <a:ext cx="5402271" cy="3843790"/>
          </a:xfrm>
          <a:prstGeom prst="roundRect">
            <a:avLst>
              <a:gd name="adj" fmla="val 8594"/>
            </a:avLst>
          </a:prstGeom>
          <a:solidFill>
            <a:srgbClr val="FFFFFF">
              <a:shade val="85000"/>
            </a:srgbClr>
          </a:solidFill>
          <a:ln>
            <a:noFill/>
          </a:ln>
          <a:effectLst/>
        </p:spPr>
      </p:pic>
    </p:spTree>
  </p:cSld>
  <p:clrMapOvr>
    <a:masterClrMapping/>
  </p:clrMapOvr>
  <p:transition>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14612" y="357166"/>
            <a:ext cx="6083717" cy="738664"/>
          </a:xfrm>
          <a:prstGeom prst="rect">
            <a:avLst/>
          </a:prstGeom>
        </p:spPr>
        <p:txBody>
          <a:bodyPr wrap="none">
            <a:spAutoFit/>
          </a:bodyPr>
          <a:lstStyle/>
          <a:p>
            <a:pPr algn="r" rtl="1"/>
            <a:r>
              <a:rPr lang="fa-IR" sz="4200" b="1" dirty="0">
                <a:effectLst>
                  <a:outerShdw blurRad="38100" dist="38100" dir="2700000" algn="tl">
                    <a:srgbClr val="000000">
                      <a:alpha val="43137"/>
                    </a:srgbClr>
                  </a:outerShdw>
                </a:effectLst>
              </a:rPr>
              <a:t>ضخامت دیوارهای بار بر آجری :</a:t>
            </a:r>
            <a:endParaRPr lang="en-US" sz="4200" b="1" dirty="0">
              <a:effectLst>
                <a:outerShdw blurRad="38100" dist="38100" dir="2700000" algn="tl">
                  <a:srgbClr val="000000">
                    <a:alpha val="43137"/>
                  </a:srgbClr>
                </a:outerShdw>
              </a:effectLst>
            </a:endParaRPr>
          </a:p>
        </p:txBody>
      </p:sp>
      <p:sp>
        <p:nvSpPr>
          <p:cNvPr id="200705" name="Rectangle 1"/>
          <p:cNvSpPr>
            <a:spLocks noChangeArrowheads="1"/>
          </p:cNvSpPr>
          <p:nvPr/>
        </p:nvSpPr>
        <p:spPr bwMode="auto">
          <a:xfrm>
            <a:off x="500034" y="1428736"/>
            <a:ext cx="8429684"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400" b="0" i="0" u="none" strike="noStrike" cap="none" normalizeH="0" baseline="0" dirty="0">
                <a:ln>
                  <a:noFill/>
                </a:ln>
                <a:solidFill>
                  <a:schemeClr val="tx2"/>
                </a:solidFill>
                <a:effectLst/>
                <a:latin typeface="Arial" pitchFamily="34" charset="0"/>
                <a:ea typeface="Calibri" pitchFamily="34" charset="0"/>
              </a:rPr>
              <a:t>ضخامت دیوار آجری بر اساس بار وارد بر آن تعیین می شود .</a:t>
            </a:r>
          </a:p>
          <a:p>
            <a:pPr marL="0" marR="0" lvl="0" indent="0" algn="r" defTabSz="914400" rtl="1" eaLnBrk="1" fontAlgn="base" latinLnBrk="0" hangingPunct="1">
              <a:lnSpc>
                <a:spcPct val="150000"/>
              </a:lnSpc>
              <a:spcBef>
                <a:spcPct val="0"/>
              </a:spcBef>
              <a:spcAft>
                <a:spcPct val="0"/>
              </a:spcAft>
              <a:buClrTx/>
              <a:buSzTx/>
              <a:buFontTx/>
              <a:buNone/>
              <a:tabLst/>
            </a:pPr>
            <a:r>
              <a:rPr kumimoji="0" lang="fa-IR" sz="2400" b="0" i="0" u="none" strike="noStrike" cap="none" normalizeH="0" baseline="0" dirty="0">
                <a:ln>
                  <a:noFill/>
                </a:ln>
                <a:solidFill>
                  <a:schemeClr val="tx2"/>
                </a:solidFill>
                <a:effectLst/>
                <a:latin typeface="Arial" pitchFamily="34" charset="0"/>
                <a:ea typeface="Calibri" pitchFamily="34" charset="0"/>
              </a:rPr>
              <a:t>به طور کلی می توان حداقل ضخامت دیوار باربر برای ساختمان یک طبقه ، یک آجر در نظر گرفت اما در صورتی که دیوار باربر، دیوار خارجی ساختمان باشد ، از نظر عایق حرارتی مطلوب نیست و باید ضخامت دیوار خارجی حداقل  1/5 آجر در نظر گرفته شود . بنابراین می توان دیوار 1/5آجره را برای ساختمان دو طبقه و دیوار 2 آجره را برای ساختمان تا چهار طبقه در نظر گرفت . ساختمان</a:t>
            </a:r>
            <a:r>
              <a:rPr kumimoji="0" lang="fa-IR" sz="2400" b="0" i="0" u="none" strike="noStrike" cap="none" normalizeH="0" dirty="0">
                <a:ln>
                  <a:noFill/>
                </a:ln>
                <a:solidFill>
                  <a:schemeClr val="tx2"/>
                </a:solidFill>
                <a:effectLst/>
                <a:latin typeface="Arial" pitchFamily="34" charset="0"/>
                <a:ea typeface="Calibri" pitchFamily="34" charset="0"/>
              </a:rPr>
              <a:t> های بیش از چهار طبقه </a:t>
            </a:r>
            <a:r>
              <a:rPr kumimoji="0" lang="fa-IR" sz="2400" b="0" i="0" u="none" strike="noStrike" cap="none" normalizeH="0" baseline="0" dirty="0">
                <a:ln>
                  <a:noFill/>
                </a:ln>
                <a:solidFill>
                  <a:schemeClr val="tx2"/>
                </a:solidFill>
                <a:effectLst/>
                <a:latin typeface="Arial" pitchFamily="34" charset="0"/>
                <a:ea typeface="Calibri" pitchFamily="34" charset="0"/>
              </a:rPr>
              <a:t>را با دیوارهای باربر آجری نمی سازند چون مقاومت لازم را ندارند و مقرون به صرفه نمی باشد .</a:t>
            </a:r>
            <a:endParaRPr kumimoji="0" lang="fa-IR" sz="2400" b="0" i="0" u="none" strike="noStrike" cap="none" normalizeH="0" baseline="0" dirty="0">
              <a:ln>
                <a:noFill/>
              </a:ln>
              <a:solidFill>
                <a:schemeClr val="tx2"/>
              </a:solidFill>
              <a:effectLst/>
              <a:latin typeface="Arial" pitchFamily="34" charset="0"/>
            </a:endParaRPr>
          </a:p>
        </p:txBody>
      </p:sp>
    </p:spTree>
  </p:cSld>
  <p:clrMapOvr>
    <a:masterClrMapping/>
  </p:clrMapOvr>
  <p:transition>
    <p:cut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928670"/>
            <a:ext cx="8229600" cy="5526138"/>
          </a:xfrm>
        </p:spPr>
        <p:txBody>
          <a:bodyPr>
            <a:normAutofit/>
          </a:bodyPr>
          <a:lstStyle/>
          <a:p>
            <a:pPr algn="r" rtl="1">
              <a:buNone/>
            </a:pPr>
            <a:r>
              <a:rPr lang="fa-IR" sz="2800" dirty="0"/>
              <a:t>نحوه اجرای دست انداز پشت بام</a:t>
            </a:r>
          </a:p>
          <a:p>
            <a:pPr algn="r" rtl="1">
              <a:buNone/>
            </a:pPr>
            <a:endParaRPr lang="en-US" sz="2800" dirty="0"/>
          </a:p>
        </p:txBody>
      </p:sp>
      <p:pic>
        <p:nvPicPr>
          <p:cNvPr id="6" name="Picture 5" descr="image-9415_4A6C0E42.jpg"/>
          <p:cNvPicPr>
            <a:picLocks noChangeAspect="1"/>
          </p:cNvPicPr>
          <p:nvPr/>
        </p:nvPicPr>
        <p:blipFill>
          <a:blip r:embed="rId2"/>
          <a:stretch>
            <a:fillRect/>
          </a:stretch>
        </p:blipFill>
        <p:spPr>
          <a:xfrm>
            <a:off x="2000232" y="1857364"/>
            <a:ext cx="5786478" cy="4321017"/>
          </a:xfrm>
          <a:prstGeom prst="roundRect">
            <a:avLst>
              <a:gd name="adj" fmla="val 8594"/>
            </a:avLst>
          </a:prstGeom>
          <a:solidFill>
            <a:srgbClr val="FFFFFF">
              <a:shade val="85000"/>
            </a:srgbClr>
          </a:solidFill>
          <a:ln>
            <a:noFill/>
          </a:ln>
          <a:effectLst/>
        </p:spPr>
      </p:pic>
    </p:spTree>
  </p:cSld>
  <p:clrMapOvr>
    <a:masterClrMapping/>
  </p:clrMapOvr>
  <p:transition>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000108"/>
            <a:ext cx="8258204" cy="5097510"/>
          </a:xfrm>
        </p:spPr>
        <p:txBody>
          <a:bodyPr>
            <a:normAutofit/>
          </a:bodyPr>
          <a:lstStyle/>
          <a:p>
            <a:pPr algn="r" rtl="1">
              <a:buNone/>
            </a:pPr>
            <a:r>
              <a:rPr lang="fa-IR" sz="2800" dirty="0"/>
              <a:t>نحوه اجرای دیوار غیر باربر در وسط</a:t>
            </a:r>
            <a:endParaRPr lang="en-US" sz="2800" dirty="0"/>
          </a:p>
        </p:txBody>
      </p:sp>
      <p:pic>
        <p:nvPicPr>
          <p:cNvPr id="4" name="Picture 3" descr="image-54E9_4A6C0E42.jpg"/>
          <p:cNvPicPr>
            <a:picLocks noChangeAspect="1"/>
          </p:cNvPicPr>
          <p:nvPr/>
        </p:nvPicPr>
        <p:blipFill>
          <a:blip r:embed="rId2"/>
          <a:stretch>
            <a:fillRect/>
          </a:stretch>
        </p:blipFill>
        <p:spPr>
          <a:xfrm>
            <a:off x="1714480" y="1857364"/>
            <a:ext cx="6403885" cy="4157218"/>
          </a:xfrm>
          <a:prstGeom prst="roundRect">
            <a:avLst>
              <a:gd name="adj" fmla="val 8594"/>
            </a:avLst>
          </a:prstGeom>
          <a:solidFill>
            <a:srgbClr val="FFFFFF">
              <a:shade val="85000"/>
            </a:srgbClr>
          </a:solidFill>
          <a:ln>
            <a:noFill/>
          </a:ln>
          <a:effectLst/>
        </p:spPr>
      </p:pic>
    </p:spTree>
  </p:cSld>
  <p:clrMapOvr>
    <a:masterClrMapping/>
  </p:clrMapOvr>
  <p:transition>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a:buNone/>
            </a:pPr>
            <a:r>
              <a:rPr lang="fa-IR" sz="2200" dirty="0"/>
              <a:t>صفحات روکش دار گچی شامل گچ که بین دو لایه از ورقهای مقوایی مخصوص قرار می گیرد.  </a:t>
            </a:r>
          </a:p>
        </p:txBody>
      </p:sp>
      <p:sp>
        <p:nvSpPr>
          <p:cNvPr id="2" name="Title 1"/>
          <p:cNvSpPr>
            <a:spLocks noGrp="1"/>
          </p:cNvSpPr>
          <p:nvPr>
            <p:ph type="title"/>
          </p:nvPr>
        </p:nvSpPr>
        <p:spPr/>
        <p:txBody>
          <a:bodyPr>
            <a:normAutofit/>
          </a:bodyPr>
          <a:lstStyle/>
          <a:p>
            <a:pPr algn="r" rtl="1"/>
            <a:r>
              <a:rPr lang="fa-IR" sz="4400" dirty="0">
                <a:cs typeface="+mn-cs"/>
              </a:rPr>
              <a:t>پانل های گچی خشک</a:t>
            </a:r>
          </a:p>
        </p:txBody>
      </p:sp>
      <p:pic>
        <p:nvPicPr>
          <p:cNvPr id="4" name="Picture 3" descr="D2.jpg"/>
          <p:cNvPicPr>
            <a:picLocks noChangeAspect="1"/>
          </p:cNvPicPr>
          <p:nvPr/>
        </p:nvPicPr>
        <p:blipFill>
          <a:blip r:embed="rId2"/>
          <a:stretch>
            <a:fillRect/>
          </a:stretch>
        </p:blipFill>
        <p:spPr>
          <a:xfrm>
            <a:off x="1262039" y="2571744"/>
            <a:ext cx="2238391" cy="1678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D21.jpg"/>
          <p:cNvPicPr>
            <a:picLocks noChangeAspect="1"/>
          </p:cNvPicPr>
          <p:nvPr/>
        </p:nvPicPr>
        <p:blipFill>
          <a:blip r:embed="rId3"/>
          <a:stretch>
            <a:fillRect/>
          </a:stretch>
        </p:blipFill>
        <p:spPr>
          <a:xfrm>
            <a:off x="5715008" y="2652694"/>
            <a:ext cx="1785950" cy="200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p_corner.gif"/>
          <p:cNvPicPr>
            <a:picLocks noChangeAspect="1"/>
          </p:cNvPicPr>
          <p:nvPr/>
        </p:nvPicPr>
        <p:blipFill>
          <a:blip r:embed="rId4"/>
          <a:stretch>
            <a:fillRect/>
          </a:stretch>
        </p:blipFill>
        <p:spPr>
          <a:xfrm>
            <a:off x="3496933" y="4572008"/>
            <a:ext cx="1941315" cy="18507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kbat02.jpg"/>
          <p:cNvPicPr>
            <a:picLocks noGrp="1" noChangeAspect="1"/>
          </p:cNvPicPr>
          <p:nvPr>
            <p:ph idx="1"/>
          </p:nvPr>
        </p:nvPicPr>
        <p:blipFill>
          <a:blip r:embed="rId2"/>
          <a:stretch>
            <a:fillRect/>
          </a:stretch>
        </p:blipFill>
        <p:spPr>
          <a:xfrm>
            <a:off x="655900" y="1500174"/>
            <a:ext cx="4058974" cy="17859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normAutofit/>
          </a:bodyPr>
          <a:lstStyle/>
          <a:p>
            <a:pPr algn="r" rtl="1"/>
            <a:r>
              <a:rPr lang="fa-IR" sz="4000" dirty="0">
                <a:cs typeface="+mn-cs"/>
              </a:rPr>
              <a:t>چند نمونه از استفاده های پانلهای گچی</a:t>
            </a:r>
          </a:p>
        </p:txBody>
      </p:sp>
      <p:pic>
        <p:nvPicPr>
          <p:cNvPr id="5" name="Picture 4" descr="eskan01.jpg"/>
          <p:cNvPicPr>
            <a:picLocks noChangeAspect="1"/>
          </p:cNvPicPr>
          <p:nvPr/>
        </p:nvPicPr>
        <p:blipFill>
          <a:blip r:embed="rId3"/>
          <a:stretch>
            <a:fillRect/>
          </a:stretch>
        </p:blipFill>
        <p:spPr>
          <a:xfrm>
            <a:off x="6072198" y="1535225"/>
            <a:ext cx="1857388" cy="2481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navab01.jpg"/>
          <p:cNvPicPr>
            <a:picLocks noChangeAspect="1"/>
          </p:cNvPicPr>
          <p:nvPr/>
        </p:nvPicPr>
        <p:blipFill>
          <a:blip r:embed="rId4"/>
          <a:stretch>
            <a:fillRect/>
          </a:stretch>
        </p:blipFill>
        <p:spPr>
          <a:xfrm>
            <a:off x="4549610" y="4429133"/>
            <a:ext cx="2665596" cy="17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qarb01.jpg"/>
          <p:cNvPicPr>
            <a:picLocks noChangeAspect="1"/>
          </p:cNvPicPr>
          <p:nvPr/>
        </p:nvPicPr>
        <p:blipFill>
          <a:blip r:embed="rId5"/>
          <a:stretch>
            <a:fillRect/>
          </a:stretch>
        </p:blipFill>
        <p:spPr>
          <a:xfrm>
            <a:off x="1643042" y="3596452"/>
            <a:ext cx="1928826" cy="2561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buClr>
                <a:schemeClr val="accent3">
                  <a:lumMod val="60000"/>
                  <a:lumOff val="40000"/>
                </a:schemeClr>
              </a:buClr>
              <a:buFont typeface="Wingdings" pitchFamily="2" charset="2"/>
              <a:buChar char="ü"/>
            </a:pPr>
            <a:r>
              <a:rPr lang="fa-IR" sz="2200" dirty="0"/>
              <a:t>مقاومت در مقابل آتش سوزی</a:t>
            </a:r>
          </a:p>
          <a:p>
            <a:pPr algn="r" rtl="1">
              <a:buClr>
                <a:schemeClr val="accent3">
                  <a:lumMod val="60000"/>
                  <a:lumOff val="40000"/>
                </a:schemeClr>
              </a:buClr>
              <a:buFont typeface="Wingdings" pitchFamily="2" charset="2"/>
              <a:buChar char="ü"/>
            </a:pPr>
            <a:r>
              <a:rPr lang="fa-IR" sz="2200" dirty="0"/>
              <a:t>کنترل صدا</a:t>
            </a:r>
          </a:p>
          <a:p>
            <a:pPr algn="r" rtl="1">
              <a:buClr>
                <a:schemeClr val="accent3">
                  <a:lumMod val="60000"/>
                  <a:lumOff val="40000"/>
                </a:schemeClr>
              </a:buClr>
              <a:buFont typeface="Wingdings" pitchFamily="2" charset="2"/>
              <a:buChar char="ü"/>
            </a:pPr>
            <a:r>
              <a:rPr lang="fa-IR" sz="2200" dirty="0"/>
              <a:t>دوام</a:t>
            </a:r>
          </a:p>
          <a:p>
            <a:pPr algn="r" rtl="1">
              <a:buClr>
                <a:schemeClr val="accent3">
                  <a:lumMod val="60000"/>
                  <a:lumOff val="40000"/>
                </a:schemeClr>
              </a:buClr>
              <a:buFont typeface="Wingdings" pitchFamily="2" charset="2"/>
              <a:buChar char="ü"/>
            </a:pPr>
            <a:r>
              <a:rPr lang="fa-IR" sz="2200" dirty="0"/>
              <a:t>ساختار خشک</a:t>
            </a:r>
          </a:p>
          <a:p>
            <a:pPr algn="r" rtl="1">
              <a:buClr>
                <a:schemeClr val="accent3">
                  <a:lumMod val="60000"/>
                  <a:lumOff val="40000"/>
                </a:schemeClr>
              </a:buClr>
              <a:buFont typeface="Wingdings" pitchFamily="2" charset="2"/>
              <a:buChar char="ü"/>
            </a:pPr>
            <a:r>
              <a:rPr lang="fa-IR" sz="2200" dirty="0"/>
              <a:t>وزن سبک</a:t>
            </a:r>
          </a:p>
          <a:p>
            <a:pPr algn="r" rtl="1">
              <a:buClr>
                <a:schemeClr val="accent3">
                  <a:lumMod val="60000"/>
                  <a:lumOff val="40000"/>
                </a:schemeClr>
              </a:buClr>
              <a:buFont typeface="Wingdings" pitchFamily="2" charset="2"/>
              <a:buChar char="ü"/>
            </a:pPr>
            <a:r>
              <a:rPr lang="fa-IR" sz="2200" dirty="0"/>
              <a:t>هزینه بسیار کم در نصب</a:t>
            </a:r>
          </a:p>
          <a:p>
            <a:pPr algn="r" rtl="1">
              <a:buClr>
                <a:schemeClr val="accent3">
                  <a:lumMod val="60000"/>
                  <a:lumOff val="40000"/>
                </a:schemeClr>
              </a:buClr>
              <a:buFont typeface="Wingdings" pitchFamily="2" charset="2"/>
              <a:buChar char="ü"/>
            </a:pPr>
            <a:r>
              <a:rPr lang="fa-IR" sz="2200" dirty="0"/>
              <a:t>سرعت در اجرا</a:t>
            </a:r>
          </a:p>
          <a:p>
            <a:pPr algn="r" rtl="1">
              <a:buClr>
                <a:schemeClr val="accent3">
                  <a:lumMod val="60000"/>
                  <a:lumOff val="40000"/>
                </a:schemeClr>
              </a:buClr>
              <a:buFont typeface="Wingdings" pitchFamily="2" charset="2"/>
              <a:buChar char="ü"/>
            </a:pPr>
            <a:r>
              <a:rPr lang="fa-IR" sz="2200" dirty="0"/>
              <a:t>سادگی در پوشش نهایی</a:t>
            </a:r>
          </a:p>
          <a:p>
            <a:pPr algn="r" rtl="1">
              <a:buClr>
                <a:schemeClr val="accent3">
                  <a:lumMod val="60000"/>
                  <a:lumOff val="40000"/>
                </a:schemeClr>
              </a:buClr>
              <a:buFont typeface="Wingdings" pitchFamily="2" charset="2"/>
              <a:buChar char="ü"/>
            </a:pPr>
            <a:r>
              <a:rPr lang="fa-IR" sz="2200" dirty="0"/>
              <a:t>گستردگی استفاده</a:t>
            </a:r>
          </a:p>
        </p:txBody>
      </p:sp>
      <p:sp>
        <p:nvSpPr>
          <p:cNvPr id="2" name="Title 1"/>
          <p:cNvSpPr>
            <a:spLocks noGrp="1"/>
          </p:cNvSpPr>
          <p:nvPr>
            <p:ph type="title"/>
          </p:nvPr>
        </p:nvSpPr>
        <p:spPr/>
        <p:txBody>
          <a:bodyPr>
            <a:normAutofit/>
          </a:bodyPr>
          <a:lstStyle/>
          <a:p>
            <a:pPr algn="r" rtl="1"/>
            <a:r>
              <a:rPr lang="fa-IR" sz="4400" dirty="0">
                <a:cs typeface="+mn-cs"/>
              </a:rPr>
              <a:t>محاسن پانلهای گچی</a:t>
            </a:r>
          </a:p>
        </p:txBody>
      </p:sp>
    </p:spTree>
  </p:cSld>
  <p:clrMapOvr>
    <a:masterClrMapping/>
  </p:clrMapOvr>
  <p:transition>
    <p:newsfla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928802"/>
            <a:ext cx="8229600" cy="4525963"/>
          </a:xfrm>
        </p:spPr>
        <p:txBody>
          <a:bodyPr>
            <a:normAutofit/>
          </a:bodyPr>
          <a:lstStyle/>
          <a:p>
            <a:pPr algn="r" rtl="1">
              <a:buClr>
                <a:schemeClr val="accent3">
                  <a:lumMod val="60000"/>
                  <a:lumOff val="40000"/>
                </a:schemeClr>
              </a:buClr>
              <a:buSzPct val="95000"/>
              <a:buFont typeface="Lucida Sans Unicode" pitchFamily="34" charset="0"/>
              <a:buChar char="×"/>
            </a:pPr>
            <a:r>
              <a:rPr lang="fa-IR" sz="2400" dirty="0"/>
              <a:t>  نیروی باد یا زلزله باعث ترک و خردشدگی در دیوارهای جدا </a:t>
            </a:r>
          </a:p>
          <a:p>
            <a:pPr algn="r" rtl="1">
              <a:buNone/>
            </a:pPr>
            <a:r>
              <a:rPr lang="fa-IR" sz="2400" dirty="0"/>
              <a:t>     کننده نزدیک ستونها، کفها و سازه سقف می شود .</a:t>
            </a:r>
          </a:p>
          <a:p>
            <a:pPr algn="r" rtl="1">
              <a:buNone/>
            </a:pPr>
            <a:endParaRPr lang="fa-IR" sz="2400" dirty="0"/>
          </a:p>
          <a:p>
            <a:pPr algn="r" rtl="1">
              <a:buClr>
                <a:schemeClr val="accent3">
                  <a:lumMod val="60000"/>
                  <a:lumOff val="40000"/>
                </a:schemeClr>
              </a:buClr>
              <a:buSzPct val="95000"/>
              <a:buFont typeface="Lucida Sans Unicode" pitchFamily="34" charset="0"/>
              <a:buChar char="×"/>
            </a:pPr>
            <a:r>
              <a:rPr lang="fa-IR" sz="2400" dirty="0"/>
              <a:t>  پانل های گچی مقاومت کافی در برابر رطوبت بعنوان یک پایه برای نصب        سرامیک یا کاشی را ندارند .</a:t>
            </a:r>
          </a:p>
          <a:p>
            <a:pPr algn="r" rtl="1">
              <a:buNone/>
            </a:pPr>
            <a:endParaRPr lang="fa-IR" sz="2400" dirty="0"/>
          </a:p>
          <a:p>
            <a:pPr algn="r" rtl="1">
              <a:buClr>
                <a:schemeClr val="accent3">
                  <a:lumMod val="60000"/>
                  <a:lumOff val="40000"/>
                </a:schemeClr>
              </a:buClr>
              <a:buSzPct val="95000"/>
              <a:buFont typeface="Lucida Sans Unicode" pitchFamily="34" charset="0"/>
              <a:buChar char="×"/>
            </a:pPr>
            <a:r>
              <a:rPr lang="fa-IR" sz="2400" dirty="0"/>
              <a:t>  مشکلاتی ناشی از نصب نامناسب </a:t>
            </a:r>
          </a:p>
        </p:txBody>
      </p:sp>
      <p:sp>
        <p:nvSpPr>
          <p:cNvPr id="2" name="Title 1"/>
          <p:cNvSpPr>
            <a:spLocks noGrp="1"/>
          </p:cNvSpPr>
          <p:nvPr>
            <p:ph type="title"/>
          </p:nvPr>
        </p:nvSpPr>
        <p:spPr/>
        <p:txBody>
          <a:bodyPr>
            <a:normAutofit/>
          </a:bodyPr>
          <a:lstStyle/>
          <a:p>
            <a:pPr algn="r" rtl="1"/>
            <a:r>
              <a:rPr lang="fa-IR" sz="4400" dirty="0">
                <a:cs typeface="+mn-cs"/>
              </a:rPr>
              <a:t>معایب پانل های گچی</a:t>
            </a:r>
          </a:p>
        </p:txBody>
      </p:sp>
    </p:spTree>
  </p:cSld>
  <p:clrMapOvr>
    <a:masterClrMapping/>
  </p:clrMapOvr>
  <p:transition>
    <p:newsflash/>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walls_teaser_big_complete.jpg"/>
          <p:cNvPicPr>
            <a:picLocks noGrp="1" noChangeAspect="1"/>
          </p:cNvPicPr>
          <p:nvPr>
            <p:ph idx="1"/>
          </p:nvPr>
        </p:nvPicPr>
        <p:blipFill>
          <a:blip r:embed="rId2"/>
          <a:stretch>
            <a:fillRect/>
          </a:stretch>
        </p:blipFill>
        <p:spPr>
          <a:xfrm>
            <a:off x="1357290" y="1626772"/>
            <a:ext cx="6650531" cy="4380328"/>
          </a:xfrm>
          <a:prstGeom prst="roundRect">
            <a:avLst>
              <a:gd name="adj" fmla="val 8594"/>
            </a:avLst>
          </a:prstGeom>
          <a:solidFill>
            <a:srgbClr val="FFFFFF">
              <a:shade val="85000"/>
            </a:srgbClr>
          </a:solidFill>
          <a:ln>
            <a:noFill/>
          </a:ln>
          <a:effectLst/>
        </p:spPr>
      </p:pic>
      <p:sp>
        <p:nvSpPr>
          <p:cNvPr id="2" name="Title 1"/>
          <p:cNvSpPr>
            <a:spLocks noGrp="1"/>
          </p:cNvSpPr>
          <p:nvPr>
            <p:ph type="title"/>
          </p:nvPr>
        </p:nvSpPr>
        <p:spPr/>
        <p:txBody>
          <a:bodyPr>
            <a:normAutofit/>
          </a:bodyPr>
          <a:lstStyle/>
          <a:p>
            <a:pPr algn="r"/>
            <a:r>
              <a:rPr lang="fa-IR" sz="4000" dirty="0">
                <a:cs typeface="+mn-cs"/>
              </a:rPr>
              <a:t>لبه های پانل های گچی ایجاد شده در کارخانه</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2000240"/>
            <a:ext cx="8229600" cy="4525963"/>
          </a:xfrm>
        </p:spPr>
        <p:txBody>
          <a:bodyPr>
            <a:normAutofit/>
          </a:bodyPr>
          <a:lstStyle/>
          <a:p>
            <a:pPr algn="r">
              <a:lnSpc>
                <a:spcPct val="150000"/>
              </a:lnSpc>
              <a:buNone/>
            </a:pPr>
            <a:r>
              <a:rPr lang="en-US" sz="2200" dirty="0"/>
              <a:t>RG  </a:t>
            </a:r>
            <a:r>
              <a:rPr lang="fa-IR" sz="2200" dirty="0"/>
              <a:t>1- معمولی </a:t>
            </a:r>
          </a:p>
          <a:p>
            <a:pPr algn="r">
              <a:lnSpc>
                <a:spcPct val="150000"/>
              </a:lnSpc>
              <a:buNone/>
            </a:pPr>
            <a:r>
              <a:rPr lang="en-US" sz="2200" dirty="0"/>
              <a:t>MR</a:t>
            </a:r>
            <a:r>
              <a:rPr lang="fa-IR" sz="2200" dirty="0"/>
              <a:t> </a:t>
            </a:r>
            <a:r>
              <a:rPr lang="en-US" sz="2200" dirty="0"/>
              <a:t> </a:t>
            </a:r>
            <a:r>
              <a:rPr lang="fa-IR" sz="2200" dirty="0"/>
              <a:t>2- مقاوم در برابر رطوبت</a:t>
            </a:r>
          </a:p>
          <a:p>
            <a:pPr algn="r">
              <a:lnSpc>
                <a:spcPct val="150000"/>
              </a:lnSpc>
              <a:buNone/>
            </a:pPr>
            <a:r>
              <a:rPr lang="en-US" sz="2200" dirty="0"/>
              <a:t> FR   </a:t>
            </a:r>
            <a:r>
              <a:rPr lang="fa-IR" sz="2200" dirty="0"/>
              <a:t>3- مقاوم در برابر حریق </a:t>
            </a:r>
          </a:p>
          <a:p>
            <a:pPr algn="r">
              <a:lnSpc>
                <a:spcPct val="150000"/>
              </a:lnSpc>
              <a:buNone/>
            </a:pPr>
            <a:r>
              <a:rPr lang="en-US" sz="2200" dirty="0"/>
              <a:t>FM </a:t>
            </a:r>
            <a:r>
              <a:rPr lang="fa-IR" sz="2200" dirty="0"/>
              <a:t>4- مقاوم در برابر حریق و رطوبت </a:t>
            </a:r>
            <a:endParaRPr lang="en-US" sz="2200" dirty="0"/>
          </a:p>
        </p:txBody>
      </p:sp>
      <p:sp>
        <p:nvSpPr>
          <p:cNvPr id="2" name="Title 1"/>
          <p:cNvSpPr>
            <a:spLocks noGrp="1"/>
          </p:cNvSpPr>
          <p:nvPr>
            <p:ph type="title"/>
          </p:nvPr>
        </p:nvSpPr>
        <p:spPr/>
        <p:txBody>
          <a:bodyPr>
            <a:normAutofit/>
          </a:bodyPr>
          <a:lstStyle/>
          <a:p>
            <a:pPr algn="r" rtl="1"/>
            <a:r>
              <a:rPr lang="fa-IR" sz="4400" dirty="0">
                <a:cs typeface="+mn-cs"/>
              </a:rPr>
              <a:t>انواع پانلهای گچی</a:t>
            </a:r>
          </a:p>
        </p:txBody>
      </p:sp>
    </p:spTree>
  </p:cSld>
  <p:clrMapOvr>
    <a:masterClrMapping/>
  </p:clrMapOvr>
  <p:transition>
    <p:newsflash/>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all.gif"/>
          <p:cNvPicPr>
            <a:picLocks noGrp="1" noChangeAspect="1"/>
          </p:cNvPicPr>
          <p:nvPr>
            <p:ph idx="1"/>
          </p:nvPr>
        </p:nvPicPr>
        <p:blipFill>
          <a:blip r:embed="rId2"/>
          <a:stretch>
            <a:fillRect/>
          </a:stretch>
        </p:blipFill>
        <p:spPr>
          <a:xfrm>
            <a:off x="1000100" y="1857364"/>
            <a:ext cx="1428750" cy="142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descr="wall%20(1).gif"/>
          <p:cNvPicPr>
            <a:picLocks noChangeAspect="1"/>
          </p:cNvPicPr>
          <p:nvPr/>
        </p:nvPicPr>
        <p:blipFill>
          <a:blip r:embed="rId3"/>
          <a:stretch>
            <a:fillRect/>
          </a:stretch>
        </p:blipFill>
        <p:spPr>
          <a:xfrm>
            <a:off x="1000100" y="214290"/>
            <a:ext cx="1428750" cy="142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descr="wall%20(2).gif"/>
          <p:cNvPicPr>
            <a:picLocks noChangeAspect="1"/>
          </p:cNvPicPr>
          <p:nvPr/>
        </p:nvPicPr>
        <p:blipFill>
          <a:blip r:embed="rId4"/>
          <a:stretch>
            <a:fillRect/>
          </a:stretch>
        </p:blipFill>
        <p:spPr>
          <a:xfrm>
            <a:off x="1000100" y="3571876"/>
            <a:ext cx="1428750" cy="142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descr="wall%20(3).gif"/>
          <p:cNvPicPr>
            <a:picLocks noChangeAspect="1"/>
          </p:cNvPicPr>
          <p:nvPr/>
        </p:nvPicPr>
        <p:blipFill>
          <a:blip r:embed="rId5"/>
          <a:stretch>
            <a:fillRect/>
          </a:stretch>
        </p:blipFill>
        <p:spPr>
          <a:xfrm>
            <a:off x="2857488" y="1357298"/>
            <a:ext cx="1428750" cy="142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wall%20(4).gif"/>
          <p:cNvPicPr>
            <a:picLocks noChangeAspect="1"/>
          </p:cNvPicPr>
          <p:nvPr/>
        </p:nvPicPr>
        <p:blipFill>
          <a:blip r:embed="rId6"/>
          <a:stretch>
            <a:fillRect/>
          </a:stretch>
        </p:blipFill>
        <p:spPr>
          <a:xfrm>
            <a:off x="2857488" y="3071810"/>
            <a:ext cx="1428750" cy="142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descr="wall%20(5).gif"/>
          <p:cNvPicPr>
            <a:picLocks noChangeAspect="1"/>
          </p:cNvPicPr>
          <p:nvPr/>
        </p:nvPicPr>
        <p:blipFill>
          <a:blip r:embed="rId7"/>
          <a:stretch>
            <a:fillRect/>
          </a:stretch>
        </p:blipFill>
        <p:spPr>
          <a:xfrm>
            <a:off x="2857488" y="4786322"/>
            <a:ext cx="1428750" cy="142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descr="wall%20(7).gif"/>
          <p:cNvPicPr>
            <a:picLocks noChangeAspect="1"/>
          </p:cNvPicPr>
          <p:nvPr/>
        </p:nvPicPr>
        <p:blipFill>
          <a:blip r:embed="rId8"/>
          <a:stretch>
            <a:fillRect/>
          </a:stretch>
        </p:blipFill>
        <p:spPr>
          <a:xfrm>
            <a:off x="4714876" y="2000240"/>
            <a:ext cx="1428750" cy="142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descr="wall%20(8).gif"/>
          <p:cNvPicPr>
            <a:picLocks noChangeAspect="1"/>
          </p:cNvPicPr>
          <p:nvPr/>
        </p:nvPicPr>
        <p:blipFill>
          <a:blip r:embed="rId9"/>
          <a:stretch>
            <a:fillRect/>
          </a:stretch>
        </p:blipFill>
        <p:spPr>
          <a:xfrm>
            <a:off x="6643702" y="1428736"/>
            <a:ext cx="1428750" cy="142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descr="wall%20(9).gif"/>
          <p:cNvPicPr>
            <a:picLocks noChangeAspect="1"/>
          </p:cNvPicPr>
          <p:nvPr/>
        </p:nvPicPr>
        <p:blipFill>
          <a:blip r:embed="rId10"/>
          <a:stretch>
            <a:fillRect/>
          </a:stretch>
        </p:blipFill>
        <p:spPr>
          <a:xfrm>
            <a:off x="6572264" y="3286124"/>
            <a:ext cx="1428750" cy="142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4" descr="wall%20(10).gif"/>
          <p:cNvPicPr>
            <a:picLocks noChangeAspect="1"/>
          </p:cNvPicPr>
          <p:nvPr/>
        </p:nvPicPr>
        <p:blipFill>
          <a:blip r:embed="rId11"/>
          <a:stretch>
            <a:fillRect/>
          </a:stretch>
        </p:blipFill>
        <p:spPr>
          <a:xfrm>
            <a:off x="6572264" y="5143512"/>
            <a:ext cx="1428750" cy="142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descr="wall%20(11).gif"/>
          <p:cNvPicPr>
            <a:picLocks noChangeAspect="1"/>
          </p:cNvPicPr>
          <p:nvPr/>
        </p:nvPicPr>
        <p:blipFill>
          <a:blip r:embed="rId12"/>
          <a:stretch>
            <a:fillRect/>
          </a:stretch>
        </p:blipFill>
        <p:spPr>
          <a:xfrm>
            <a:off x="4714876" y="3857628"/>
            <a:ext cx="1428750" cy="142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p:cNvSpPr>
            <a:spLocks noGrp="1"/>
          </p:cNvSpPr>
          <p:nvPr>
            <p:ph type="title"/>
          </p:nvPr>
        </p:nvSpPr>
        <p:spPr>
          <a:xfrm>
            <a:off x="0" y="274638"/>
            <a:ext cx="8229600" cy="1143000"/>
          </a:xfrm>
        </p:spPr>
        <p:txBody>
          <a:bodyPr vert="horz" anchor="ctr">
            <a:normAutofit/>
          </a:bodyPr>
          <a:lstStyle/>
          <a:p>
            <a:pPr algn="r"/>
            <a:r>
              <a:rPr lang="fa-IR" dirty="0"/>
              <a:t>جزییات نصب پانل های گچی</a:t>
            </a:r>
          </a:p>
        </p:txBody>
      </p:sp>
    </p:spTree>
  </p:cSld>
  <p:clrMapOvr>
    <a:masterClrMapping/>
  </p:clrMapOvr>
  <p:transition>
    <p:newsflash/>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0702_DrywallTips_002_sz2.jpg"/>
          <p:cNvPicPr>
            <a:picLocks noGrp="1" noChangeAspect="1"/>
          </p:cNvPicPr>
          <p:nvPr>
            <p:ph idx="1"/>
          </p:nvPr>
        </p:nvPicPr>
        <p:blipFill>
          <a:blip r:embed="rId2"/>
          <a:stretch>
            <a:fillRect/>
          </a:stretch>
        </p:blipFill>
        <p:spPr>
          <a:xfrm>
            <a:off x="-5129424" y="1500174"/>
            <a:ext cx="5129424" cy="4525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2028804" y="142852"/>
            <a:ext cx="7115196" cy="1143000"/>
          </a:xfrm>
        </p:spPr>
        <p:txBody>
          <a:bodyPr/>
          <a:lstStyle/>
          <a:p>
            <a:r>
              <a:rPr lang="fa-IR" dirty="0"/>
              <a:t>نمونه ای از اجرای پانل گچی </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6371 0.00346 L 0.75677 -0.00694 " pathEditMode="relative" rAng="0" ptsTypes="AA">
                                      <p:cBhvr>
                                        <p:cTn id="6" dur="2000" fill="hold"/>
                                        <p:tgtEl>
                                          <p:spTgt spid="4"/>
                                        </p:tgtEl>
                                        <p:attrNameLst>
                                          <p:attrName>ppt_x</p:attrName>
                                          <p:attrName>ppt_y</p:attrName>
                                        </p:attrNameLst>
                                      </p:cBhvr>
                                      <p:rCtr x="34700" y="-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12802" y="357166"/>
            <a:ext cx="3813865" cy="738664"/>
          </a:xfrm>
          <a:prstGeom prst="rect">
            <a:avLst/>
          </a:prstGeom>
        </p:spPr>
        <p:txBody>
          <a:bodyPr wrap="none">
            <a:spAutoFit/>
          </a:bodyPr>
          <a:lstStyle/>
          <a:p>
            <a:pPr algn="r" rtl="1"/>
            <a:r>
              <a:rPr lang="fa-IR" sz="4200" b="1" dirty="0">
                <a:effectLst>
                  <a:outerShdw blurRad="38100" dist="38100" dir="2700000" algn="tl">
                    <a:srgbClr val="000000">
                      <a:alpha val="43137"/>
                    </a:srgbClr>
                  </a:outerShdw>
                </a:effectLst>
              </a:rPr>
              <a:t>ارتفاع دیوار آجری :</a:t>
            </a:r>
            <a:endParaRPr lang="en-US" sz="4200" b="1" dirty="0">
              <a:effectLst>
                <a:outerShdw blurRad="38100" dist="38100" dir="2700000" algn="tl">
                  <a:srgbClr val="000000">
                    <a:alpha val="43137"/>
                  </a:srgbClr>
                </a:outerShdw>
              </a:effectLst>
            </a:endParaRPr>
          </a:p>
        </p:txBody>
      </p:sp>
      <p:sp>
        <p:nvSpPr>
          <p:cNvPr id="202753" name="Rectangle 1"/>
          <p:cNvSpPr>
            <a:spLocks noChangeArrowheads="1"/>
          </p:cNvSpPr>
          <p:nvPr/>
        </p:nvSpPr>
        <p:spPr bwMode="auto">
          <a:xfrm>
            <a:off x="928662" y="1500174"/>
            <a:ext cx="7786742" cy="4455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rtl="1" fontAlgn="base">
              <a:lnSpc>
                <a:spcPct val="150000"/>
              </a:lnSpc>
              <a:spcBef>
                <a:spcPct val="0"/>
              </a:spcBef>
              <a:spcAft>
                <a:spcPct val="0"/>
              </a:spcAft>
            </a:pPr>
            <a:r>
              <a:rPr kumimoji="0" lang="fa-IR" sz="2400" b="0" i="0" u="none" strike="noStrike" cap="none" normalizeH="0" baseline="0" dirty="0">
                <a:ln>
                  <a:noFill/>
                </a:ln>
                <a:solidFill>
                  <a:schemeClr val="tx2"/>
                </a:solidFill>
                <a:effectLst/>
                <a:latin typeface="Arial" pitchFamily="34" charset="0"/>
                <a:ea typeface="Calibri" pitchFamily="34" charset="0"/>
              </a:rPr>
              <a:t>ارتفاع دیوار آجری عبارت است از فاصله ی عمودی بین کف تا زیر سقف هر طبقه </a:t>
            </a:r>
            <a:r>
              <a:rPr lang="fa-IR" sz="2400" dirty="0">
                <a:solidFill>
                  <a:schemeClr val="tx2"/>
                </a:solidFill>
                <a:latin typeface="Arial" pitchFamily="34" charset="0"/>
                <a:ea typeface="Calibri" pitchFamily="34" charset="0"/>
              </a:rPr>
              <a:t>، </a:t>
            </a:r>
            <a:r>
              <a:rPr kumimoji="0" lang="fa-IR" sz="2400" b="0" i="0" u="none" strike="noStrike" cap="none" normalizeH="0" baseline="0" dirty="0">
                <a:ln>
                  <a:noFill/>
                </a:ln>
                <a:solidFill>
                  <a:schemeClr val="tx2"/>
                </a:solidFill>
                <a:effectLst/>
                <a:latin typeface="Arial" pitchFamily="34" charset="0"/>
                <a:ea typeface="Calibri" pitchFamily="34" charset="0"/>
              </a:rPr>
              <a:t>که به آن طول آزاد دیوار هم گفته می شود .</a:t>
            </a:r>
          </a:p>
          <a:p>
            <a:pPr lvl="0" algn="r" rtl="1" fontAlgn="base">
              <a:lnSpc>
                <a:spcPct val="150000"/>
              </a:lnSpc>
              <a:spcBef>
                <a:spcPct val="0"/>
              </a:spcBef>
              <a:spcAft>
                <a:spcPct val="0"/>
              </a:spcAft>
            </a:pPr>
            <a:r>
              <a:rPr kumimoji="0" lang="fa-IR" sz="2400" b="0" i="0" u="none" strike="noStrike" cap="none" normalizeH="0" baseline="0" dirty="0">
                <a:ln>
                  <a:noFill/>
                </a:ln>
                <a:solidFill>
                  <a:schemeClr val="tx2"/>
                </a:solidFill>
                <a:effectLst/>
                <a:latin typeface="Arial" pitchFamily="34" charset="0"/>
                <a:ea typeface="Calibri" pitchFamily="34" charset="0"/>
              </a:rPr>
              <a:t>ارتفاع دیوار با ضخامت آن رابطه ای مستقیم دارد ، یعنی هر چه ارتفاع دیوار بیش تر باشد ، ضخامت آن هم  باید بیش تر باشد . در ساختمان هایی که ارتفاع همه ی طبقات یکسان است برای هر دو طبقه که ساختمان مرتفع تر می شود ، می توان یک نیمه آجر از ضخامت آن کم کرد ، مثلاً در یک ساختمان آجری 4 طبقه ، اگر ضخامت دیوار های طبقات اول و دوم 2 آجره باشد ضخامت طبقات سوم و چهارم را به 1/5آجر ، می توان تقلیل داد .</a:t>
            </a:r>
            <a:endParaRPr kumimoji="0" lang="fa-IR" sz="2400" b="0" i="0" u="none" strike="noStrike" cap="none" normalizeH="0" baseline="0" dirty="0">
              <a:ln>
                <a:noFill/>
              </a:ln>
              <a:solidFill>
                <a:schemeClr val="tx2"/>
              </a:solidFill>
              <a:effectLst/>
              <a:latin typeface="Arial" pitchFamily="34" charset="0"/>
            </a:endParaRPr>
          </a:p>
        </p:txBody>
      </p:sp>
    </p:spTree>
  </p:cSld>
  <p:clrMapOvr>
    <a:masterClrMapping/>
  </p:clrMapOvr>
  <p:transition>
    <p:strips/>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buNone/>
            </a:pPr>
            <a:r>
              <a:rPr lang="fa-IR" sz="2800" dirty="0"/>
              <a:t>اتصالات ثابت با درزگیری به قطعات بتنی یا آجری </a:t>
            </a:r>
          </a:p>
        </p:txBody>
      </p:sp>
      <p:sp>
        <p:nvSpPr>
          <p:cNvPr id="2" name="Title 1"/>
          <p:cNvSpPr>
            <a:spLocks noGrp="1"/>
          </p:cNvSpPr>
          <p:nvPr>
            <p:ph type="title"/>
          </p:nvPr>
        </p:nvSpPr>
        <p:spPr/>
        <p:txBody>
          <a:bodyPr>
            <a:normAutofit/>
          </a:bodyPr>
          <a:lstStyle/>
          <a:p>
            <a:pPr algn="r" rtl="1"/>
            <a:r>
              <a:rPr lang="fa-IR" sz="4400" dirty="0">
                <a:cs typeface="+mn-cs"/>
              </a:rPr>
              <a:t>جزییات اجرایی پانلهای گچی </a:t>
            </a:r>
          </a:p>
        </p:txBody>
      </p:sp>
      <p:pic>
        <p:nvPicPr>
          <p:cNvPr id="4" name="Picture 3" descr="3.bmp"/>
          <p:cNvPicPr>
            <a:picLocks noChangeAspect="1"/>
          </p:cNvPicPr>
          <p:nvPr/>
        </p:nvPicPr>
        <p:blipFill>
          <a:blip r:embed="rId2"/>
          <a:stretch>
            <a:fillRect/>
          </a:stretch>
        </p:blipFill>
        <p:spPr>
          <a:xfrm>
            <a:off x="928662" y="2214554"/>
            <a:ext cx="2694037" cy="3786214"/>
          </a:xfrm>
          <a:prstGeom prst="roundRect">
            <a:avLst>
              <a:gd name="adj" fmla="val 8594"/>
            </a:avLst>
          </a:prstGeom>
          <a:solidFill>
            <a:srgbClr val="FFFFFF">
              <a:shade val="85000"/>
            </a:srgbClr>
          </a:solidFill>
          <a:ln>
            <a:noFill/>
          </a:ln>
          <a:effectLst/>
        </p:spPr>
      </p:pic>
      <p:pic>
        <p:nvPicPr>
          <p:cNvPr id="5" name="Picture 4" descr="s.bmp"/>
          <p:cNvPicPr>
            <a:picLocks noChangeAspect="1"/>
          </p:cNvPicPr>
          <p:nvPr/>
        </p:nvPicPr>
        <p:blipFill>
          <a:blip r:embed="rId3"/>
          <a:stretch>
            <a:fillRect/>
          </a:stretch>
        </p:blipFill>
        <p:spPr>
          <a:xfrm>
            <a:off x="4500562" y="3000372"/>
            <a:ext cx="3786214" cy="3009397"/>
          </a:xfrm>
          <a:prstGeom prst="roundRect">
            <a:avLst>
              <a:gd name="adj" fmla="val 8594"/>
            </a:avLst>
          </a:prstGeom>
          <a:solidFill>
            <a:srgbClr val="FFFFFF">
              <a:shade val="85000"/>
            </a:srgbClr>
          </a:solidFill>
          <a:ln>
            <a:noFill/>
          </a:ln>
          <a:effectLst/>
        </p:spPr>
      </p:pic>
    </p:spTree>
  </p:cSld>
  <p:clrMapOvr>
    <a:masterClrMapping/>
  </p:clrMapOvr>
  <p:transition>
    <p:newsflash/>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s.bmp"/>
          <p:cNvPicPr>
            <a:picLocks noGrp="1" noChangeAspect="1"/>
          </p:cNvPicPr>
          <p:nvPr>
            <p:ph idx="1"/>
          </p:nvPr>
        </p:nvPicPr>
        <p:blipFill>
          <a:blip r:embed="rId2"/>
          <a:stretch>
            <a:fillRect/>
          </a:stretch>
        </p:blipFill>
        <p:spPr>
          <a:xfrm>
            <a:off x="428596" y="357166"/>
            <a:ext cx="3883473" cy="3000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sss.bmp"/>
          <p:cNvPicPr>
            <a:picLocks noChangeAspect="1"/>
          </p:cNvPicPr>
          <p:nvPr/>
        </p:nvPicPr>
        <p:blipFill>
          <a:blip r:embed="rId3"/>
          <a:stretch>
            <a:fillRect/>
          </a:stretch>
        </p:blipFill>
        <p:spPr>
          <a:xfrm>
            <a:off x="4714876" y="2500306"/>
            <a:ext cx="4215784" cy="36578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newsflash/>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8258204" cy="6169080"/>
          </a:xfrm>
        </p:spPr>
        <p:txBody>
          <a:bodyPr>
            <a:normAutofit/>
          </a:bodyPr>
          <a:lstStyle/>
          <a:p>
            <a:pPr algn="r">
              <a:buNone/>
            </a:pPr>
            <a:r>
              <a:rPr lang="fa-IR" sz="2800" dirty="0"/>
              <a:t>اتصال کف </a:t>
            </a:r>
          </a:p>
        </p:txBody>
      </p:sp>
      <p:pic>
        <p:nvPicPr>
          <p:cNvPr id="4" name="Picture 3" descr="ssss.bmp"/>
          <p:cNvPicPr>
            <a:picLocks noChangeAspect="1"/>
          </p:cNvPicPr>
          <p:nvPr/>
        </p:nvPicPr>
        <p:blipFill>
          <a:blip r:embed="rId3"/>
          <a:stretch>
            <a:fillRect/>
          </a:stretch>
        </p:blipFill>
        <p:spPr>
          <a:xfrm>
            <a:off x="1714480" y="1500174"/>
            <a:ext cx="5659211" cy="3571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newsflash/>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258204" cy="6097642"/>
          </a:xfrm>
        </p:spPr>
        <p:txBody>
          <a:bodyPr>
            <a:normAutofit/>
          </a:bodyPr>
          <a:lstStyle/>
          <a:p>
            <a:pPr algn="r">
              <a:buNone/>
            </a:pPr>
            <a:r>
              <a:rPr lang="fa-IR" sz="2800" dirty="0"/>
              <a:t>اتصال لغزنده </a:t>
            </a:r>
          </a:p>
        </p:txBody>
      </p:sp>
      <p:pic>
        <p:nvPicPr>
          <p:cNvPr id="4" name="Picture 3" descr="33.bmp"/>
          <p:cNvPicPr>
            <a:picLocks noChangeAspect="1"/>
          </p:cNvPicPr>
          <p:nvPr/>
        </p:nvPicPr>
        <p:blipFill>
          <a:blip r:embed="rId2"/>
          <a:stretch>
            <a:fillRect/>
          </a:stretch>
        </p:blipFill>
        <p:spPr>
          <a:xfrm>
            <a:off x="571472" y="714356"/>
            <a:ext cx="3714776" cy="36484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333.bmp"/>
          <p:cNvPicPr>
            <a:picLocks noChangeAspect="1"/>
          </p:cNvPicPr>
          <p:nvPr/>
        </p:nvPicPr>
        <p:blipFill>
          <a:blip r:embed="rId3"/>
          <a:stretch>
            <a:fillRect/>
          </a:stretch>
        </p:blipFill>
        <p:spPr>
          <a:xfrm>
            <a:off x="4643438" y="3071810"/>
            <a:ext cx="4178261" cy="3130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newsflash/>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8186766" cy="6169080"/>
          </a:xfrm>
        </p:spPr>
        <p:txBody>
          <a:bodyPr>
            <a:normAutofit/>
          </a:bodyPr>
          <a:lstStyle/>
          <a:p>
            <a:pPr algn="r">
              <a:buNone/>
            </a:pPr>
            <a:r>
              <a:rPr lang="fa-IR" sz="2800" dirty="0"/>
              <a:t>اتصال کلید و پریز و جعبه های تقسیم </a:t>
            </a:r>
          </a:p>
        </p:txBody>
      </p:sp>
      <p:pic>
        <p:nvPicPr>
          <p:cNvPr id="4" name="Picture 3" descr="f.bmp"/>
          <p:cNvPicPr>
            <a:picLocks noChangeAspect="1"/>
          </p:cNvPicPr>
          <p:nvPr/>
        </p:nvPicPr>
        <p:blipFill>
          <a:blip r:embed="rId2"/>
          <a:stretch>
            <a:fillRect/>
          </a:stretch>
        </p:blipFill>
        <p:spPr>
          <a:xfrm>
            <a:off x="357158" y="785794"/>
            <a:ext cx="3251552" cy="2571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ff.bmp"/>
          <p:cNvPicPr>
            <a:picLocks noChangeAspect="1"/>
          </p:cNvPicPr>
          <p:nvPr/>
        </p:nvPicPr>
        <p:blipFill>
          <a:blip r:embed="rId3"/>
          <a:stretch>
            <a:fillRect/>
          </a:stretch>
        </p:blipFill>
        <p:spPr>
          <a:xfrm>
            <a:off x="5500694" y="1285860"/>
            <a:ext cx="3420937" cy="2571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fff.bmp"/>
          <p:cNvPicPr>
            <a:picLocks noChangeAspect="1"/>
          </p:cNvPicPr>
          <p:nvPr/>
        </p:nvPicPr>
        <p:blipFill>
          <a:blip r:embed="rId4"/>
          <a:stretch>
            <a:fillRect/>
          </a:stretch>
        </p:blipFill>
        <p:spPr>
          <a:xfrm>
            <a:off x="2143108" y="3500438"/>
            <a:ext cx="3286148" cy="27343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newsflash/>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4546" y="357166"/>
            <a:ext cx="5525872" cy="584775"/>
          </a:xfrm>
          <a:prstGeom prst="rect">
            <a:avLst/>
          </a:prstGeom>
        </p:spPr>
        <p:txBody>
          <a:bodyPr wrap="none">
            <a:spAutoFit/>
          </a:bodyPr>
          <a:lstStyle/>
          <a:p>
            <a:r>
              <a:rPr lang="fa-IR" sz="3200" dirty="0"/>
              <a:t> جدا کننده های پیش  ساخته آلومینیومی :</a:t>
            </a:r>
            <a:endParaRPr lang="en-US" sz="3200" dirty="0"/>
          </a:p>
        </p:txBody>
      </p:sp>
      <p:sp>
        <p:nvSpPr>
          <p:cNvPr id="230401" name="Rectangle 1"/>
          <p:cNvSpPr>
            <a:spLocks noChangeArrowheads="1"/>
          </p:cNvSpPr>
          <p:nvPr/>
        </p:nvSpPr>
        <p:spPr bwMode="auto">
          <a:xfrm>
            <a:off x="142844" y="1285860"/>
            <a:ext cx="8643998" cy="46628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200" b="0" i="0" u="none" strike="noStrike" cap="none" normalizeH="0" baseline="0" dirty="0">
                <a:ln>
                  <a:noFill/>
                </a:ln>
                <a:solidFill>
                  <a:schemeClr val="tx1"/>
                </a:solidFill>
                <a:effectLst/>
                <a:latin typeface="Arial" pitchFamily="34" charset="0"/>
                <a:ea typeface="Calibri" pitchFamily="34" charset="0"/>
                <a:cs typeface="Arial" pitchFamily="34" charset="0"/>
              </a:rPr>
              <a:t>ورق های آلیاژ آلومینیوم رابا غلتک کاری سرد به صورت ورق های موج دار سینوسی یا پروفیل  ذوزنقه ای در می آورند و از آنها در دیوارها ی غیرباربر استفاده می کنند . آلومینیوم نسبت به وزن خود از مقاومت  خوبی برخوردار است و در برابر آتش سوزی مقاوم است.</a:t>
            </a:r>
          </a:p>
          <a:p>
            <a:pPr marL="0" marR="0" lvl="0" indent="0" algn="r" defTabSz="914400" rtl="1" eaLnBrk="1" fontAlgn="base" latinLnBrk="0" hangingPunct="1">
              <a:lnSpc>
                <a:spcPct val="150000"/>
              </a:lnSpc>
              <a:spcBef>
                <a:spcPct val="0"/>
              </a:spcBef>
              <a:spcAft>
                <a:spcPct val="0"/>
              </a:spcAft>
              <a:buClrTx/>
              <a:buSzTx/>
              <a:buFontTx/>
              <a:buNone/>
              <a:tabLst/>
            </a:pPr>
            <a:r>
              <a:rPr kumimoji="0" lang="fa-IR" sz="2200" b="0" i="0" u="none" strike="noStrike" cap="none" normalizeH="0" baseline="0" dirty="0">
                <a:ln>
                  <a:noFill/>
                </a:ln>
                <a:solidFill>
                  <a:schemeClr val="tx1"/>
                </a:solidFill>
                <a:effectLst/>
                <a:latin typeface="Arial" pitchFamily="34" charset="0"/>
                <a:ea typeface="Calibri" pitchFamily="34" charset="0"/>
                <a:cs typeface="Arial" pitchFamily="34" charset="0"/>
              </a:rPr>
              <a:t>دوام آن بستگی به نوع آلیاژ دارد که با استفاده از رنگ کاری روی آن </a:t>
            </a:r>
            <a:r>
              <a:rPr kumimoji="0" lang="en-US" sz="2200" b="0"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fa-IR" sz="2200" b="0" i="0" u="none" strike="noStrike" cap="none" normalizeH="0" baseline="0" dirty="0">
                <a:ln>
                  <a:noFill/>
                </a:ln>
                <a:solidFill>
                  <a:schemeClr val="tx1"/>
                </a:solidFill>
                <a:effectLst/>
                <a:latin typeface="Arial" pitchFamily="34" charset="0"/>
                <a:ea typeface="Calibri" pitchFamily="34" charset="0"/>
                <a:cs typeface="Arial" pitchFamily="34" charset="0"/>
              </a:rPr>
              <a:t>این دوام بیش تر می شود . چون این فلز دچار خوردگی تدریجی نمی شود بیش ترین مصرف را در بین پانل های ورق فلزی دارد . انواع ورق های آلومینومی با رویه ساده نقش دار و رنگ شده به صورت یک یا دو جداره به عنوان دیوار مصرف می شوند</a:t>
            </a:r>
            <a:r>
              <a:rPr kumimoji="0" lang="en-US" sz="2200" b="0" i="0" u="none" strike="noStrike" cap="none" normalizeH="0" dirty="0">
                <a:ln>
                  <a:noFill/>
                </a:ln>
                <a:solidFill>
                  <a:schemeClr val="tx1"/>
                </a:solidFill>
                <a:effectLst/>
                <a:latin typeface="Arial" pitchFamily="34" charset="0"/>
                <a:ea typeface="Calibri" pitchFamily="34" charset="0"/>
                <a:cs typeface="Arial" pitchFamily="34" charset="0"/>
              </a:rPr>
              <a:t> </a:t>
            </a:r>
            <a:r>
              <a:rPr kumimoji="0" lang="en-US" sz="2200" b="0" i="0" u="none" strike="noStrike" cap="none" normalizeH="0" baseline="0" dirty="0">
                <a:ln>
                  <a:noFill/>
                </a:ln>
                <a:solidFill>
                  <a:schemeClr val="tx1"/>
                </a:solidFill>
                <a:effectLst/>
                <a:latin typeface="Arial" pitchFamily="34" charset="0"/>
                <a:ea typeface="Calibri" pitchFamily="34" charset="0"/>
                <a:cs typeface="Arial" pitchFamily="34" charset="0"/>
              </a:rPr>
              <a:t>.</a:t>
            </a:r>
            <a:r>
              <a:rPr kumimoji="0" lang="fa-IR" sz="2200" b="0" i="0" u="none" strike="noStrike" cap="none" normalizeH="0" baseline="0" dirty="0">
                <a:ln>
                  <a:noFill/>
                </a:ln>
                <a:solidFill>
                  <a:schemeClr val="tx1"/>
                </a:solidFill>
                <a:effectLst/>
                <a:latin typeface="Arial" pitchFamily="34" charset="0"/>
                <a:ea typeface="Calibri" pitchFamily="34" charset="0"/>
                <a:cs typeface="Arial" pitchFamily="34" charset="0"/>
              </a:rPr>
              <a:t>برای اجرا و نصب پانل های پیش ساخته ی آلومینیومی انواع قطعات و اتصالات مورد نیاز توسط تولید کنندگان عرضه می شوند روش نصب این نوع پانل طبق دستورالعمل اجرایی کارخانه ی تولید کننده است .</a:t>
            </a:r>
            <a:endParaRPr kumimoji="0" lang="fa-IR" sz="2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p:newsflash/>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071546"/>
            <a:ext cx="8229600" cy="1143000"/>
          </a:xfrm>
        </p:spPr>
        <p:txBody>
          <a:bodyPr>
            <a:noAutofit/>
          </a:bodyPr>
          <a:lstStyle/>
          <a:p>
            <a:pPr algn="ctr"/>
            <a:br>
              <a:rPr lang="fa-IR" sz="5400" dirty="0">
                <a:solidFill>
                  <a:schemeClr val="bg1"/>
                </a:solidFill>
                <a:cs typeface="B Nazanin" pitchFamily="2" charset="-78"/>
              </a:rPr>
            </a:br>
            <a:r>
              <a:rPr lang="fa-IR" sz="5400" dirty="0">
                <a:solidFill>
                  <a:schemeClr val="bg1"/>
                </a:solidFill>
                <a:cs typeface="+mn-cs"/>
              </a:rPr>
              <a:t>  </a:t>
            </a:r>
            <a:r>
              <a:rPr lang="fa-IR" sz="5400" dirty="0">
                <a:cs typeface="+mn-cs"/>
              </a:rPr>
              <a:t>نازک کاری </a:t>
            </a:r>
            <a:r>
              <a:rPr lang="fa-IR" sz="4800" dirty="0">
                <a:cs typeface="+mn-cs"/>
              </a:rPr>
              <a:t>داخلی</a:t>
            </a:r>
            <a:r>
              <a:rPr lang="fa-IR" sz="5400" dirty="0">
                <a:cs typeface="B Nazanin" pitchFamily="2" charset="-78"/>
              </a:rPr>
              <a:t> </a:t>
            </a:r>
            <a:r>
              <a:rPr lang="fa-IR" sz="5400" dirty="0">
                <a:cs typeface="+mn-cs"/>
              </a:rPr>
              <a:t>دیوارها</a:t>
            </a:r>
            <a:br>
              <a:rPr lang="fa-IR" sz="5400" dirty="0">
                <a:solidFill>
                  <a:schemeClr val="bg1"/>
                </a:solidFill>
                <a:cs typeface="B Nazanin" pitchFamily="2" charset="-78"/>
              </a:rPr>
            </a:br>
            <a:br>
              <a:rPr lang="fa-IR" sz="5400" dirty="0">
                <a:solidFill>
                  <a:schemeClr val="bg1"/>
                </a:solidFill>
                <a:cs typeface="B Nazanin" pitchFamily="2" charset="-78"/>
              </a:rPr>
            </a:br>
            <a:endParaRPr lang="fa-IR" sz="5400" dirty="0">
              <a:solidFill>
                <a:schemeClr val="bg1"/>
              </a:solidFill>
              <a:cs typeface="B Nazanin" pitchFamily="2" charset="-78"/>
            </a:endParaRPr>
          </a:p>
        </p:txBody>
      </p:sp>
      <p:sp>
        <p:nvSpPr>
          <p:cNvPr id="3" name="Rectangle 2"/>
          <p:cNvSpPr/>
          <p:nvPr/>
        </p:nvSpPr>
        <p:spPr>
          <a:xfrm>
            <a:off x="2714612" y="2857496"/>
            <a:ext cx="5711820" cy="707886"/>
          </a:xfrm>
          <a:prstGeom prst="rect">
            <a:avLst/>
          </a:prstGeom>
        </p:spPr>
        <p:txBody>
          <a:bodyPr wrap="none">
            <a:spAutoFit/>
          </a:bodyPr>
          <a:lstStyle/>
          <a:p>
            <a:r>
              <a:rPr lang="fa-IR" sz="4000" b="1" dirty="0">
                <a:solidFill>
                  <a:schemeClr val="tx2"/>
                </a:solidFill>
              </a:rPr>
              <a:t>سفیدکاری – اندود گچی - گچبری</a:t>
            </a:r>
            <a:endParaRPr lang="en-US" sz="4000" dirty="0">
              <a:solidFill>
                <a:schemeClr val="tx2"/>
              </a:solidFill>
            </a:endParaRPr>
          </a:p>
        </p:txBody>
      </p:sp>
    </p:spTree>
  </p:cSld>
  <p:clrMapOvr>
    <a:masterClrMapping/>
  </p:clrMapOvr>
  <p:transition>
    <p:newsflash/>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285720" y="785794"/>
            <a:ext cx="8643966" cy="4525963"/>
          </a:xfrm>
        </p:spPr>
        <p:txBody>
          <a:bodyPr>
            <a:noAutofit/>
          </a:bodyPr>
          <a:lstStyle/>
          <a:p>
            <a:pPr algn="r" rtl="1">
              <a:lnSpc>
                <a:spcPct val="170000"/>
              </a:lnSpc>
              <a:buNone/>
            </a:pPr>
            <a:r>
              <a:rPr lang="en-US" sz="2000" dirty="0"/>
              <a:t> </a:t>
            </a:r>
            <a:r>
              <a:rPr lang="fa-IR" sz="2000" dirty="0"/>
              <a:t>ابتدا خاک رس مرغوب سرند می شود سپس چند ظرف گچ سازی تا نیمه آب شده و خاک سرند شده را درون آب می ریزند بعد از این مرحله به مدت 10 دقیقه به حال خود رها می شود تا دانه های خاک آب را به خود کاملا بگیرد پس از طی زمان لازم با 2 دست دانه های خاک باد کرده در آب را به یکدیگر می مالند تا مخلوط به شکل دوغابه گل درآید .</a:t>
            </a:r>
          </a:p>
          <a:p>
            <a:pPr algn="r" rtl="1">
              <a:lnSpc>
                <a:spcPct val="170000"/>
              </a:lnSpc>
              <a:buNone/>
            </a:pPr>
            <a:r>
              <a:rPr lang="en-US" sz="2000" dirty="0"/>
              <a:t> </a:t>
            </a:r>
            <a:r>
              <a:rPr lang="fa-IR" sz="2000" dirty="0"/>
              <a:t>به ترتیب مصرف گرد گچ </a:t>
            </a:r>
            <a:r>
              <a:rPr lang="en-US" sz="2000" dirty="0"/>
              <a:t>,</a:t>
            </a:r>
            <a:r>
              <a:rPr lang="fa-IR" sz="2000" dirty="0"/>
              <a:t>درون دوغابه گچ پاشیده می شود .از یک طرف ملات ورز داده می شود و پس از اینکه به شکل خمیری کامل درآمد در سطح ماله گذارده شده در بین متن شمشه ها کشیده می شود  </a:t>
            </a:r>
          </a:p>
          <a:p>
            <a:pPr algn="r" rtl="1">
              <a:lnSpc>
                <a:spcPct val="170000"/>
              </a:lnSpc>
              <a:buNone/>
            </a:pPr>
            <a:r>
              <a:rPr lang="en-US" sz="2000" dirty="0"/>
              <a:t> </a:t>
            </a:r>
            <a:r>
              <a:rPr lang="fa-IR" sz="2000" dirty="0"/>
              <a:t>عمل اندود گچ و خاک پی در پی در سطح سطوح و زمینه اندود کشیده می شود . پس از تسطیح شدن بوسیله شمشه چوبی یا فلزی اندود بین شمشه های گرفته شده شمشه کش شده و سطوح مذکور در حالت داشتن اصطلاحا زبره و آج سبب اتصال رویه گچ کاری می شود . در مراحل اندودکاری</a:t>
            </a:r>
          </a:p>
          <a:p>
            <a:pPr algn="r" rtl="1">
              <a:lnSpc>
                <a:spcPct val="170000"/>
              </a:lnSpc>
              <a:buNone/>
            </a:pPr>
            <a:r>
              <a:rPr lang="fa-IR" sz="2000" dirty="0"/>
              <a:t>شمشه گیری نبشها بخصوص در بندها و اندود بغل کش آنها مورد توجه</a:t>
            </a:r>
            <a:r>
              <a:rPr lang="en-US" sz="2000" dirty="0"/>
              <a:t> </a:t>
            </a:r>
            <a:r>
              <a:rPr lang="fa-IR" sz="2000" dirty="0"/>
              <a:t>می باشد.   </a:t>
            </a:r>
            <a:r>
              <a:rPr lang="en-US" sz="2000" dirty="0"/>
              <a:t> </a:t>
            </a:r>
            <a:r>
              <a:rPr lang="fa-IR" sz="2000" dirty="0"/>
              <a:t> </a:t>
            </a:r>
          </a:p>
        </p:txBody>
      </p:sp>
      <p:sp>
        <p:nvSpPr>
          <p:cNvPr id="2" name="Title 1"/>
          <p:cNvSpPr>
            <a:spLocks noGrp="1"/>
          </p:cNvSpPr>
          <p:nvPr>
            <p:ph type="title"/>
          </p:nvPr>
        </p:nvSpPr>
        <p:spPr>
          <a:xfrm>
            <a:off x="914400" y="0"/>
            <a:ext cx="8229600" cy="928710"/>
          </a:xfrm>
        </p:spPr>
        <p:txBody>
          <a:bodyPr/>
          <a:lstStyle/>
          <a:p>
            <a:pPr algn="ctr"/>
            <a:r>
              <a:rPr lang="fa-IR" sz="3200" dirty="0">
                <a:cs typeface="+mn-cs"/>
              </a:rPr>
              <a:t>روش تهیه اصولی اندود گچ و خاک</a:t>
            </a:r>
            <a:endParaRPr lang="en-US" sz="5400" dirty="0">
              <a:cs typeface="+mn-cs"/>
            </a:endParaRPr>
          </a:p>
        </p:txBody>
      </p:sp>
    </p:spTree>
  </p:cSld>
  <p:clrMapOvr>
    <a:masterClrMapping/>
  </p:clrMapOvr>
  <p:transition>
    <p:newsflash/>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ntitled-Scanned-01.jpg"/>
          <p:cNvPicPr>
            <a:picLocks noGrp="1" noChangeAspect="1"/>
          </p:cNvPicPr>
          <p:nvPr>
            <p:ph idx="1"/>
          </p:nvPr>
        </p:nvPicPr>
        <p:blipFill>
          <a:blip r:embed="rId2"/>
          <a:stretch>
            <a:fillRect/>
          </a:stretch>
        </p:blipFill>
        <p:spPr>
          <a:xfrm>
            <a:off x="1857356" y="714356"/>
            <a:ext cx="6572296" cy="4929222"/>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newsflash/>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fontScale="77500" lnSpcReduction="20000"/>
          </a:bodyPr>
          <a:lstStyle/>
          <a:p>
            <a:pPr algn="r" rtl="1">
              <a:buNone/>
            </a:pPr>
            <a:r>
              <a:rPr lang="fa-IR" dirty="0"/>
              <a:t>بوسیله گچ آماده کشی و سپس توسط گچ کشته سطوح صاف و صیقلی که اصطلاحا </a:t>
            </a:r>
          </a:p>
          <a:p>
            <a:pPr algn="r" rtl="1">
              <a:buNone/>
            </a:pPr>
            <a:endParaRPr lang="fa-IR" dirty="0">
              <a:cs typeface="B Nazanin" pitchFamily="2" charset="-78"/>
            </a:endParaRPr>
          </a:p>
          <a:p>
            <a:pPr algn="r" rtl="1">
              <a:buNone/>
            </a:pPr>
            <a:r>
              <a:rPr lang="fa-IR" dirty="0"/>
              <a:t>پرداختی گفته می شود به شرح زیر در 7 یا 8 میلیمتر انجام می گیرد .</a:t>
            </a:r>
          </a:p>
          <a:p>
            <a:pPr algn="r" rtl="1">
              <a:buNone/>
            </a:pPr>
            <a:r>
              <a:rPr lang="fa-IR" dirty="0">
                <a:cs typeface="B Nazanin" pitchFamily="2" charset="-78"/>
              </a:rPr>
              <a:t> </a:t>
            </a:r>
          </a:p>
          <a:p>
            <a:pPr algn="r" rtl="1">
              <a:buNone/>
            </a:pPr>
            <a:r>
              <a:rPr lang="fa-IR" b="1" dirty="0">
                <a:cs typeface="B Nazanin" pitchFamily="2" charset="-78"/>
              </a:rPr>
              <a:t> </a:t>
            </a:r>
          </a:p>
          <a:p>
            <a:pPr algn="ctr" rtl="1">
              <a:buNone/>
            </a:pPr>
            <a:r>
              <a:rPr lang="fa-IR" sz="4600" b="1" dirty="0">
                <a:solidFill>
                  <a:schemeClr val="tx2"/>
                </a:solidFill>
              </a:rPr>
              <a:t>آماده کشی </a:t>
            </a:r>
          </a:p>
          <a:p>
            <a:pPr algn="ctr" rtl="1">
              <a:buNone/>
            </a:pPr>
            <a:endParaRPr lang="fa-IR" b="1" dirty="0">
              <a:cs typeface="B Nazanin" pitchFamily="2" charset="-78"/>
            </a:endParaRPr>
          </a:p>
          <a:p>
            <a:pPr algn="r" rtl="1">
              <a:buNone/>
            </a:pPr>
            <a:r>
              <a:rPr lang="fa-IR" dirty="0"/>
              <a:t>گچ آماده از درون ظرف برداشته شده و روی ماله پهن و اصطلاحا از کار درآمده ( صیقل</a:t>
            </a:r>
          </a:p>
          <a:p>
            <a:pPr algn="r" rtl="1">
              <a:buNone/>
            </a:pPr>
            <a:r>
              <a:rPr lang="fa-IR" dirty="0"/>
              <a:t> </a:t>
            </a:r>
          </a:p>
          <a:p>
            <a:pPr algn="r" rtl="1">
              <a:buNone/>
            </a:pPr>
            <a:r>
              <a:rPr lang="fa-IR" dirty="0"/>
              <a:t> و ساب گرفته) قرار داده از گوشه فضا و اصطلاحا از یک پستا از پایین به بالا به ضخامت</a:t>
            </a:r>
          </a:p>
          <a:p>
            <a:pPr algn="r" rtl="1">
              <a:buNone/>
            </a:pPr>
            <a:endParaRPr lang="fa-IR" dirty="0"/>
          </a:p>
          <a:p>
            <a:pPr algn="r" rtl="1">
              <a:buNone/>
            </a:pPr>
            <a:r>
              <a:rPr lang="fa-IR" dirty="0"/>
              <a:t> 7 میلیمتر کشیده می شود </a:t>
            </a:r>
          </a:p>
          <a:p>
            <a:pPr algn="r" rtl="1">
              <a:buNone/>
            </a:pPr>
            <a:endParaRPr lang="en-US" sz="2600" b="1" dirty="0">
              <a:latin typeface="Arial" pitchFamily="34" charset="0"/>
              <a:cs typeface="Arial" pitchFamily="34" charset="0"/>
            </a:endParaRPr>
          </a:p>
        </p:txBody>
      </p:sp>
      <p:sp>
        <p:nvSpPr>
          <p:cNvPr id="2" name="Title 1"/>
          <p:cNvSpPr>
            <a:spLocks noGrp="1"/>
          </p:cNvSpPr>
          <p:nvPr>
            <p:ph type="title"/>
          </p:nvPr>
        </p:nvSpPr>
        <p:spPr/>
        <p:txBody>
          <a:bodyPr/>
          <a:lstStyle/>
          <a:p>
            <a:pPr algn="ctr" rtl="1"/>
            <a:r>
              <a:rPr lang="fa-IR" sz="4400" dirty="0">
                <a:cs typeface="+mn-cs"/>
              </a:rPr>
              <a:t>سفید کاری(گچ کاری)</a:t>
            </a:r>
            <a:endParaRPr lang="en-US" sz="4400" dirty="0">
              <a:cs typeface="+mn-cs"/>
            </a:endParaRPr>
          </a:p>
        </p:txBody>
      </p:sp>
    </p:spTree>
  </p:cSld>
  <p:clrMapOvr>
    <a:masterClrMapping/>
  </p:clrMapOvr>
  <p:transition>
    <p:newsfla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93010" y="285728"/>
            <a:ext cx="6684843" cy="738664"/>
          </a:xfrm>
          <a:prstGeom prst="rect">
            <a:avLst/>
          </a:prstGeom>
        </p:spPr>
        <p:txBody>
          <a:bodyPr wrap="none">
            <a:spAutoFit/>
          </a:bodyPr>
          <a:lstStyle/>
          <a:p>
            <a:pPr algn="r" rtl="1"/>
            <a:r>
              <a:rPr lang="fa-IR" sz="4200" b="1" dirty="0">
                <a:effectLst>
                  <a:outerShdw blurRad="38100" dist="38100" dir="2700000" algn="tl">
                    <a:srgbClr val="000000">
                      <a:alpha val="43137"/>
                    </a:srgbClr>
                  </a:outerShdw>
                </a:effectLst>
              </a:rPr>
              <a:t>- پیوند و اهمیت آن در دیوار آجری :</a:t>
            </a:r>
            <a:endParaRPr lang="en-US" sz="4200" b="1" dirty="0">
              <a:effectLst>
                <a:outerShdw blurRad="38100" dist="38100" dir="2700000" algn="tl">
                  <a:srgbClr val="000000">
                    <a:alpha val="43137"/>
                  </a:srgbClr>
                </a:outerShdw>
              </a:effectLst>
            </a:endParaRPr>
          </a:p>
        </p:txBody>
      </p:sp>
      <p:sp>
        <p:nvSpPr>
          <p:cNvPr id="203777" name="Rectangle 1"/>
          <p:cNvSpPr>
            <a:spLocks noChangeArrowheads="1"/>
          </p:cNvSpPr>
          <p:nvPr/>
        </p:nvSpPr>
        <p:spPr bwMode="auto">
          <a:xfrm>
            <a:off x="642910" y="1643050"/>
            <a:ext cx="8143932"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spcBef>
                <a:spcPct val="0"/>
              </a:spcBef>
              <a:spcAft>
                <a:spcPct val="0"/>
              </a:spcAft>
              <a:buClrTx/>
              <a:buSzTx/>
              <a:buFontTx/>
              <a:buNone/>
              <a:tabLst/>
            </a:pPr>
            <a:r>
              <a:rPr kumimoji="0" lang="fa-IR" sz="2400" b="0" i="0" u="none" strike="noStrike" cap="none" normalizeH="0" baseline="0" dirty="0">
                <a:ln>
                  <a:noFill/>
                </a:ln>
                <a:solidFill>
                  <a:schemeClr val="tx2"/>
                </a:solidFill>
                <a:effectLst/>
                <a:latin typeface="Arial" pitchFamily="34" charset="0"/>
                <a:ea typeface="Calibri" pitchFamily="34" charset="0"/>
              </a:rPr>
              <a:t>پیوند اصطلاحی است که به انواع آرایش ها ی شناخته شده ی آجر چینی دیوارها اطلاق می شود .</a:t>
            </a:r>
            <a:r>
              <a:rPr kumimoji="0" lang="en-US" sz="2400" b="0" i="0" u="none" strike="noStrike" cap="none" normalizeH="0" baseline="0" dirty="0">
                <a:ln>
                  <a:noFill/>
                </a:ln>
                <a:solidFill>
                  <a:schemeClr val="tx2"/>
                </a:solidFill>
                <a:effectLst/>
                <a:latin typeface="Arial" pitchFamily="34" charset="0"/>
                <a:ea typeface="Calibri" pitchFamily="34" charset="0"/>
              </a:rPr>
              <a:t> </a:t>
            </a:r>
            <a:r>
              <a:rPr kumimoji="0" lang="fa-IR" sz="2400" b="0" i="0" u="none" strike="noStrike" cap="none" normalizeH="0" baseline="0" dirty="0">
                <a:ln>
                  <a:noFill/>
                </a:ln>
                <a:solidFill>
                  <a:schemeClr val="tx2"/>
                </a:solidFill>
                <a:effectLst/>
                <a:latin typeface="Arial" pitchFamily="34" charset="0"/>
                <a:ea typeface="Calibri" pitchFamily="34" charset="0"/>
              </a:rPr>
              <a:t>نوع آرایش های پیوندی برای دیوارها یی که بارهای سنگینی را تحمل می کنند ، امری اساسی است که می تواند تا حد امکان از تخریب سازه ای جلوگیری کند .</a:t>
            </a:r>
            <a:r>
              <a:rPr kumimoji="0" lang="en-US" sz="2400" b="0" i="0" u="none" strike="noStrike" cap="none" normalizeH="0" baseline="0" dirty="0">
                <a:ln>
                  <a:noFill/>
                </a:ln>
                <a:solidFill>
                  <a:schemeClr val="tx2"/>
                </a:solidFill>
                <a:effectLst/>
                <a:latin typeface="Arial" pitchFamily="34" charset="0"/>
                <a:ea typeface="Calibri" pitchFamily="34" charset="0"/>
              </a:rPr>
              <a:t> </a:t>
            </a:r>
            <a:r>
              <a:rPr kumimoji="0" lang="fa-IR" sz="2400" b="0" i="0" u="none" strike="noStrike" cap="none" normalizeH="0" baseline="0" dirty="0">
                <a:ln>
                  <a:noFill/>
                </a:ln>
                <a:solidFill>
                  <a:schemeClr val="tx2"/>
                </a:solidFill>
                <a:effectLst/>
                <a:latin typeface="Arial" pitchFamily="34" charset="0"/>
                <a:ea typeface="Calibri" pitchFamily="34" charset="0"/>
              </a:rPr>
              <a:t>برای اجرای موثر این کار ،</a:t>
            </a:r>
            <a:r>
              <a:rPr kumimoji="0" lang="en-US" sz="2400" b="0" i="0" u="none" strike="noStrike" cap="none" normalizeH="0" baseline="0" dirty="0">
                <a:ln>
                  <a:noFill/>
                </a:ln>
                <a:solidFill>
                  <a:schemeClr val="tx2"/>
                </a:solidFill>
                <a:effectLst/>
                <a:latin typeface="Arial" pitchFamily="34" charset="0"/>
                <a:ea typeface="Calibri" pitchFamily="34" charset="0"/>
              </a:rPr>
              <a:t> </a:t>
            </a:r>
            <a:r>
              <a:rPr kumimoji="0" lang="fa-IR" sz="2400" b="0" i="0" u="none" strike="noStrike" cap="none" normalizeH="0" baseline="0" dirty="0">
                <a:ln>
                  <a:noFill/>
                </a:ln>
                <a:solidFill>
                  <a:schemeClr val="tx2"/>
                </a:solidFill>
                <a:effectLst/>
                <a:latin typeface="Arial" pitchFamily="34" charset="0"/>
                <a:ea typeface="Calibri" pitchFamily="34" charset="0"/>
              </a:rPr>
              <a:t>پیوند آجری باید طوری باشد که بار را به شکلی یکنواخت ،</a:t>
            </a:r>
            <a:r>
              <a:rPr kumimoji="0" lang="en-US" sz="2400" b="0" i="0" u="none" strike="noStrike" cap="none" normalizeH="0" baseline="0" dirty="0">
                <a:ln>
                  <a:noFill/>
                </a:ln>
                <a:solidFill>
                  <a:schemeClr val="tx2"/>
                </a:solidFill>
                <a:effectLst/>
                <a:latin typeface="Arial" pitchFamily="34" charset="0"/>
                <a:ea typeface="Calibri" pitchFamily="34" charset="0"/>
              </a:rPr>
              <a:t> </a:t>
            </a:r>
            <a:r>
              <a:rPr kumimoji="0" lang="fa-IR" sz="2400" b="0" i="0" u="none" strike="noStrike" cap="none" normalizeH="0" baseline="0" dirty="0">
                <a:ln>
                  <a:noFill/>
                </a:ln>
                <a:solidFill>
                  <a:schemeClr val="tx2"/>
                </a:solidFill>
                <a:effectLst/>
                <a:latin typeface="Arial" pitchFamily="34" charset="0"/>
                <a:ea typeface="Calibri" pitchFamily="34" charset="0"/>
              </a:rPr>
              <a:t>در تمامی طول دیوار پخش کند تا هر بخش از دیوار ،</a:t>
            </a:r>
            <a:r>
              <a:rPr kumimoji="0" lang="en-US" sz="2400" b="0" i="0" u="none" strike="noStrike" cap="none" normalizeH="0" baseline="0" dirty="0">
                <a:ln>
                  <a:noFill/>
                </a:ln>
                <a:solidFill>
                  <a:schemeClr val="tx2"/>
                </a:solidFill>
                <a:effectLst/>
                <a:latin typeface="Arial" pitchFamily="34" charset="0"/>
                <a:ea typeface="Calibri" pitchFamily="34" charset="0"/>
              </a:rPr>
              <a:t> </a:t>
            </a:r>
            <a:r>
              <a:rPr kumimoji="0" lang="fa-IR" sz="2400" b="0" i="0" u="none" strike="noStrike" cap="none" normalizeH="0" baseline="0" dirty="0">
                <a:ln>
                  <a:noFill/>
                </a:ln>
                <a:solidFill>
                  <a:schemeClr val="tx2"/>
                </a:solidFill>
                <a:effectLst/>
                <a:latin typeface="Arial" pitchFamily="34" charset="0"/>
                <a:ea typeface="Calibri" pitchFamily="34" charset="0"/>
              </a:rPr>
              <a:t>مقد</a:t>
            </a:r>
            <a:r>
              <a:rPr lang="fa-IR" sz="2400" dirty="0">
                <a:solidFill>
                  <a:schemeClr val="tx2"/>
                </a:solidFill>
                <a:latin typeface="Arial" pitchFamily="34" charset="0"/>
                <a:ea typeface="Calibri" pitchFamily="34" charset="0"/>
              </a:rPr>
              <a:t>ار </a:t>
            </a:r>
            <a:r>
              <a:rPr kumimoji="0" lang="fa-IR" sz="2400" b="0" i="0" u="none" strike="noStrike" cap="none" normalizeH="0" baseline="0" dirty="0">
                <a:ln>
                  <a:noFill/>
                </a:ln>
                <a:solidFill>
                  <a:schemeClr val="tx2"/>
                </a:solidFill>
                <a:effectLst/>
                <a:latin typeface="Arial" pitchFamily="34" charset="0"/>
                <a:ea typeface="Calibri" pitchFamily="34" charset="0"/>
              </a:rPr>
              <a:t>کمی از بار را تحمل کند . </a:t>
            </a:r>
            <a:r>
              <a:rPr lang="fa-IR" sz="2400" dirty="0">
                <a:solidFill>
                  <a:schemeClr val="tx2"/>
                </a:solidFill>
                <a:latin typeface="Arial" pitchFamily="34" charset="0"/>
                <a:ea typeface="Calibri" pitchFamily="34" charset="0"/>
              </a:rPr>
              <a:t>(شکل 1-4 )</a:t>
            </a:r>
            <a:endParaRPr kumimoji="0" lang="en-US" sz="2400" b="0" i="0" u="none" strike="noStrike" cap="none" normalizeH="0" baseline="0" dirty="0">
              <a:ln>
                <a:noFill/>
              </a:ln>
              <a:solidFill>
                <a:schemeClr val="tx2"/>
              </a:solidFill>
              <a:effectLst/>
              <a:latin typeface="Arial" pitchFamily="34" charset="0"/>
            </a:endParaRPr>
          </a:p>
          <a:p>
            <a:pPr marL="0" marR="0" lvl="0" indent="0" algn="r" defTabSz="914400" rtl="1" eaLnBrk="0" fontAlgn="base" latinLnBrk="0" hangingPunct="0">
              <a:spcBef>
                <a:spcPct val="0"/>
              </a:spcBef>
              <a:spcAft>
                <a:spcPct val="0"/>
              </a:spcAft>
              <a:buClrTx/>
              <a:buSzTx/>
              <a:buFontTx/>
              <a:buNone/>
              <a:tabLst/>
            </a:pPr>
            <a:r>
              <a:rPr kumimoji="0" lang="fa-IR" sz="2400" b="0" i="0" u="none" strike="noStrike" cap="none" normalizeH="0" baseline="0" dirty="0">
                <a:ln>
                  <a:noFill/>
                </a:ln>
                <a:solidFill>
                  <a:schemeClr val="tx2"/>
                </a:solidFill>
                <a:effectLst/>
                <a:latin typeface="Arial" pitchFamily="34" charset="0"/>
                <a:ea typeface="Calibri" pitchFamily="34" charset="0"/>
              </a:rPr>
              <a:t>اگر بار به شکلی مناسب توزیع نشود و فقط به بخش های معینی از دیوار منتقل گردد ، ممکن است به نشست ناهمسان و ترک خوردگی منجر شود (شکل 2-4 )</a:t>
            </a:r>
            <a:endParaRPr kumimoji="0" lang="en-US" sz="2400" b="0" i="0" u="none" strike="noStrike" cap="none" normalizeH="0" baseline="0" dirty="0">
              <a:ln>
                <a:noFill/>
              </a:ln>
              <a:solidFill>
                <a:schemeClr val="tx2"/>
              </a:solidFill>
              <a:effectLst/>
              <a:latin typeface="Arial" pitchFamily="34" charset="0"/>
            </a:endParaRPr>
          </a:p>
          <a:p>
            <a:pPr marL="0" marR="0" lvl="0" indent="0" algn="r" defTabSz="914400" rtl="1" eaLnBrk="0" fontAlgn="base" latinLnBrk="0" hangingPunct="0">
              <a:spcBef>
                <a:spcPct val="0"/>
              </a:spcBef>
              <a:spcAft>
                <a:spcPct val="0"/>
              </a:spcAft>
              <a:buClrTx/>
              <a:buSzTx/>
              <a:buFontTx/>
              <a:buNone/>
              <a:tabLst/>
            </a:pPr>
            <a:r>
              <a:rPr kumimoji="0" lang="fa-IR" sz="2400" b="0" i="0" u="none" strike="noStrike" cap="none" normalizeH="0" baseline="0" dirty="0">
                <a:ln>
                  <a:noFill/>
                </a:ln>
                <a:solidFill>
                  <a:schemeClr val="tx2"/>
                </a:solidFill>
                <a:effectLst/>
                <a:latin typeface="Arial" pitchFamily="34" charset="0"/>
                <a:ea typeface="Calibri" pitchFamily="34" charset="0"/>
              </a:rPr>
              <a:t>انواع پیوند : تعداد پیوندهای آجری چینی زیاد است و انواع متداول آن عبارت اند از : پیوند بلوکی ، پیوند خاجی ، پیوند هلندی ، پیوند کله و راسته ، پیوند راسته ، پیوند کله و .....</a:t>
            </a:r>
            <a:endParaRPr kumimoji="0" lang="fa-IR" sz="2400" b="0" i="0" u="none" strike="noStrike" cap="none" normalizeH="0" baseline="0" dirty="0">
              <a:ln>
                <a:noFill/>
              </a:ln>
              <a:solidFill>
                <a:schemeClr val="tx2"/>
              </a:solidFill>
              <a:effectLst/>
              <a:latin typeface="Arial" pitchFamily="34" charset="0"/>
            </a:endParaRPr>
          </a:p>
        </p:txBody>
      </p:sp>
    </p:spTree>
  </p:cSld>
  <p:clrMapOvr>
    <a:masterClrMapping/>
  </p:clrMapOvr>
  <p:transition>
    <p:checke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fontScale="70000" lnSpcReduction="20000"/>
          </a:bodyPr>
          <a:lstStyle/>
          <a:p>
            <a:pPr algn="just" rtl="1">
              <a:buNone/>
            </a:pPr>
            <a:r>
              <a:rPr lang="fa-IR" dirty="0"/>
              <a:t>معمولا گچ آماده بوسیله یک استادکار در سطح انجام شده و بوسیله استادکار دیگری عمل کشته</a:t>
            </a:r>
          </a:p>
          <a:p>
            <a:pPr algn="just" rtl="1">
              <a:buNone/>
            </a:pPr>
            <a:endParaRPr lang="fa-IR" dirty="0"/>
          </a:p>
          <a:p>
            <a:pPr algn="just" rtl="1">
              <a:buNone/>
            </a:pPr>
            <a:r>
              <a:rPr lang="fa-IR" dirty="0"/>
              <a:t> کشی با ماله کوچک و صیقل گرفته طوری انجام می شود که اصطلاحا تمامی پلیسه ها و خلل و فرج</a:t>
            </a:r>
          </a:p>
          <a:p>
            <a:pPr algn="just" rtl="1">
              <a:buNone/>
            </a:pPr>
            <a:endParaRPr lang="fa-IR" dirty="0"/>
          </a:p>
          <a:p>
            <a:pPr algn="just" rtl="1">
              <a:buNone/>
            </a:pPr>
            <a:r>
              <a:rPr lang="fa-IR" dirty="0"/>
              <a:t> ها از گچ کاری گرفته شود. </a:t>
            </a:r>
          </a:p>
          <a:p>
            <a:pPr algn="just" rtl="1">
              <a:buNone/>
            </a:pPr>
            <a:endParaRPr lang="fa-IR" b="1" dirty="0"/>
          </a:p>
          <a:p>
            <a:pPr algn="just" rtl="1">
              <a:buNone/>
            </a:pPr>
            <a:endParaRPr lang="fa-IR" b="1" dirty="0"/>
          </a:p>
          <a:p>
            <a:pPr algn="ctr" rtl="1">
              <a:buNone/>
            </a:pPr>
            <a:r>
              <a:rPr lang="fa-IR" sz="4600" b="1" dirty="0">
                <a:solidFill>
                  <a:schemeClr val="tx2"/>
                </a:solidFill>
              </a:rPr>
              <a:t>پنبه آب زنی </a:t>
            </a:r>
          </a:p>
          <a:p>
            <a:pPr algn="ctr" rtl="1">
              <a:buNone/>
            </a:pPr>
            <a:endParaRPr lang="fa-IR" sz="2400" b="1" dirty="0">
              <a:solidFill>
                <a:srgbClr val="FFFF00"/>
              </a:solidFill>
            </a:endParaRPr>
          </a:p>
          <a:p>
            <a:pPr algn="just" rtl="1">
              <a:buNone/>
            </a:pPr>
            <a:r>
              <a:rPr lang="fa-IR" dirty="0"/>
              <a:t>بوسیله مشتی پنبه مرطوب و خیس اصطلاحا پلیسه های ناچیزی که از لبه ماله کشته کشی ایجاد</a:t>
            </a:r>
          </a:p>
          <a:p>
            <a:pPr algn="just" rtl="1">
              <a:buNone/>
            </a:pPr>
            <a:endParaRPr lang="fa-IR" dirty="0"/>
          </a:p>
          <a:p>
            <a:pPr algn="just" rtl="1">
              <a:buNone/>
            </a:pPr>
            <a:r>
              <a:rPr lang="fa-IR" dirty="0"/>
              <a:t> شده به طور ملایم گرفته شده و سطحی کاملا یکنواخت و بدون موج و صیقلی به دست می آید.</a:t>
            </a:r>
          </a:p>
          <a:p>
            <a:pPr algn="just" rtl="1">
              <a:buNone/>
            </a:pPr>
            <a:r>
              <a:rPr lang="fa-IR" dirty="0"/>
              <a:t> </a:t>
            </a:r>
          </a:p>
          <a:p>
            <a:pPr algn="just" rtl="1">
              <a:buNone/>
            </a:pPr>
            <a:endParaRPr lang="fa-IR" dirty="0"/>
          </a:p>
        </p:txBody>
      </p:sp>
      <p:sp>
        <p:nvSpPr>
          <p:cNvPr id="2" name="Title 1"/>
          <p:cNvSpPr>
            <a:spLocks noGrp="1"/>
          </p:cNvSpPr>
          <p:nvPr>
            <p:ph type="title"/>
          </p:nvPr>
        </p:nvSpPr>
        <p:spPr/>
        <p:txBody>
          <a:bodyPr/>
          <a:lstStyle/>
          <a:p>
            <a:pPr algn="ctr"/>
            <a:r>
              <a:rPr lang="fa-IR" sz="3200" dirty="0">
                <a:cs typeface="+mn-cs"/>
              </a:rPr>
              <a:t>کشته کشی</a:t>
            </a:r>
            <a:endParaRPr lang="en-US" dirty="0">
              <a:cs typeface="+mn-cs"/>
            </a:endParaRPr>
          </a:p>
        </p:txBody>
      </p:sp>
    </p:spTree>
  </p:cSld>
  <p:clrMapOvr>
    <a:masterClrMapping/>
  </p:clrMapOvr>
  <p:transition>
    <p:newsflash/>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28596" y="571480"/>
            <a:ext cx="8229600" cy="5095892"/>
          </a:xfrm>
        </p:spPr>
        <p:txBody>
          <a:bodyPr>
            <a:noAutofit/>
          </a:bodyPr>
          <a:lstStyle/>
          <a:p>
            <a:pPr algn="r" rtl="1">
              <a:buNone/>
            </a:pPr>
            <a:r>
              <a:rPr lang="fa-IR" sz="2000" dirty="0"/>
              <a:t>امروزه در گچ کاری از رویه اصطلاحاً یک بار گچ کشی استفاده می شود. در این روش، اندود</a:t>
            </a:r>
          </a:p>
          <a:p>
            <a:pPr algn="r" rtl="1">
              <a:buNone/>
            </a:pPr>
            <a:endParaRPr lang="fa-IR" sz="2000" dirty="0"/>
          </a:p>
          <a:p>
            <a:pPr algn="r" rtl="1">
              <a:buNone/>
            </a:pPr>
            <a:r>
              <a:rPr lang="fa-IR" sz="2000" dirty="0"/>
              <a:t> گچ و خاک کاملاً شاقولی و شمشه کشی و مسطح اجرا شده، سپس گچ رویه در یک دست به شکل</a:t>
            </a:r>
          </a:p>
          <a:p>
            <a:pPr algn="r" rtl="1">
              <a:buNone/>
            </a:pPr>
            <a:r>
              <a:rPr lang="fa-IR" sz="2000" dirty="0"/>
              <a:t> </a:t>
            </a:r>
          </a:p>
          <a:p>
            <a:pPr algn="r" rtl="1">
              <a:buNone/>
            </a:pPr>
            <a:r>
              <a:rPr lang="fa-IR" sz="2000" dirty="0"/>
              <a:t>آماده کشیده می شود. عمل پرداخت کردن سطح رویه، بلافاصله از ماله کشی از پایین به بالا و از</a:t>
            </a:r>
          </a:p>
          <a:p>
            <a:pPr algn="r" rtl="1">
              <a:buNone/>
            </a:pPr>
            <a:endParaRPr lang="fa-IR" sz="2000" dirty="0"/>
          </a:p>
          <a:p>
            <a:pPr algn="r" rtl="1">
              <a:buNone/>
            </a:pPr>
            <a:r>
              <a:rPr lang="fa-IR" sz="2000" dirty="0"/>
              <a:t> بالا به پایین و از راست به چپ و از چپ به راست انجام شده و در نتیجه، سطحی کاملاً مسطح و</a:t>
            </a:r>
          </a:p>
          <a:p>
            <a:pPr algn="r" rtl="1">
              <a:buNone/>
            </a:pPr>
            <a:endParaRPr lang="fa-IR" sz="2000" dirty="0"/>
          </a:p>
          <a:p>
            <a:pPr algn="r" rtl="1">
              <a:buNone/>
            </a:pPr>
            <a:r>
              <a:rPr lang="fa-IR" sz="2000" dirty="0"/>
              <a:t> شمشه ای به دست می آید. </a:t>
            </a:r>
          </a:p>
          <a:p>
            <a:pPr algn="r" rtl="1">
              <a:buNone/>
            </a:pPr>
            <a:endParaRPr lang="fa-IR" sz="2000" dirty="0"/>
          </a:p>
          <a:p>
            <a:pPr algn="r" rtl="1">
              <a:buNone/>
            </a:pPr>
            <a:endParaRPr lang="fa-IR" sz="2000" dirty="0"/>
          </a:p>
          <a:p>
            <a:pPr algn="r" rtl="1">
              <a:buNone/>
            </a:pPr>
            <a:r>
              <a:rPr lang="fa-IR" sz="2000" dirty="0"/>
              <a:t>قبل از انجام سفید کاری باید توجه داشت که سطح دیوار که گچ و خاک شده جارو گردد و</a:t>
            </a:r>
          </a:p>
          <a:p>
            <a:pPr algn="r" rtl="1">
              <a:buNone/>
            </a:pPr>
            <a:endParaRPr lang="fa-IR" sz="2000" dirty="0"/>
          </a:p>
          <a:p>
            <a:pPr algn="r" rtl="1">
              <a:buNone/>
            </a:pPr>
            <a:r>
              <a:rPr lang="fa-IR" sz="2000" dirty="0"/>
              <a:t> بوسیله آب گل نم شود . </a:t>
            </a:r>
          </a:p>
          <a:p>
            <a:pPr algn="r" rtl="1">
              <a:buNone/>
            </a:pPr>
            <a:endParaRPr lang="fa-IR" sz="2000" dirty="0"/>
          </a:p>
          <a:p>
            <a:pPr algn="r" rtl="1">
              <a:buNone/>
            </a:pPr>
            <a:r>
              <a:rPr lang="fa-IR" sz="2000" dirty="0"/>
              <a:t> </a:t>
            </a:r>
          </a:p>
          <a:p>
            <a:pPr algn="r" rtl="1">
              <a:buNone/>
            </a:pPr>
            <a:r>
              <a:rPr lang="fa-IR" sz="2000" dirty="0"/>
              <a:t> </a:t>
            </a:r>
          </a:p>
          <a:p>
            <a:pPr algn="r" rtl="1">
              <a:buNone/>
            </a:pPr>
            <a:endParaRPr lang="fa-IR" sz="2000" dirty="0"/>
          </a:p>
        </p:txBody>
      </p:sp>
    </p:spTree>
  </p:cSld>
  <p:clrMapOvr>
    <a:masterClrMapping/>
  </p:clrMapOvr>
  <p:transition>
    <p:newsflash/>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Autofit/>
          </a:bodyPr>
          <a:lstStyle/>
          <a:p>
            <a:pPr algn="just" rtl="1">
              <a:buNone/>
            </a:pPr>
            <a:endParaRPr lang="fa-IR" sz="2400" dirty="0"/>
          </a:p>
          <a:p>
            <a:pPr algn="just" rtl="1">
              <a:buNone/>
            </a:pPr>
            <a:r>
              <a:rPr lang="fa-IR" sz="2400" dirty="0"/>
              <a:t>   پس از اجرای سفید کاری در سقف به وسیله چفت گیری در بدنه دیوار</a:t>
            </a:r>
          </a:p>
          <a:p>
            <a:pPr algn="just" rtl="1">
              <a:buNone/>
            </a:pPr>
            <a:r>
              <a:rPr lang="fa-IR" sz="2400" dirty="0"/>
              <a:t>   به وسیله شمشه 10 تا 15 سانتی متر عمل مدور کردن محل تقاطع دیوار و سقف به نام گلویی سازی و در مواردی به شکل ابزارزنی موجدار انجام می شود این اجرا، زیبایی خاصی به سفید کاری می دهد. </a:t>
            </a:r>
          </a:p>
          <a:p>
            <a:pPr algn="just" rtl="1">
              <a:buNone/>
            </a:pPr>
            <a:endParaRPr lang="en-US" sz="2400" dirty="0"/>
          </a:p>
        </p:txBody>
      </p:sp>
      <p:sp>
        <p:nvSpPr>
          <p:cNvPr id="2" name="Title 1"/>
          <p:cNvSpPr>
            <a:spLocks noGrp="1"/>
          </p:cNvSpPr>
          <p:nvPr>
            <p:ph type="title"/>
          </p:nvPr>
        </p:nvSpPr>
        <p:spPr/>
        <p:txBody>
          <a:bodyPr/>
          <a:lstStyle/>
          <a:p>
            <a:pPr algn="ctr"/>
            <a:r>
              <a:rPr lang="fa-IR" sz="4800" dirty="0">
                <a:cs typeface="+mn-cs"/>
              </a:rPr>
              <a:t>گلویی سازی و ابزارزنی </a:t>
            </a:r>
            <a:endParaRPr lang="en-US" sz="4800" dirty="0">
              <a:cs typeface="+mn-cs"/>
            </a:endParaRPr>
          </a:p>
        </p:txBody>
      </p:sp>
    </p:spTree>
  </p:cSld>
  <p:clrMapOvr>
    <a:masterClrMapping/>
  </p:clrMapOvr>
  <p:transition>
    <p:newsflash/>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Scanned-02.jpg"/>
          <p:cNvPicPr>
            <a:picLocks noChangeAspect="1"/>
          </p:cNvPicPr>
          <p:nvPr/>
        </p:nvPicPr>
        <p:blipFill>
          <a:blip r:embed="rId2"/>
          <a:srcRect r="2638"/>
          <a:stretch>
            <a:fillRect/>
          </a:stretch>
        </p:blipFill>
        <p:spPr>
          <a:xfrm>
            <a:off x="1643042" y="785794"/>
            <a:ext cx="6572296" cy="4929222"/>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newsflash/>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jpg"/>
          <p:cNvPicPr>
            <a:picLocks noChangeAspect="1"/>
          </p:cNvPicPr>
          <p:nvPr/>
        </p:nvPicPr>
        <p:blipFill>
          <a:blip r:embed="rId2"/>
          <a:stretch>
            <a:fillRect/>
          </a:stretch>
        </p:blipFill>
        <p:spPr>
          <a:xfrm>
            <a:off x="1357290" y="785794"/>
            <a:ext cx="7200892" cy="4786322"/>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newsflash/>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jpg"/>
          <p:cNvPicPr>
            <a:picLocks noChangeAspect="1"/>
          </p:cNvPicPr>
          <p:nvPr/>
        </p:nvPicPr>
        <p:blipFill>
          <a:blip r:embed="rId2"/>
          <a:stretch>
            <a:fillRect/>
          </a:stretch>
        </p:blipFill>
        <p:spPr>
          <a:xfrm>
            <a:off x="928662" y="1000108"/>
            <a:ext cx="7415233" cy="4634534"/>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newsflash/>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500298" y="1928802"/>
            <a:ext cx="8229600" cy="4525963"/>
          </a:xfrm>
        </p:spPr>
        <p:txBody>
          <a:bodyPr>
            <a:normAutofit/>
          </a:bodyPr>
          <a:lstStyle/>
          <a:p>
            <a:pPr algn="r" rtl="1">
              <a:buNone/>
            </a:pPr>
            <a:endParaRPr lang="fa-IR" sz="2400" dirty="0"/>
          </a:p>
          <a:p>
            <a:pPr algn="r" rtl="1">
              <a:buNone/>
            </a:pPr>
            <a:endParaRPr lang="fa-IR" sz="2400" dirty="0"/>
          </a:p>
          <a:p>
            <a:pPr algn="r" rtl="1">
              <a:buNone/>
            </a:pPr>
            <a:r>
              <a:rPr lang="fa-IR" sz="2400" dirty="0"/>
              <a:t>                      آستر گچ و خاک : بین 1 تا 1/5 سانتیمتر </a:t>
            </a:r>
          </a:p>
          <a:p>
            <a:pPr algn="r" rtl="1">
              <a:buNone/>
            </a:pPr>
            <a:endParaRPr lang="fa-IR" sz="2400" dirty="0"/>
          </a:p>
          <a:p>
            <a:pPr algn="r" rtl="1">
              <a:buNone/>
            </a:pPr>
            <a:r>
              <a:rPr lang="fa-IR" sz="2400" dirty="0"/>
              <a:t>                       رویه دو گچه پرداختی : 1 سانتیمتر </a:t>
            </a:r>
            <a:endParaRPr lang="en-US" sz="2400" dirty="0"/>
          </a:p>
        </p:txBody>
      </p:sp>
      <p:sp>
        <p:nvSpPr>
          <p:cNvPr id="4" name="Title 3"/>
          <p:cNvSpPr>
            <a:spLocks noGrp="1"/>
          </p:cNvSpPr>
          <p:nvPr>
            <p:ph type="title"/>
          </p:nvPr>
        </p:nvSpPr>
        <p:spPr>
          <a:xfrm>
            <a:off x="457200" y="274638"/>
            <a:ext cx="8229600" cy="1143000"/>
          </a:xfrm>
        </p:spPr>
        <p:txBody>
          <a:bodyPr>
            <a:normAutofit/>
          </a:bodyPr>
          <a:lstStyle/>
          <a:p>
            <a:pPr algn="ctr"/>
            <a:r>
              <a:rPr lang="fa-IR" sz="4000" dirty="0"/>
              <a:t>    </a:t>
            </a:r>
            <a:r>
              <a:rPr lang="fa-IR" sz="4000" dirty="0">
                <a:cs typeface="+mn-cs"/>
              </a:rPr>
              <a:t>ضخامت سفید کاری                         </a:t>
            </a:r>
            <a:endParaRPr lang="en-US" sz="4000" dirty="0">
              <a:cs typeface="+mn-cs"/>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2000"/>
                                        <p:tgtEl>
                                          <p:spTgt spid="5">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704964"/>
          </a:xfrm>
        </p:spPr>
        <p:txBody>
          <a:bodyPr>
            <a:normAutofit/>
          </a:bodyPr>
          <a:lstStyle/>
          <a:p>
            <a:pPr algn="ctr"/>
            <a:br>
              <a:rPr lang="fa-IR" sz="4000" b="1" dirty="0">
                <a:solidFill>
                  <a:schemeClr val="tx1"/>
                </a:solidFill>
                <a:cs typeface="B Nazanin" pitchFamily="2" charset="-78"/>
              </a:rPr>
            </a:br>
            <a:r>
              <a:rPr lang="fa-IR" sz="4400" b="1" dirty="0">
                <a:cs typeface="+mn-cs"/>
              </a:rPr>
              <a:t>گچبری های پیش ساخته صنعتی</a:t>
            </a:r>
          </a:p>
        </p:txBody>
      </p:sp>
    </p:spTree>
  </p:cSld>
  <p:clrMapOvr>
    <a:masterClrMapping/>
  </p:clrMapOvr>
  <p:transition>
    <p:newsflash/>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1500174"/>
            <a:ext cx="8115328" cy="4595826"/>
          </a:xfrm>
        </p:spPr>
        <p:txBody>
          <a:bodyPr>
            <a:normAutofit/>
          </a:bodyPr>
          <a:lstStyle/>
          <a:p>
            <a:pPr algn="r" rtl="1">
              <a:buNone/>
            </a:pPr>
            <a:r>
              <a:rPr lang="fa-IR" sz="2000" dirty="0"/>
              <a:t>این تزئینات از جنس پلی پروپلین (</a:t>
            </a:r>
            <a:r>
              <a:rPr lang="en-US" sz="2000" dirty="0"/>
              <a:t>pp </a:t>
            </a:r>
            <a:r>
              <a:rPr lang="fa-IR" sz="2000" dirty="0"/>
              <a:t> ) و یا پلی استایرن ( </a:t>
            </a:r>
            <a:r>
              <a:rPr lang="en-US" sz="2000" dirty="0"/>
              <a:t> </a:t>
            </a:r>
            <a:r>
              <a:rPr lang="en-US" sz="2000" dirty="0" err="1"/>
              <a:t>ps</a:t>
            </a:r>
            <a:r>
              <a:rPr lang="fa-IR" sz="2000" dirty="0"/>
              <a:t>) می باشد که جدیدا جایگزین گچبری های کنونی شده اند </a:t>
            </a:r>
          </a:p>
          <a:p>
            <a:pPr algn="r" rtl="1">
              <a:buNone/>
            </a:pPr>
            <a:endParaRPr lang="fa-IR" sz="2000" dirty="0"/>
          </a:p>
          <a:p>
            <a:pPr marL="457200" indent="-457200" algn="r" rtl="1">
              <a:buNone/>
            </a:pPr>
            <a:r>
              <a:rPr lang="fa-IR" sz="2000" dirty="0"/>
              <a:t>1)  مقاومت بالا در برابر تغییرات و تاثیرات محیطی</a:t>
            </a:r>
          </a:p>
          <a:p>
            <a:pPr marL="457200" indent="-457200" algn="r" rtl="1">
              <a:buNone/>
            </a:pPr>
            <a:r>
              <a:rPr lang="fa-IR" sz="2000" dirty="0"/>
              <a:t>2)  سبکی وزن در مقایسه با محصولات مشابه </a:t>
            </a:r>
          </a:p>
          <a:p>
            <a:pPr marL="457200" indent="-457200" algn="r" rtl="1">
              <a:buNone/>
            </a:pPr>
            <a:r>
              <a:rPr lang="fa-IR" sz="2000" dirty="0"/>
              <a:t>3)  اجرای آسان در زمان اندک به صورت پیچ و رول پلاک</a:t>
            </a:r>
          </a:p>
          <a:p>
            <a:pPr marL="457200" indent="-457200" algn="r" rtl="1">
              <a:buNone/>
            </a:pPr>
            <a:r>
              <a:rPr lang="fa-IR" sz="2000" dirty="0"/>
              <a:t>4)  تنوع رنگ و ابعاد</a:t>
            </a:r>
          </a:p>
          <a:p>
            <a:pPr marL="457200" indent="-457200" algn="r" rtl="1">
              <a:buNone/>
            </a:pPr>
            <a:r>
              <a:rPr lang="fa-IR" sz="2000" dirty="0"/>
              <a:t>5)  قابل شستشو </a:t>
            </a:r>
          </a:p>
          <a:p>
            <a:pPr marL="457200" indent="-457200" algn="r" rtl="1">
              <a:buNone/>
            </a:pPr>
            <a:r>
              <a:rPr lang="fa-IR" sz="2000" dirty="0"/>
              <a:t>6)  قابلیت اجرا بر روی هر نما </a:t>
            </a:r>
          </a:p>
          <a:p>
            <a:pPr marL="457200" indent="-457200" algn="r" rtl="1">
              <a:buNone/>
            </a:pPr>
            <a:r>
              <a:rPr lang="fa-IR" sz="2000" dirty="0"/>
              <a:t>7)  قابل استفاده در مناطق گوناگون با شرایط آب و هوایی مختلف</a:t>
            </a:r>
          </a:p>
          <a:p>
            <a:pPr marL="457200" indent="-457200" algn="r" rtl="1">
              <a:buNone/>
            </a:pPr>
            <a:r>
              <a:rPr lang="fa-IR" sz="2000" dirty="0"/>
              <a:t>8)  قابلیت جا به جایی پس از نصب</a:t>
            </a:r>
          </a:p>
          <a:p>
            <a:pPr algn="r" rtl="1">
              <a:buNone/>
            </a:pPr>
            <a:endParaRPr lang="fa-IR" sz="2000" dirty="0"/>
          </a:p>
        </p:txBody>
      </p:sp>
      <p:sp>
        <p:nvSpPr>
          <p:cNvPr id="5" name="Title 4"/>
          <p:cNvSpPr>
            <a:spLocks noGrp="1"/>
          </p:cNvSpPr>
          <p:nvPr>
            <p:ph type="title"/>
          </p:nvPr>
        </p:nvSpPr>
        <p:spPr>
          <a:xfrm>
            <a:off x="457200" y="285728"/>
            <a:ext cx="8229600" cy="1085872"/>
          </a:xfrm>
        </p:spPr>
        <p:txBody>
          <a:bodyPr>
            <a:noAutofit/>
          </a:bodyPr>
          <a:lstStyle/>
          <a:p>
            <a:pPr algn="ctr"/>
            <a:br>
              <a:rPr lang="fa-IR" sz="3600" b="1" dirty="0">
                <a:solidFill>
                  <a:srgbClr val="FFFF00"/>
                </a:solidFill>
                <a:cs typeface="B Nazanin" pitchFamily="2" charset="-78"/>
              </a:rPr>
            </a:br>
            <a:r>
              <a:rPr lang="fa-IR" sz="3200" b="1" dirty="0">
                <a:cs typeface="+mn-cs"/>
              </a:rPr>
              <a:t>ویژگی های این محصول </a:t>
            </a:r>
            <a:br>
              <a:rPr lang="fa-IR" sz="3600" b="1" dirty="0">
                <a:solidFill>
                  <a:srgbClr val="FFFF00"/>
                </a:solidFill>
                <a:cs typeface="B Nazanin" pitchFamily="2" charset="-78"/>
              </a:rPr>
            </a:br>
            <a:endParaRPr lang="fa-IR" sz="3600" dirty="0"/>
          </a:p>
        </p:txBody>
      </p:sp>
    </p:spTree>
  </p:cSld>
  <p:clrMapOvr>
    <a:masterClrMapping/>
  </p:clrMapOvr>
  <p:transition>
    <p:newsflash/>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0.jpg"/>
          <p:cNvPicPr>
            <a:picLocks noChangeAspect="1"/>
          </p:cNvPicPr>
          <p:nvPr/>
        </p:nvPicPr>
        <p:blipFill>
          <a:blip r:embed="rId2"/>
          <a:stretch>
            <a:fillRect/>
          </a:stretch>
        </p:blipFill>
        <p:spPr>
          <a:xfrm>
            <a:off x="1285852" y="642918"/>
            <a:ext cx="7298109" cy="4786346"/>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1130</TotalTime>
  <Words>12096</Words>
  <Application>Microsoft Office PowerPoint</Application>
  <PresentationFormat>On-screen Show (4:3)</PresentationFormat>
  <Paragraphs>986</Paragraphs>
  <Slides>207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207</vt:i4>
      </vt:variant>
    </vt:vector>
  </HeadingPairs>
  <TitlesOfParts>
    <vt:vector size="215" baseType="lpstr">
      <vt:lpstr>Arial</vt:lpstr>
      <vt:lpstr>Calibri</vt:lpstr>
      <vt:lpstr>Lucida Sans Unicode</vt:lpstr>
      <vt:lpstr>Verdana</vt:lpstr>
      <vt:lpstr>Wingdings</vt:lpstr>
      <vt:lpstr>Wingdings 2</vt:lpstr>
      <vt:lpstr>Wingdings 3</vt:lpstr>
      <vt:lpstr>Concourse</vt:lpstr>
      <vt:lpstr>دیوار</vt:lpstr>
      <vt:lpstr>PowerPoint Presentation</vt:lpstr>
      <vt:lpstr>PowerPoint Presentation</vt:lpstr>
      <vt:lpstr>PowerPoint Presentation</vt:lpstr>
      <vt:lpstr>دیوار آجری</vt:lpstr>
      <vt:lpstr>PowerPoint Presentation</vt:lpstr>
      <vt:lpstr>PowerPoint Presentation</vt:lpstr>
      <vt:lpstr>PowerPoint Presentation</vt:lpstr>
      <vt:lpstr>PowerPoint Presentation</vt:lpstr>
      <vt:lpstr>PowerPoint Presentation</vt:lpstr>
      <vt:lpstr>ملات و ضخامت دیوارهای آجری</vt:lpstr>
      <vt:lpstr>PowerPoint Presentation</vt:lpstr>
      <vt:lpstr>PowerPoint Presentation</vt:lpstr>
      <vt:lpstr>جزییات آجرچینی </vt:lpstr>
      <vt:lpstr>PowerPoint Presentation</vt:lpstr>
      <vt:lpstr>PowerPoint Presentation</vt:lpstr>
      <vt:lpstr>PowerPoint Presentation</vt:lpstr>
      <vt:lpstr>PowerPoint Presentation</vt:lpstr>
      <vt:lpstr>PowerPoint Presentation</vt:lpstr>
      <vt:lpstr>اصول کلی در انتخاب سنگهای طبیعی سالم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اصول کلی استفاده از سنگها</vt:lpstr>
      <vt:lpstr>جزییات اجرایی سنگها</vt:lpstr>
      <vt:lpstr>PowerPoint Presentation</vt:lpstr>
      <vt:lpstr>ملات :</vt:lpstr>
      <vt:lpstr>دیوارهای بلوک بتنی </vt:lpstr>
      <vt:lpstr>PowerPoint Presentation</vt:lpstr>
      <vt:lpstr>اصول کلی استفاده از بلوک بتنی  </vt:lpstr>
      <vt:lpstr>محدودیتهای موجود در ساختمانهای با مصالح بنایی </vt:lpstr>
      <vt:lpstr>جزییات اجرای دیوار بلوک بتنی </vt:lpstr>
      <vt:lpstr>PowerPoint Presentation</vt:lpstr>
      <vt:lpstr>PowerPoint Presentation</vt:lpstr>
      <vt:lpstr>PowerPoint Presentation</vt:lpstr>
      <vt:lpstr>دیوارسازی با قطعات بتن سبک (سیپورکس)</vt:lpstr>
      <vt:lpstr>مواد تشکیل دهنده سیپورکس</vt:lpstr>
      <vt:lpstr>روش تولید سیپورکس </vt:lpstr>
      <vt:lpstr>بنایی با قطعات سیپورکس </vt:lpstr>
      <vt:lpstr>جزییات اتصال دیوار سیپورکس</vt:lpstr>
      <vt:lpstr>   ساندویچ پانل</vt:lpstr>
      <vt:lpstr>موارد استفاده ساندویچ پانل</vt:lpstr>
      <vt:lpstr>شیوه های اجرایی ساندویچ پانل</vt:lpstr>
      <vt:lpstr>جزییاتی از اتصالات ساندویچ پانلها</vt:lpstr>
      <vt:lpstr>مزایای ساندویچ پانلها</vt:lpstr>
      <vt:lpstr>    تری دی پانل ها</vt:lpstr>
      <vt:lpstr>تصاویری از تری دی پانلها</vt:lpstr>
      <vt:lpstr>(3D panel)انواع پانل های سه بعدی </vt:lpstr>
      <vt:lpstr>مزایای تری دی پانل ها</vt:lpstr>
      <vt:lpstr>معایب تری دی پانل ها</vt:lpstr>
      <vt:lpstr>جزییات اجرایی تری دی پانل ها</vt:lpstr>
      <vt:lpstr>PowerPoint Presentation</vt:lpstr>
      <vt:lpstr>PowerPoint Presentation</vt:lpstr>
      <vt:lpstr>PowerPoint Presentation</vt:lpstr>
      <vt:lpstr>PowerPoint Presentation</vt:lpstr>
      <vt:lpstr>پانل های گچی خشک</vt:lpstr>
      <vt:lpstr>چند نمونه از استفاده های پانلهای گچی</vt:lpstr>
      <vt:lpstr>محاسن پانلهای گچی</vt:lpstr>
      <vt:lpstr>معایب پانل های گچی</vt:lpstr>
      <vt:lpstr>لبه های پانل های گچی ایجاد شده در کارخانه</vt:lpstr>
      <vt:lpstr>انواع پانلهای گچی</vt:lpstr>
      <vt:lpstr>جزییات نصب پانل های گچی</vt:lpstr>
      <vt:lpstr>نمونه ای از اجرای پانل گچی </vt:lpstr>
      <vt:lpstr>جزییات اجرایی پانلهای گچی </vt:lpstr>
      <vt:lpstr>PowerPoint Presentation</vt:lpstr>
      <vt:lpstr>PowerPoint Presentation</vt:lpstr>
      <vt:lpstr>PowerPoint Presentation</vt:lpstr>
      <vt:lpstr>PowerPoint Presentation</vt:lpstr>
      <vt:lpstr>PowerPoint Presentation</vt:lpstr>
      <vt:lpstr>   نازک کاری داخلی دیوارها  </vt:lpstr>
      <vt:lpstr>روش تهیه اصولی اندود گچ و خاک</vt:lpstr>
      <vt:lpstr>PowerPoint Presentation</vt:lpstr>
      <vt:lpstr>سفید کاری(گچ کاری)</vt:lpstr>
      <vt:lpstr>کشته کشی</vt:lpstr>
      <vt:lpstr>PowerPoint Presentation</vt:lpstr>
      <vt:lpstr>گلویی سازی و ابزارزنی </vt:lpstr>
      <vt:lpstr>PowerPoint Presentation</vt:lpstr>
      <vt:lpstr>PowerPoint Presentation</vt:lpstr>
      <vt:lpstr>PowerPoint Presentation</vt:lpstr>
      <vt:lpstr>    ضخامت سفید کاری                         </vt:lpstr>
      <vt:lpstr> گچبری های پیش ساخته صنعتی</vt:lpstr>
      <vt:lpstr> ویژگی های این محصول  </vt:lpstr>
      <vt:lpstr>PowerPoint Presentation</vt:lpstr>
      <vt:lpstr>PowerPoint Presentation</vt:lpstr>
      <vt:lpstr>PowerPoint Presentation</vt:lpstr>
      <vt:lpstr>کاشی کاری </vt:lpstr>
      <vt:lpstr>محاسن کاشی</vt:lpstr>
      <vt:lpstr>معایب کاشی</vt:lpstr>
      <vt:lpstr>انواع و درجه بندی کاشی</vt:lpstr>
      <vt:lpstr>ابعاد کاشی</vt:lpstr>
      <vt:lpstr>PowerPoint Presentation</vt:lpstr>
      <vt:lpstr>PowerPoint Presentation</vt:lpstr>
      <vt:lpstr>آماده سازی سطح دیوار برای کار گذاشتن کاشی </vt:lpstr>
      <vt:lpstr>PowerPoint Presentation</vt:lpstr>
      <vt:lpstr>روش چسباندن کاشی </vt:lpstr>
      <vt:lpstr>چسباندن کاشی به وسیله چسب </vt:lpstr>
      <vt:lpstr>PowerPoint Presentation</vt:lpstr>
      <vt:lpstr>PowerPoint Presentation</vt:lpstr>
      <vt:lpstr>PowerPoint Presentation</vt:lpstr>
      <vt:lpstr>نصب کاشی بر سطح ملات سیمانی</vt:lpstr>
      <vt:lpstr>کار گذاشتن کاشی به روش دوغاب ریزی </vt:lpstr>
      <vt:lpstr>روش ملات گذاری پشت کاشی </vt:lpstr>
      <vt:lpstr>PowerPoint Presentation</vt:lpstr>
      <vt:lpstr>PowerPoint Presentation</vt:lpstr>
      <vt:lpstr>PowerPoint Presentation</vt:lpstr>
      <vt:lpstr>PowerPoint Presentation</vt:lpstr>
      <vt:lpstr>PowerPoint Presentation</vt:lpstr>
      <vt:lpstr>PowerPoint Presentation</vt:lpstr>
      <vt:lpstr>کاشی استیل</vt:lpstr>
      <vt:lpstr>PowerPoint Presentation</vt:lpstr>
      <vt:lpstr>PowerPoint Presentation</vt:lpstr>
      <vt:lpstr>PowerPoint Presentation</vt:lpstr>
      <vt:lpstr>PowerPoint Presentation</vt:lpstr>
      <vt:lpstr>PowerPoint Presentation</vt:lpstr>
      <vt:lpstr>ضخامت کاشی کاری </vt:lpstr>
      <vt:lpstr>  رنگ هاي ساختماني   </vt:lpstr>
      <vt:lpstr>اقسام رنگ هاي ساختماني </vt:lpstr>
      <vt:lpstr>روش ها و ابزار بکار رفته در رنگ آمیزی</vt:lpstr>
      <vt:lpstr>PowerPoint Presentation</vt:lpstr>
      <vt:lpstr>نکات اجرایی رنگ های ساختمانی</vt:lpstr>
      <vt:lpstr>PowerPoint Presentation</vt:lpstr>
      <vt:lpstr>قیمت های اجرایی</vt:lpstr>
      <vt:lpstr>ضخامت رنگ </vt:lpstr>
      <vt:lpstr>PowerPoint Presentation</vt:lpstr>
      <vt:lpstr>PowerPoint Presentation</vt:lpstr>
      <vt:lpstr>رنگ های مولتی کالر </vt:lpstr>
      <vt:lpstr>ويژگيهاي رنگهاي مولتي کالر</vt:lpstr>
      <vt:lpstr>PowerPoint Presentation</vt:lpstr>
      <vt:lpstr>نکات اجرایی رنگ های مولتی کالر</vt:lpstr>
      <vt:lpstr>PowerPoint Presentation</vt:lpstr>
      <vt:lpstr>ضخامت رنگهای مولتی کالر </vt:lpstr>
      <vt:lpstr>کاغذ دیواری</vt:lpstr>
      <vt:lpstr>PowerPoint Presentation</vt:lpstr>
      <vt:lpstr>مزایای کاغذ دیواری</vt:lpstr>
      <vt:lpstr>PowerPoint Presentation</vt:lpstr>
      <vt:lpstr>نکات اجرایی کاغذ دیواری</vt:lpstr>
      <vt:lpstr>نحوه نصب کاغذ دیواری</vt:lpstr>
      <vt:lpstr>چند نمونه کاغذ دیواری</vt:lpstr>
      <vt:lpstr>PowerPoint Presentation</vt:lpstr>
      <vt:lpstr>PowerPoint Presentation</vt:lpstr>
      <vt:lpstr>ضخامت کاغذ دیواری </vt:lpstr>
      <vt:lpstr>PowerPoint Presentation</vt:lpstr>
      <vt:lpstr>                     دیوارپوش های   PVC</vt:lpstr>
      <vt:lpstr>مشخصات کلی</vt:lpstr>
      <vt:lpstr>نحوه اجرا و نکات اجرایی</vt:lpstr>
      <vt:lpstr>PowerPoint Presentation</vt:lpstr>
      <vt:lpstr>ضخامت دیوار پوشهای pvc </vt:lpstr>
      <vt:lpstr>    </vt:lpstr>
      <vt:lpstr>  اجرای پوشش پی وی سی به همراه قرنیز</vt:lpstr>
      <vt:lpstr>پانل های دیوارکوب MDF</vt:lpstr>
      <vt:lpstr>نحوه اجرا و نکات اجرایی</vt:lpstr>
      <vt:lpstr>PowerPoint Presentation</vt:lpstr>
      <vt:lpstr>ضخامت MDF</vt:lpstr>
      <vt:lpstr>PowerPoint Presentation</vt:lpstr>
      <vt:lpstr>PowerPoint Presentation</vt:lpstr>
      <vt:lpstr>PowerPoint Presentation</vt:lpstr>
      <vt:lpstr>PowerPoint Presentation</vt:lpstr>
      <vt:lpstr>پوشش های سلولزی و الیافی </vt:lpstr>
      <vt:lpstr>معرفی و مشخصات</vt:lpstr>
      <vt:lpstr>ویژگی ها</vt:lpstr>
      <vt:lpstr>PowerPoint Presentation</vt:lpstr>
      <vt:lpstr>انواع پوشش های سلولزی</vt:lpstr>
      <vt:lpstr>پوشش های ساده </vt:lpstr>
      <vt:lpstr>نمونه پوشش های ساده</vt:lpstr>
      <vt:lpstr>نمونه پوشش های ساده</vt:lpstr>
      <vt:lpstr>پوشش های الیاف دار </vt:lpstr>
      <vt:lpstr>نمونه پوشش های الیاف دار</vt:lpstr>
      <vt:lpstr>پوشش های میکادار</vt:lpstr>
      <vt:lpstr>نمونه پوشش های میکادار</vt:lpstr>
      <vt:lpstr>نحوه اجرای پوشش های الیافی </vt:lpstr>
      <vt:lpstr> پتینه</vt:lpstr>
      <vt:lpstr>PowerPoint Presentation</vt:lpstr>
      <vt:lpstr>PowerPoint Presentation</vt:lpstr>
      <vt:lpstr>شناخت و تعيين نوع زيركار</vt:lpstr>
      <vt:lpstr>آماده سازي سطوحي كه مي بايد پوشش سلولزي بر روي آنها اجرا شود</vt:lpstr>
      <vt:lpstr>PowerPoint Presentation</vt:lpstr>
      <vt:lpstr>نحوه  آماده سازي مواد واستانداردهاي گرمايي و سرمايي محيط اجرا</vt:lpstr>
      <vt:lpstr>PowerPoint Presentation</vt:lpstr>
      <vt:lpstr>سطوح گوناگون و پيش نيازهاي اجرا</vt:lpstr>
      <vt:lpstr>PowerPoint Presentation</vt:lpstr>
      <vt:lpstr>فامالین و رومالین</vt:lpstr>
      <vt:lpstr>ضخامت پوششهای سلولزی </vt:lpstr>
      <vt:lpstr>سنگ های سبک و دکوراتیو ساختمانی      </vt:lpstr>
      <vt:lpstr>PowerPoint Presentation</vt:lpstr>
      <vt:lpstr>PowerPoint Presentation</vt:lpstr>
      <vt:lpstr>نحوه تخمین اندازه سنگ های گوشه ای</vt:lpstr>
      <vt:lpstr>نحوه به کار بردن ملات</vt:lpstr>
      <vt:lpstr>PowerPoint Presentation</vt:lpstr>
      <vt:lpstr>نحوه بند کشی </vt:lpstr>
      <vt:lpstr>PowerPoint Presentation</vt:lpstr>
      <vt:lpstr>ضخامت سنگ دکوراتیو </vt:lpstr>
    </vt:vector>
  </TitlesOfParts>
  <Company>Office07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8655451130</dc:creator>
  <cp:lastModifiedBy>Masoud Nazari</cp:lastModifiedBy>
  <cp:revision>170</cp:revision>
  <dcterms:created xsi:type="dcterms:W3CDTF">2009-10-26T07:33:32Z</dcterms:created>
  <dcterms:modified xsi:type="dcterms:W3CDTF">2020-04-02T08:28:07Z</dcterms:modified>
</cp:coreProperties>
</file>